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1" r:id="rId3"/>
  </p:sldMasterIdLst>
  <p:notesMasterIdLst>
    <p:notesMasterId r:id="rId19"/>
  </p:notesMasterIdLst>
  <p:handoutMasterIdLst>
    <p:handoutMasterId r:id="rId33"/>
  </p:handoutMasterIdLst>
  <p:sldIdLst>
    <p:sldId id="256" r:id="rId4"/>
    <p:sldId id="398" r:id="rId5"/>
    <p:sldId id="399" r:id="rId6"/>
    <p:sldId id="394" r:id="rId7"/>
    <p:sldId id="395" r:id="rId8"/>
    <p:sldId id="396" r:id="rId9"/>
    <p:sldId id="397" r:id="rId10"/>
    <p:sldId id="370" r:id="rId11"/>
    <p:sldId id="372" r:id="rId12"/>
    <p:sldId id="374" r:id="rId13"/>
    <p:sldId id="401" r:id="rId14"/>
    <p:sldId id="400" r:id="rId15"/>
    <p:sldId id="373" r:id="rId16"/>
    <p:sldId id="375" r:id="rId17"/>
    <p:sldId id="379" r:id="rId18"/>
    <p:sldId id="378" r:id="rId20"/>
    <p:sldId id="356" r:id="rId21"/>
    <p:sldId id="380" r:id="rId22"/>
    <p:sldId id="382" r:id="rId23"/>
    <p:sldId id="383" r:id="rId24"/>
    <p:sldId id="384" r:id="rId25"/>
    <p:sldId id="365" r:id="rId26"/>
    <p:sldId id="366" r:id="rId27"/>
    <p:sldId id="381" r:id="rId28"/>
    <p:sldId id="385" r:id="rId29"/>
    <p:sldId id="386" r:id="rId30"/>
    <p:sldId id="352" r:id="rId31"/>
    <p:sldId id="387" r:id="rId32"/>
  </p:sldIdLst>
  <p:sldSz cx="10693400" cy="7560945"/>
  <p:notesSz cx="6797675" cy="9928225"/>
  <p:embeddedFontLst>
    <p:embeddedFont>
      <p:font typeface="Verdana" pitchFamily="34" charset="0"/>
    </p:embeddedFont>
  </p:embeddedFontLst>
  <p:defaultTextStyle>
    <a:defPPr>
      <a:defRPr lang="uk-UA"/>
    </a:defPPr>
    <a:lvl1pPr marL="0" algn="l" defTabSz="104267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267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267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267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267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267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267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267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267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284FE0"/>
    <a:srgbClr val="2432E4"/>
    <a:srgbClr val="367DD2"/>
    <a:srgbClr val="2C70C2"/>
    <a:srgbClr val="FF4747"/>
    <a:srgbClr val="5AAAEC"/>
    <a:srgbClr val="7CBCE0"/>
    <a:srgbClr val="7CBCF0"/>
    <a:srgbClr val="B7DAF7"/>
    <a:srgbClr val="ACD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96871" autoAdjust="0"/>
  </p:normalViewPr>
  <p:slideViewPr>
    <p:cSldViewPr showGuides="1">
      <p:cViewPr>
        <p:scale>
          <a:sx n="110" d="100"/>
          <a:sy n="110" d="100"/>
        </p:scale>
        <p:origin x="-1446" y="-72"/>
      </p:cViewPr>
      <p:guideLst>
        <p:guide orient="horz" pos="306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4008" y="-102"/>
      </p:cViewPr>
      <p:guideLst>
        <p:guide orient="horz" pos="3186"/>
        <p:guide pos="2086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.guryanova\Desktop\&#1050;&#1086;&#1087;&#1080;&#1103; &#1056;&#1077;&#1079;&#1091;&#1083;&#1100;&#1090;&#1072;&#1090;&#1099; &#1058;&#1054;&#1055;&#1067; &#1084;&#1087;&#1090;&#1088;&#1074;&#1072;&#1086;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.guryanova\Desktop\&#1050;&#1086;&#1087;&#1080;&#1103; &#1056;&#1077;&#1079;&#1091;&#1083;&#1100;&#1090;&#1072;&#1090;&#1099; &#1058;&#1054;&#1055;&#1067; &#1084;&#1087;&#1090;&#1088;&#1074;&#1072;&#1086;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.guryanova\Desktop\&#1050;&#1086;&#1087;&#1080;&#1103; &#1056;&#1077;&#1079;&#1091;&#1083;&#1100;&#1090;&#1072;&#1090;&#1099; &#1058;&#1054;&#1055;&#1067; &#1084;&#1087;&#1090;&#1088;&#1074;&#1072;&#1086;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&#1050;&#1085;&#1080;&#1075;&#1072;1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&#1050;&#1085;&#1080;&#1075;&#1072;1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.guryanova\Desktop\&#1050;&#1086;&#1087;&#1080;&#1103; &#1056;&#1077;&#1079;&#1091;&#1083;&#1100;&#1090;&#1072;&#1090;&#1099; &#1058;&#1054;&#1055;&#1067;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.guryanova\Desktop\&#1050;&#1086;&#1087;&#1080;&#1103; &#1056;&#1077;&#1079;&#1091;&#1083;&#1100;&#1090;&#1072;&#1090;&#1099; &#1058;&#1054;&#1055;&#1067;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&#1050;&#1085;&#1080;&#1075;&#1072;1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&#1050;&#1085;&#1080;&#1075;&#1072;1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\\home\human\&#1056;&#1072;&#1073;&#1086;&#1095;&#1080;&#1081; &#1089;&#1090;&#1086;&#1083;\&#1052;&#1072;&#1090;&#1077;&#1088;&#1080;&#1072;&#1083;&#1099; &#1087;&#1088;&#1077;&#1079;&#1077;&#1085;&#1090;&#1072;&#1094;&#1080;&#1080;\&#1050;&#1086;&#1087;&#1080;&#1103; &#1056;&#1077;&#1079;&#1091;&#1083;&#1100;&#1090;&#1072;&#1090;&#1099; &#1058;&#1054;&#1055;&#1067;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\\home\human\&#1056;&#1072;&#1073;&#1086;&#1095;&#1080;&#1081; &#1089;&#1090;&#1086;&#1083;\&#1052;&#1072;&#1090;&#1077;&#1088;&#1080;&#1072;&#1083;&#1099; &#1087;&#1088;&#1077;&#1079;&#1077;&#1085;&#1090;&#1072;&#1094;&#1080;&#1080;\&#1050;&#1086;&#1087;&#1080;&#1103; &#1056;&#1077;&#1079;&#1091;&#1083;&#1100;&#1090;&#1072;&#1090;&#1099; &#1058;&#1054;&#1055;&#1067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.guryanova\Desktop\&#1050;&#1086;&#1087;&#1080;&#1103; &#1056;&#1077;&#1079;&#1091;&#1083;&#1100;&#1090;&#1072;&#1090;&#1099; &#1058;&#1054;&#1055;&#1067; &#1084;&#1087;&#1090;&#1088;&#1074;&#1072;&#1086;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\\home\human\&#1056;&#1072;&#1073;&#1086;&#1095;&#1080;&#1081; &#1089;&#1090;&#1086;&#1083;\&#1052;&#1072;&#1090;&#1077;&#1088;&#1080;&#1072;&#1083;&#1099; &#1087;&#1088;&#1077;&#1079;&#1077;&#1085;&#1090;&#1072;&#1094;&#1080;&#1080;\&#1050;&#1086;&#1087;&#1080;&#1103; &#1056;&#1077;&#1079;&#1091;&#1083;&#1100;&#1090;&#1072;&#1090;&#1099; &#1058;&#1054;&#1055;&#1067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.guryanova\Desktop\&#1050;&#1086;&#1087;&#1080;&#1103; &#1056;&#1077;&#1079;&#1091;&#1083;&#1100;&#1090;&#1072;&#1090;&#1099; &#1058;&#1054;&#1055;&#1067; &#1084;&#1087;&#1090;&#1088;&#1074;&#1072;&#1086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home\human\&#1056;&#1072;&#1073;&#1086;&#1095;&#1080;&#1081; &#1089;&#1090;&#1086;&#1083;\&#1052;&#1072;&#1090;&#1077;&#1088;&#1080;&#1072;&#1083;&#1099; &#1087;&#1088;&#1077;&#1079;&#1077;&#1085;&#1090;&#1072;&#1094;&#1080;&#1080;\&#1050;&#1086;&#1087;&#1080;&#1103; &#1056;&#1077;&#1079;&#1091;&#1083;&#1100;&#1090;&#1072;&#1090;&#1099; &#1058;&#1054;&#1055;&#1067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.guryanova\Desktop\&#1050;&#1086;&#1087;&#1080;&#1103; &#1056;&#1077;&#1079;&#1091;&#1083;&#1100;&#1090;&#1072;&#1090;&#1099; &#1058;&#1054;&#1055;&#1067; &#1084;&#1087;&#1090;&#1088;&#1074;&#1072;&#1086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home\human\&#1056;&#1072;&#1073;&#1086;&#1095;&#1080;&#1081; &#1089;&#1090;&#1086;&#1083;\&#1052;&#1072;&#1090;&#1077;&#1088;&#1080;&#1072;&#1083;&#1099; &#1087;&#1088;&#1077;&#1079;&#1077;&#1085;&#1090;&#1072;&#1094;&#1080;&#1080;\&#1050;&#1086;&#1087;&#1080;&#1103; &#1056;&#1077;&#1079;&#1091;&#1083;&#1100;&#1090;&#1072;&#1090;&#1099; &#1058;&#1054;&#1055;&#1067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.guryanova\Desktop\&#1050;&#1086;&#1087;&#1080;&#1103; &#1056;&#1077;&#1079;&#1091;&#1083;&#1100;&#1090;&#1072;&#1090;&#1099; &#1058;&#1054;&#1055;&#1067; &#1084;&#1087;&#1090;&#1088;&#1074;&#1072;&#1086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.guryanova\Desktop\&#1050;&#1086;&#1087;&#1080;&#1103; &#1056;&#1077;&#1079;&#1091;&#1083;&#1100;&#1090;&#1072;&#1090;&#1099; &#1058;&#1054;&#1055;&#1067; &#1084;&#1087;&#1090;&#1088;&#1074;&#1072;&#1086;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.guryanova\Desktop\&#1050;&#1086;&#1087;&#1080;&#1103; &#1056;&#1077;&#1079;&#1091;&#1083;&#1100;&#1090;&#1072;&#1090;&#1099; &#1058;&#1054;&#1055;&#106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('Анкетка топы'!$A$5,'Анкетка топы'!$A$6,'Анкетка топы'!$A$7,'Анкетка топы'!$A$8,'Анкетка топы'!$A$9,'Анкетка топы'!$A$10,'Анкетка топы'!$A$11)</c:f>
              <c:strCache>
                <c:ptCount val="7"/>
                <c:pt idx="0">
                  <c:v>Посещали детский сад</c:v>
                </c:pt>
                <c:pt idx="1">
                  <c:v>Участвовали в различных мероприятиях</c:v>
                </c:pt>
                <c:pt idx="2">
                  <c:v>Посещали кружки</c:v>
                </c:pt>
                <c:pt idx="3">
                  <c:v>Воситывали в строгости </c:v>
                </c:pt>
                <c:pt idx="4">
                  <c:v>Давали большую свободу</c:v>
                </c:pt>
                <c:pt idx="5">
                  <c:v>Общение со сверстниками</c:v>
                </c:pt>
                <c:pt idx="6">
                  <c:v>Не важно с какого возраста людьми общаться</c:v>
                </c:pt>
              </c:strCache>
            </c:strRef>
          </c:cat>
          <c:val>
            <c:numRef>
              <c:f>('Анкетка топы'!$C$5,'Анкетка топы'!$C$6,'Анкетка топы'!$C$7,'Анкетка топы'!$C$8,'Анкетка топы'!$C$9,'Анкетка топы'!$C$10,'Анкетка топы'!$C$11)</c:f>
              <c:numCache>
                <c:formatCode>0%</c:formatCode>
                <c:ptCount val="7"/>
                <c:pt idx="0">
                  <c:v>0.8</c:v>
                </c:pt>
                <c:pt idx="1">
                  <c:v>0.9</c:v>
                </c:pt>
                <c:pt idx="2">
                  <c:v>0.9</c:v>
                </c:pt>
                <c:pt idx="3">
                  <c:v>0.7</c:v>
                </c:pt>
                <c:pt idx="4">
                  <c:v>0.3</c:v>
                </c:pt>
                <c:pt idx="5">
                  <c:v>0.3</c:v>
                </c:pt>
                <c:pt idx="6">
                  <c:v>0.7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056384"/>
        <c:axId val="87057920"/>
      </c:barChart>
      <c:catAx>
        <c:axId val="87056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7057920"/>
        <c:crosses val="autoZero"/>
        <c:auto val="1"/>
        <c:lblAlgn val="ctr"/>
        <c:lblOffset val="100"/>
        <c:tickMarkSkip val="1"/>
        <c:noMultiLvlLbl val="0"/>
      </c:catAx>
      <c:valAx>
        <c:axId val="87057920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7056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ru-RU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Лист9!$A$1:$A$9</c:f>
              <c:strCache>
                <c:ptCount val="9"/>
                <c:pt idx="0">
                  <c:v>здоровье </c:v>
                </c:pt>
                <c:pt idx="1">
                  <c:v>счастливая семейная жизнь</c:v>
                </c:pt>
                <c:pt idx="2">
                  <c:v>материально обеспеченная жизнь </c:v>
                </c:pt>
                <c:pt idx="3">
                  <c:v>интересная работа</c:v>
                </c:pt>
                <c:pt idx="4">
                  <c:v>познание </c:v>
                </c:pt>
                <c:pt idx="5">
                  <c:v>свобода </c:v>
                </c:pt>
                <c:pt idx="6">
                  <c:v>активная деятельная жизнь</c:v>
                </c:pt>
                <c:pt idx="7">
                  <c:v>наличие хороших и верных друзей</c:v>
                </c:pt>
                <c:pt idx="8">
                  <c:v>любовь </c:v>
                </c:pt>
              </c:strCache>
            </c:strRef>
          </c:cat>
          <c:val>
            <c:numRef>
              <c:f>Лист9!$B$1:$B$9</c:f>
              <c:numCache>
                <c:formatCode>General</c:formatCode>
                <c:ptCount val="9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383488"/>
        <c:axId val="88385024"/>
      </c:barChart>
      <c:catAx>
        <c:axId val="88383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8385024"/>
        <c:crosses val="autoZero"/>
        <c:auto val="1"/>
        <c:lblAlgn val="ctr"/>
        <c:lblOffset val="100"/>
        <c:tickMarkSkip val="1"/>
        <c:noMultiLvlLbl val="0"/>
      </c:catAx>
      <c:valAx>
        <c:axId val="88385024"/>
        <c:scaling>
          <c:orientation val="minMax"/>
          <c:max val="5"/>
          <c:min val="0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838348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ru-RU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Лист8!$A$1:$A$9</c:f>
              <c:strCache>
                <c:ptCount val="9"/>
                <c:pt idx="0">
                  <c:v>аккуратность</c:v>
                </c:pt>
                <c:pt idx="1">
                  <c:v>ответственность</c:v>
                </c:pt>
                <c:pt idx="2">
                  <c:v>воспитанность</c:v>
                </c:pt>
                <c:pt idx="3">
                  <c:v>образованность</c:v>
                </c:pt>
                <c:pt idx="4">
                  <c:v>честность</c:v>
                </c:pt>
                <c:pt idx="5">
                  <c:v>жизнерадостность</c:v>
                </c:pt>
                <c:pt idx="6">
                  <c:v>рационализм</c:v>
                </c:pt>
                <c:pt idx="7">
                  <c:v>независимость</c:v>
                </c:pt>
                <c:pt idx="8">
                  <c:v>твердая воля</c:v>
                </c:pt>
              </c:strCache>
            </c:strRef>
          </c:cat>
          <c:val>
            <c:numRef>
              <c:f>Лист8!$B$1:$B$9</c:f>
              <c:numCache>
                <c:formatCode>General</c:formatCode>
                <c:ptCount val="9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470464"/>
        <c:axId val="89472000"/>
      </c:barChart>
      <c:catAx>
        <c:axId val="89470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9472000"/>
        <c:crosses val="autoZero"/>
        <c:auto val="1"/>
        <c:lblAlgn val="ctr"/>
        <c:lblOffset val="100"/>
        <c:tickMarkSkip val="1"/>
        <c:noMultiLvlLbl val="0"/>
      </c:catAx>
      <c:valAx>
        <c:axId val="89472000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947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ru-RU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Лист1!$A$1:$A$5</c:f>
              <c:strCache>
                <c:ptCount val="5"/>
                <c:pt idx="0">
                  <c:v>Творец </c:v>
                </c:pt>
                <c:pt idx="1">
                  <c:v>Генератор идей </c:v>
                </c:pt>
                <c:pt idx="2">
                  <c:v>Реализатор</c:v>
                </c:pt>
                <c:pt idx="3">
                  <c:v>Председатель </c:v>
                </c:pt>
                <c:pt idx="4">
                  <c:v>Исследователь</c:v>
                </c:pt>
              </c:strCache>
            </c:strRef>
          </c:cat>
          <c:val>
            <c:numRef>
              <c:f>Лист1!$B$1:$B$5</c:f>
              <c:numCache>
                <c:formatCode>General</c:formatCode>
                <c:ptCount val="5"/>
                <c:pt idx="0">
                  <c:v>6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488384"/>
        <c:axId val="89494272"/>
      </c:barChart>
      <c:catAx>
        <c:axId val="89488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9494272"/>
        <c:crosses val="autoZero"/>
        <c:auto val="1"/>
        <c:lblAlgn val="ctr"/>
        <c:lblOffset val="100"/>
        <c:tickMarkSkip val="1"/>
        <c:noMultiLvlLbl val="0"/>
      </c:catAx>
      <c:valAx>
        <c:axId val="89494272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9488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ru-RU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Лист2!$A$1:$A$5</c:f>
              <c:strCache>
                <c:ptCount val="5"/>
                <c:pt idx="0">
                  <c:v>Председатель</c:v>
                </c:pt>
                <c:pt idx="1">
                  <c:v>Реализатор</c:v>
                </c:pt>
                <c:pt idx="2">
                  <c:v>Исследователь</c:v>
                </c:pt>
                <c:pt idx="3">
                  <c:v>Дипломат</c:v>
                </c:pt>
                <c:pt idx="4">
                  <c:v>Оценщик </c:v>
                </c:pt>
              </c:strCache>
            </c:strRef>
          </c:cat>
          <c:val>
            <c:numRef>
              <c:f>Лист2!$B$1:$B$5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549184"/>
        <c:axId val="99550720"/>
      </c:barChart>
      <c:catAx>
        <c:axId val="99549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9550720"/>
        <c:crosses val="autoZero"/>
        <c:auto val="1"/>
        <c:lblAlgn val="ctr"/>
        <c:lblOffset val="100"/>
        <c:tickMarkSkip val="1"/>
        <c:noMultiLvlLbl val="0"/>
      </c:catAx>
      <c:valAx>
        <c:axId val="99550720"/>
        <c:scaling>
          <c:orientation val="minMax"/>
          <c:max val="5"/>
          <c:min val="0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95491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ru-RU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44063018242123"/>
          <c:y val="0.0223993055555556"/>
          <c:w val="0.916634328358209"/>
          <c:h val="0.7043989898989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Лист7!$A$17:$A$23</c:f>
              <c:strCache>
                <c:ptCount val="7"/>
                <c:pt idx="0">
                  <c:v>Творец </c:v>
                </c:pt>
                <c:pt idx="1">
                  <c:v>Исполнитель </c:v>
                </c:pt>
                <c:pt idx="2">
                  <c:v>Исследователь</c:v>
                </c:pt>
                <c:pt idx="3">
                  <c:v>Дипломат</c:v>
                </c:pt>
                <c:pt idx="4">
                  <c:v>Реализатор</c:v>
                </c:pt>
                <c:pt idx="5">
                  <c:v>Оценщик</c:v>
                </c:pt>
                <c:pt idx="6">
                  <c:v>Генератор идей</c:v>
                </c:pt>
              </c:strCache>
            </c:strRef>
          </c:cat>
          <c:val>
            <c:numRef>
              <c:f>Лист7!$B$17:$B$23</c:f>
              <c:numCache>
                <c:formatCode>General</c:formatCode>
                <c:ptCount val="7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571968"/>
        <c:axId val="99594240"/>
      </c:barChart>
      <c:catAx>
        <c:axId val="99571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9594240"/>
        <c:crosses val="autoZero"/>
        <c:auto val="1"/>
        <c:lblAlgn val="ctr"/>
        <c:lblOffset val="100"/>
        <c:tickMarkSkip val="1"/>
        <c:noMultiLvlLbl val="0"/>
      </c:catAx>
      <c:valAx>
        <c:axId val="99594240"/>
        <c:scaling>
          <c:orientation val="minMax"/>
          <c:max val="5"/>
          <c:min val="0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957196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ru-RU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Лист7!$A$1:$A$4</c:f>
              <c:strCache>
                <c:ptCount val="4"/>
                <c:pt idx="0">
                  <c:v>Реализатор</c:v>
                </c:pt>
                <c:pt idx="1">
                  <c:v>Дипломат </c:v>
                </c:pt>
                <c:pt idx="2">
                  <c:v>Исследователь</c:v>
                </c:pt>
                <c:pt idx="3">
                  <c:v>Творец</c:v>
                </c:pt>
              </c:strCache>
            </c:strRef>
          </c:cat>
          <c:val>
            <c:numRef>
              <c:f>Лист7!$B$1:$B$4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605504"/>
        <c:axId val="99619584"/>
      </c:barChart>
      <c:catAx>
        <c:axId val="99605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9619584"/>
        <c:crosses val="autoZero"/>
        <c:auto val="1"/>
        <c:lblAlgn val="ctr"/>
        <c:lblOffset val="100"/>
        <c:tickMarkSkip val="1"/>
        <c:noMultiLvlLbl val="0"/>
      </c:catAx>
      <c:valAx>
        <c:axId val="99619584"/>
        <c:scaling>
          <c:orientation val="minMax"/>
          <c:max val="5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960550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ru-RU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Лист3!$A$1:$A$6</c:f>
              <c:strCache>
                <c:ptCount val="6"/>
                <c:pt idx="0">
                  <c:v>Оценщик </c:v>
                </c:pt>
                <c:pt idx="1">
                  <c:v>Дипломат</c:v>
                </c:pt>
                <c:pt idx="2">
                  <c:v>Творец</c:v>
                </c:pt>
                <c:pt idx="3">
                  <c:v>Исследователь</c:v>
                </c:pt>
                <c:pt idx="4">
                  <c:v>Реализатор</c:v>
                </c:pt>
                <c:pt idx="5">
                  <c:v>Исполнитель</c:v>
                </c:pt>
              </c:strCache>
            </c:strRef>
          </c:cat>
          <c:val>
            <c:numRef>
              <c:f>Лист3!$B$1:$B$6</c:f>
              <c:numCache>
                <c:formatCode>General</c:formatCode>
                <c:ptCount val="6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657216"/>
        <c:axId val="99658752"/>
      </c:barChart>
      <c:catAx>
        <c:axId val="99657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9658752"/>
        <c:crosses val="autoZero"/>
        <c:auto val="1"/>
        <c:lblAlgn val="ctr"/>
        <c:lblOffset val="100"/>
        <c:tickMarkSkip val="1"/>
        <c:noMultiLvlLbl val="0"/>
      </c:catAx>
      <c:valAx>
        <c:axId val="99658752"/>
        <c:scaling>
          <c:orientation val="minMax"/>
          <c:max val="4"/>
          <c:min val="0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965721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ru-RU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Лист4!$A$1:$A$6</c:f>
              <c:strCache>
                <c:ptCount val="6"/>
                <c:pt idx="0">
                  <c:v>Генератор идей</c:v>
                </c:pt>
                <c:pt idx="1">
                  <c:v>Реализатор</c:v>
                </c:pt>
                <c:pt idx="2">
                  <c:v>Исполнитель</c:v>
                </c:pt>
                <c:pt idx="3">
                  <c:v>Творец</c:v>
                </c:pt>
                <c:pt idx="4">
                  <c:v>Дипломат </c:v>
                </c:pt>
                <c:pt idx="5">
                  <c:v>Оценщик</c:v>
                </c:pt>
              </c:strCache>
            </c:strRef>
          </c:cat>
          <c:val>
            <c:numRef>
              <c:f>Лист4!$B$1:$B$6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670272"/>
        <c:axId val="109776896"/>
      </c:barChart>
      <c:catAx>
        <c:axId val="99670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9776896"/>
        <c:crosses val="autoZero"/>
        <c:auto val="1"/>
        <c:lblAlgn val="ctr"/>
        <c:lblOffset val="100"/>
        <c:tickMarkSkip val="1"/>
        <c:noMultiLvlLbl val="0"/>
      </c:catAx>
      <c:valAx>
        <c:axId val="109776896"/>
        <c:scaling>
          <c:orientation val="minMax"/>
          <c:max val="4"/>
          <c:min val="0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967027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ru-RU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66348190246916"/>
          <c:y val="0.0552493251220933"/>
          <c:w val="0.938812404394382"/>
          <c:h val="0.56327496450544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/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'[Копия Результаты ТОПЫ.xlsx]Результаты тестирования '!$A$18:$A$20</c:f>
              <c:strCache>
                <c:ptCount val="3"/>
                <c:pt idx="0">
                  <c:v>Топ-менеджеры</c:v>
                </c:pt>
                <c:pt idx="1">
                  <c:v>Менеджеры</c:v>
                </c:pt>
                <c:pt idx="2">
                  <c:v>Сотрудники рабочих специальностей </c:v>
                </c:pt>
              </c:strCache>
            </c:strRef>
          </c:cat>
          <c:val>
            <c:numRef>
              <c:f>'[Копия Результаты ТОПЫ.xlsx]Результаты тестирования '!$B$18:$B$20</c:f>
              <c:numCache>
                <c:formatCode>0</c:formatCode>
                <c:ptCount val="3"/>
                <c:pt idx="0">
                  <c:v>3</c:v>
                </c:pt>
                <c:pt idx="1" c:formatCode="General">
                  <c:v>4</c:v>
                </c:pt>
                <c:pt idx="2" c:formatCode="General">
                  <c:v>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806720"/>
        <c:axId val="109808256"/>
      </c:barChart>
      <c:catAx>
        <c:axId val="10980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/>
            </a:pPr>
          </a:p>
        </c:txPr>
        <c:crossAx val="109808256"/>
        <c:crosses val="autoZero"/>
        <c:auto val="1"/>
        <c:lblAlgn val="ctr"/>
        <c:lblOffset val="100"/>
        <c:tickMarkSkip val="1"/>
        <c:noMultiLvlLbl val="0"/>
      </c:catAx>
      <c:valAx>
        <c:axId val="109808256"/>
        <c:scaling>
          <c:orientation val="minMax"/>
        </c:scaling>
        <c:delete val="1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/>
            </a:pPr>
          </a:p>
        </c:txPr>
        <c:crossAx val="10980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ru-RU" sz="1000" b="1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8721132644772"/>
          <c:y val="0.0357142857142857"/>
          <c:w val="0.915747940118371"/>
          <c:h val="0.47613636363636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'[Копия Результаты ТОПЫ.xlsx]Результаты тестирования '!$W$17:$W$19</c:f>
              <c:strCache>
                <c:ptCount val="3"/>
                <c:pt idx="0">
                  <c:v>Топ-менеджеры</c:v>
                </c:pt>
                <c:pt idx="1">
                  <c:v>Менеджеры</c:v>
                </c:pt>
                <c:pt idx="2">
                  <c:v>Сотрудники рабочих специальностей </c:v>
                </c:pt>
              </c:strCache>
            </c:strRef>
          </c:cat>
          <c:val>
            <c:numRef>
              <c:f>'[Копия Результаты ТОПЫ.xlsx]Результаты тестирования '!$X$17:$X$19</c:f>
              <c:numCache>
                <c:formatCode>General</c:formatCode>
                <c:ptCount val="3"/>
                <c:pt idx="0">
                  <c:v>26</c:v>
                </c:pt>
                <c:pt idx="1">
                  <c:v>21</c:v>
                </c:pt>
                <c:pt idx="2">
                  <c:v>23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825408"/>
        <c:axId val="101012608"/>
      </c:barChart>
      <c:catAx>
        <c:axId val="10982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/>
            </a:pPr>
          </a:p>
        </c:txPr>
        <c:crossAx val="101012608"/>
        <c:crosses val="autoZero"/>
        <c:auto val="1"/>
        <c:lblAlgn val="ctr"/>
        <c:lblOffset val="100"/>
        <c:tickMarkSkip val="1"/>
        <c:noMultiLvlLbl val="0"/>
      </c:catAx>
      <c:valAx>
        <c:axId val="101012608"/>
        <c:scaling>
          <c:orientation val="minMax"/>
          <c:max val="50"/>
          <c:min val="0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/>
            </a:pPr>
          </a:p>
        </c:txPr>
        <c:crossAx val="10982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ru-RU" sz="1000" b="1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менедж!$A$1:$A$7</c:f>
              <c:strCache>
                <c:ptCount val="7"/>
                <c:pt idx="0">
                  <c:v>Посещали детский сад</c:v>
                </c:pt>
                <c:pt idx="1">
                  <c:v>Участвовали в различных мероприятиях</c:v>
                </c:pt>
                <c:pt idx="2">
                  <c:v>Посещали кружки</c:v>
                </c:pt>
                <c:pt idx="3">
                  <c:v>Воситывали в строгости </c:v>
                </c:pt>
                <c:pt idx="4">
                  <c:v>Давали большую свободу</c:v>
                </c:pt>
                <c:pt idx="5">
                  <c:v>Общение со сверстниками</c:v>
                </c:pt>
                <c:pt idx="6">
                  <c:v>Не важно с какого возраста людьми общаться</c:v>
                </c:pt>
              </c:strCache>
            </c:strRef>
          </c:cat>
          <c:val>
            <c:numRef>
              <c:f>менедж!$B$1:$B$7</c:f>
              <c:numCache>
                <c:formatCode>0%</c:formatCode>
                <c:ptCount val="7"/>
                <c:pt idx="0">
                  <c:v>0.9</c:v>
                </c:pt>
                <c:pt idx="1">
                  <c:v>0.8</c:v>
                </c:pt>
                <c:pt idx="2">
                  <c:v>0.3</c:v>
                </c:pt>
                <c:pt idx="3">
                  <c:v>0.7</c:v>
                </c:pt>
                <c:pt idx="4">
                  <c:v>0.3</c:v>
                </c:pt>
                <c:pt idx="5">
                  <c:v>0.3</c:v>
                </c:pt>
                <c:pt idx="6">
                  <c:v>0.6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086592"/>
        <c:axId val="87088128"/>
      </c:barChart>
      <c:catAx>
        <c:axId val="87086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7088128"/>
        <c:crosses val="autoZero"/>
        <c:auto val="1"/>
        <c:lblAlgn val="ctr"/>
        <c:lblOffset val="100"/>
        <c:tickMarkSkip val="1"/>
        <c:noMultiLvlLbl val="0"/>
      </c:catAx>
      <c:valAx>
        <c:axId val="87088128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708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ru-RU"/>
      </a:pPr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'[Копия Результаты ТОПЫ.xlsx]Результаты тестирования '!$K$18:$K$20</c:f>
              <c:strCache>
                <c:ptCount val="3"/>
                <c:pt idx="0">
                  <c:v>Топ-менеджеры</c:v>
                </c:pt>
                <c:pt idx="1">
                  <c:v>Менеджеры</c:v>
                </c:pt>
                <c:pt idx="2">
                  <c:v>Сотрудники рабочих специальностей </c:v>
                </c:pt>
              </c:strCache>
            </c:strRef>
          </c:cat>
          <c:val>
            <c:numRef>
              <c:f>'[Копия Результаты ТОПЫ.xlsx]Результаты тестирования '!$L$18:$L$20</c:f>
              <c:numCache>
                <c:formatCode>0</c:formatCode>
                <c:ptCount val="3"/>
                <c:pt idx="0">
                  <c:v>48</c:v>
                </c:pt>
                <c:pt idx="1" c:formatCode="General">
                  <c:v>40</c:v>
                </c:pt>
                <c:pt idx="2" c:formatCode="General">
                  <c:v>40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037568"/>
        <c:axId val="101039104"/>
      </c:barChart>
      <c:catAx>
        <c:axId val="10103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1">
                <a:solidFill>
                  <a:schemeClr val="tx1"/>
                </a:solidFill>
              </a:defRPr>
            </a:pPr>
          </a:p>
        </c:txPr>
        <c:crossAx val="101039104"/>
        <c:crosses val="autoZero"/>
        <c:auto val="1"/>
        <c:lblAlgn val="ctr"/>
        <c:lblOffset val="100"/>
        <c:tickMarkSkip val="1"/>
        <c:noMultiLvlLbl val="0"/>
      </c:catAx>
      <c:valAx>
        <c:axId val="101039104"/>
        <c:scaling>
          <c:orientation val="minMax"/>
          <c:max val="50"/>
          <c:min val="0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1">
                <a:solidFill>
                  <a:schemeClr val="tx1"/>
                </a:solidFill>
              </a:defRPr>
            </a:pPr>
          </a:p>
        </c:txPr>
        <c:crossAx val="10103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ru-RU" sz="1000" b="1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Лист2!$A$1:$A$7</c:f>
              <c:strCache>
                <c:ptCount val="7"/>
                <c:pt idx="0">
                  <c:v>Посещали детский сад</c:v>
                </c:pt>
                <c:pt idx="1">
                  <c:v>Участвовали в различных мероприятиях</c:v>
                </c:pt>
                <c:pt idx="2">
                  <c:v>Посещали кружки</c:v>
                </c:pt>
                <c:pt idx="3">
                  <c:v>Воситывали в строгости </c:v>
                </c:pt>
                <c:pt idx="4">
                  <c:v>Давали большую свободу</c:v>
                </c:pt>
                <c:pt idx="5">
                  <c:v>Общение со сверстниками</c:v>
                </c:pt>
                <c:pt idx="6">
                  <c:v>Не важно с какого возраста людьми общаться</c:v>
                </c:pt>
              </c:strCache>
            </c:strRef>
          </c:cat>
          <c:val>
            <c:numRef>
              <c:f>Лист2!$B$1:$B$7</c:f>
              <c:numCache>
                <c:formatCode>0%</c:formatCode>
                <c:ptCount val="7"/>
                <c:pt idx="0">
                  <c:v>0.9</c:v>
                </c:pt>
                <c:pt idx="1">
                  <c:v>0.8</c:v>
                </c:pt>
                <c:pt idx="2">
                  <c:v>0.3</c:v>
                </c:pt>
                <c:pt idx="3">
                  <c:v>0.7</c:v>
                </c:pt>
                <c:pt idx="4">
                  <c:v>0.3</c:v>
                </c:pt>
                <c:pt idx="5">
                  <c:v>0.3</c:v>
                </c:pt>
                <c:pt idx="6">
                  <c:v>0.6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613568"/>
        <c:axId val="85615360"/>
      </c:barChart>
      <c:catAx>
        <c:axId val="85613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5615360"/>
        <c:crosses val="autoZero"/>
        <c:auto val="1"/>
        <c:lblAlgn val="ctr"/>
        <c:lblOffset val="100"/>
        <c:tickMarkSkip val="1"/>
        <c:noMultiLvlLbl val="0"/>
      </c:catAx>
      <c:valAx>
        <c:axId val="85615360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561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ru-RU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639552"/>
        <c:axId val="85641088"/>
      </c:barChart>
      <c:catAx>
        <c:axId val="8563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641088"/>
        <c:crosses val="autoZero"/>
        <c:auto val="1"/>
        <c:lblAlgn val="ctr"/>
        <c:lblOffset val="100"/>
        <c:tickMarkSkip val="1"/>
        <c:noMultiLvlLbl val="0"/>
      </c:catAx>
      <c:valAx>
        <c:axId val="85641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</a:defRPr>
            </a:pPr>
          </a:p>
        </c:txPr>
        <c:crossAx val="8563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0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ru-RU" sz="10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Лист4!$A$1:$A$9</c:f>
              <c:strCache>
                <c:ptCount val="9"/>
                <c:pt idx="0">
                  <c:v>интересная работа</c:v>
                </c:pt>
                <c:pt idx="1">
                  <c:v>продуктивная жизнь </c:v>
                </c:pt>
                <c:pt idx="2">
                  <c:v>счастливая семейная жизнь</c:v>
                </c:pt>
                <c:pt idx="3">
                  <c:v>развитие </c:v>
                </c:pt>
                <c:pt idx="4">
                  <c:v>здоровье </c:v>
                </c:pt>
                <c:pt idx="5">
                  <c:v>активная деятельная жизнь</c:v>
                </c:pt>
                <c:pt idx="6">
                  <c:v>уверенность в себе</c:v>
                </c:pt>
                <c:pt idx="7">
                  <c:v>общественное признание</c:v>
                </c:pt>
                <c:pt idx="8">
                  <c:v> любовь </c:v>
                </c:pt>
              </c:strCache>
            </c:strRef>
          </c:cat>
          <c:val>
            <c:numRef>
              <c:f>Лист4!$D$1:$D$9</c:f>
              <c:numCache>
                <c:formatCode>General</c:formatCode>
                <c:ptCount val="9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713280"/>
        <c:axId val="87714816"/>
      </c:barChart>
      <c:catAx>
        <c:axId val="87713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7714816"/>
        <c:crosses val="autoZero"/>
        <c:auto val="1"/>
        <c:lblAlgn val="ctr"/>
        <c:lblOffset val="100"/>
        <c:tickMarkSkip val="1"/>
        <c:noMultiLvlLbl val="0"/>
      </c:catAx>
      <c:valAx>
        <c:axId val="87714816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771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ru-RU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719936"/>
        <c:axId val="87761280"/>
      </c:barChart>
      <c:catAx>
        <c:axId val="8771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7761280"/>
        <c:crosses val="autoZero"/>
        <c:auto val="1"/>
        <c:lblAlgn val="ctr"/>
        <c:lblOffset val="100"/>
        <c:tickMarkSkip val="1"/>
        <c:noMultiLvlLbl val="0"/>
      </c:catAx>
      <c:valAx>
        <c:axId val="877612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</a:defRPr>
            </a:pPr>
          </a:p>
        </c:txPr>
        <c:crossAx val="8771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0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ru-RU" sz="10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Лист6!$A$1:$A$9</c:f>
              <c:strCache>
                <c:ptCount val="9"/>
                <c:pt idx="0">
                  <c:v>ответственность</c:v>
                </c:pt>
                <c:pt idx="1">
                  <c:v>эффективность в делах</c:v>
                </c:pt>
                <c:pt idx="2">
                  <c:v>исполнительность</c:v>
                </c:pt>
                <c:pt idx="3">
                  <c:v>рационализм</c:v>
                </c:pt>
                <c:pt idx="4">
                  <c:v>честность</c:v>
                </c:pt>
                <c:pt idx="5">
                  <c:v>высокие запросы</c:v>
                </c:pt>
                <c:pt idx="6">
                  <c:v>независимость</c:v>
                </c:pt>
                <c:pt idx="7">
                  <c:v>смелость в отстаивании своего мнения</c:v>
                </c:pt>
                <c:pt idx="8">
                  <c:v>образованность</c:v>
                </c:pt>
              </c:strCache>
            </c:strRef>
          </c:cat>
          <c:val>
            <c:numRef>
              <c:f>Лист6!$B$1:$B$9</c:f>
              <c:numCache>
                <c:formatCode>General</c:formatCode>
                <c:ptCount val="9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776640"/>
        <c:axId val="87786624"/>
      </c:barChart>
      <c:catAx>
        <c:axId val="87776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7786624"/>
        <c:crosses val="autoZero"/>
        <c:auto val="1"/>
        <c:lblAlgn val="ctr"/>
        <c:lblOffset val="100"/>
        <c:tickMarkSkip val="1"/>
        <c:noMultiLvlLbl val="0"/>
      </c:catAx>
      <c:valAx>
        <c:axId val="87786624"/>
        <c:scaling>
          <c:orientation val="minMax"/>
          <c:max val="8"/>
          <c:min val="0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77766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ru-RU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'диаграмма менеджеры'!$B$2:$B$10</c:f>
              <c:strCache>
                <c:ptCount val="9"/>
                <c:pt idx="0">
                  <c:v>здоровье; </c:v>
                </c:pt>
                <c:pt idx="1">
                  <c:v>интересная работа; </c:v>
                </c:pt>
                <c:pt idx="2">
                  <c:v> любовь; </c:v>
                </c:pt>
                <c:pt idx="3">
                  <c:v>материально обеспеченная жизнь; </c:v>
                </c:pt>
                <c:pt idx="4">
                  <c:v>наличие верных друзей; </c:v>
                </c:pt>
                <c:pt idx="5">
                  <c:v>общественное признание; </c:v>
                </c:pt>
                <c:pt idx="6">
                  <c:v>развитие; </c:v>
                </c:pt>
                <c:pt idx="7">
                  <c:v> счастливая семейная жизнь; </c:v>
                </c:pt>
                <c:pt idx="8">
                  <c:v> творчество; </c:v>
                </c:pt>
              </c:strCache>
            </c:strRef>
          </c:cat>
          <c:val>
            <c:numRef>
              <c:f>'диаграмма менеджеры'!$H$2:$H$10</c:f>
              <c:numCache>
                <c:formatCode>General</c:formatCode>
                <c:ptCount val="9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290816"/>
        <c:axId val="88292352"/>
      </c:barChart>
      <c:catAx>
        <c:axId val="88290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8292352"/>
        <c:crosses val="autoZero"/>
        <c:auto val="1"/>
        <c:lblAlgn val="ctr"/>
        <c:lblOffset val="100"/>
        <c:tickMarkSkip val="1"/>
        <c:noMultiLvlLbl val="0"/>
      </c:catAx>
      <c:valAx>
        <c:axId val="88292352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829081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ru-RU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91211934156379"/>
          <c:y val="0.0289593698175788"/>
          <c:w val="0.956959053497942"/>
          <c:h val="0.70903378938640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'диаграмма менеджеры'!$B$40:$B$48</c:f>
              <c:strCache>
                <c:ptCount val="9"/>
                <c:pt idx="0">
                  <c:v>образованность</c:v>
                </c:pt>
                <c:pt idx="1">
                  <c:v>ответственность</c:v>
                </c:pt>
                <c:pt idx="2">
                  <c:v>жизнерадостность</c:v>
                </c:pt>
                <c:pt idx="3">
                  <c:v>эффективность в делах</c:v>
                </c:pt>
                <c:pt idx="4">
                  <c:v>воспитанность</c:v>
                </c:pt>
                <c:pt idx="5">
                  <c:v>исполнительность</c:v>
                </c:pt>
                <c:pt idx="6">
                  <c:v>рационализм</c:v>
                </c:pt>
                <c:pt idx="7">
                  <c:v>терпимость</c:v>
                </c:pt>
                <c:pt idx="8">
                  <c:v>честность</c:v>
                </c:pt>
              </c:strCache>
            </c:strRef>
          </c:cat>
          <c:val>
            <c:numRef>
              <c:f>'диаграмма менеджеры'!$C$40:$C$48</c:f>
              <c:numCache>
                <c:formatCode>General</c:formatCode>
                <c:ptCount val="9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322816"/>
        <c:axId val="88324352"/>
      </c:barChart>
      <c:catAx>
        <c:axId val="88322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8324352"/>
        <c:crosses val="autoZero"/>
        <c:auto val="1"/>
        <c:lblAlgn val="ctr"/>
        <c:lblOffset val="100"/>
        <c:tickMarkSkip val="1"/>
        <c:noMultiLvlLbl val="0"/>
      </c:catAx>
      <c:valAx>
        <c:axId val="88324352"/>
        <c:scaling>
          <c:orientation val="minMax"/>
          <c:max val="5"/>
          <c:min val="0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832281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ru-RU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126A6-CD78-4BC6-8A12-B6A55EBE52B2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0F753-389A-42D8-A617-37A1F9958332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99F5-2FD0-4B6B-AFBE-7B4A29EEA5F7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26DB7-216D-4B64-839E-97FE4BC0C96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26DB7-216D-4B64-839E-97FE4BC0C96F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26DB7-216D-4B64-839E-97FE4BC0C96F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26DB7-216D-4B64-839E-97FE4BC0C96F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594000" y="3078000"/>
            <a:ext cx="6480175" cy="9906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600" b="1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ru-RU" dirty="0" smtClean="0"/>
              <a:t>ЗАГОЛОВОК ПРЕЗЕНТАЦИИ</a:t>
            </a:r>
            <a:endParaRPr lang="uk-UA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648001" y="4320000"/>
            <a:ext cx="3618580" cy="13328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300" b="1">
                <a:latin typeface="+mj-lt"/>
              </a:defRPr>
            </a:lvl1pPr>
          </a:lstStyle>
          <a:p>
            <a:pPr lvl="0"/>
            <a:r>
              <a:rPr lang="ru-RU" dirty="0" smtClean="0"/>
              <a:t>ФИО</a:t>
            </a:r>
            <a:endParaRPr lang="uk-UA" dirty="0"/>
          </a:p>
        </p:txBody>
      </p:sp>
      <p:sp>
        <p:nvSpPr>
          <p:cNvPr id="12" name="Текст 10"/>
          <p:cNvSpPr>
            <a:spLocks noGrp="1"/>
          </p:cNvSpPr>
          <p:nvPr>
            <p:ph type="body" sz="quarter" idx="12" hasCustomPrompt="1"/>
          </p:nvPr>
        </p:nvSpPr>
        <p:spPr>
          <a:xfrm>
            <a:off x="4464000" y="4320000"/>
            <a:ext cx="1458764" cy="3247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300" b="1">
                <a:latin typeface="+mj-lt"/>
              </a:defRPr>
            </a:lvl1pPr>
          </a:lstStyle>
          <a:p>
            <a:pPr lvl="0"/>
            <a:r>
              <a:rPr lang="ru-RU" dirty="0" smtClean="0"/>
              <a:t>Дата</a:t>
            </a:r>
            <a:endParaRPr lang="uk-UA" dirty="0"/>
          </a:p>
        </p:txBody>
      </p:sp>
      <p:sp>
        <p:nvSpPr>
          <p:cNvPr id="13" name="Текст 10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6804967"/>
            <a:ext cx="2304256" cy="3247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300" b="1">
                <a:solidFill>
                  <a:srgbClr val="0071BB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www.rosvodokanal.ru</a:t>
            </a:r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756000" y="1465200"/>
            <a:ext cx="558252" cy="37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71BB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01</a:t>
            </a:r>
            <a:endParaRPr lang="uk-UA" dirty="0"/>
          </a:p>
        </p:txBody>
      </p:sp>
      <p:sp>
        <p:nvSpPr>
          <p:cNvPr id="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1260056" y="1465200"/>
            <a:ext cx="9199212" cy="37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ru-RU" dirty="0" smtClean="0"/>
              <a:t>ЗАГОЛОВОК СЛАЙДА</a:t>
            </a:r>
            <a:endParaRPr lang="uk-UA" dirty="0"/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792000" y="1836415"/>
            <a:ext cx="9595260" cy="37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ru-RU" dirty="0" smtClean="0"/>
              <a:t>Подзаголовок слайда</a:t>
            </a:r>
            <a:endParaRPr lang="uk-UA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810196" y="2473312"/>
            <a:ext cx="9595260" cy="37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ru-RU" dirty="0" smtClean="0"/>
              <a:t>Подзаголовок</a:t>
            </a:r>
            <a:endParaRPr lang="uk-UA" dirty="0"/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792000" y="3060551"/>
            <a:ext cx="9595260" cy="1008112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sz="1400" b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847725" indent="-325755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1303655" indent="-260985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sz="1200">
                <a:latin typeface="+mn-lt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ru-RU" dirty="0" smtClean="0"/>
              <a:t>Текст список уровень 1</a:t>
            </a:r>
            <a:endParaRPr lang="ru-RU" dirty="0" smtClean="0"/>
          </a:p>
          <a:p>
            <a:pPr lvl="1"/>
            <a:r>
              <a:rPr lang="ru-RU" sz="1300" dirty="0" smtClean="0"/>
              <a:t>Текст список уровень 2</a:t>
            </a:r>
            <a:endParaRPr lang="ru-RU" sz="1300" dirty="0" smtClean="0"/>
          </a:p>
          <a:p>
            <a:pPr lvl="2"/>
            <a:r>
              <a:rPr lang="ru-RU" sz="1200" dirty="0" smtClean="0"/>
              <a:t>Текст список уровень 3</a:t>
            </a:r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756000" y="1465200"/>
            <a:ext cx="558252" cy="37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0071BB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01</a:t>
            </a:r>
            <a:endParaRPr lang="uk-UA" dirty="0"/>
          </a:p>
        </p:txBody>
      </p:sp>
      <p:sp>
        <p:nvSpPr>
          <p:cNvPr id="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1260056" y="1465200"/>
            <a:ext cx="9199212" cy="37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ru-RU" dirty="0" smtClean="0"/>
              <a:t>ЗАГОЛОВОК СЛАЙДА</a:t>
            </a:r>
            <a:endParaRPr lang="uk-UA" dirty="0"/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792000" y="1836415"/>
            <a:ext cx="9595260" cy="37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ru-RU" dirty="0" smtClean="0"/>
              <a:t>Подзаголовок слайда</a:t>
            </a:r>
            <a:endParaRPr lang="uk-UA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810196" y="2473312"/>
            <a:ext cx="9595260" cy="37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ru-RU" dirty="0" smtClean="0"/>
              <a:t>Подзаголовок</a:t>
            </a:r>
            <a:endParaRPr lang="uk-UA" dirty="0"/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792000" y="3060551"/>
            <a:ext cx="9595260" cy="1008112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sz="1400" b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847725" indent="-325755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1303655" indent="-260985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sz="1200">
                <a:latin typeface="+mn-lt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ru-RU" dirty="0" smtClean="0"/>
              <a:t>Текст список уровень 1</a:t>
            </a:r>
            <a:endParaRPr lang="ru-RU" dirty="0" smtClean="0"/>
          </a:p>
          <a:p>
            <a:pPr lvl="1"/>
            <a:r>
              <a:rPr lang="ru-RU" sz="1300" dirty="0" smtClean="0"/>
              <a:t>Текст список уровень 2</a:t>
            </a:r>
            <a:endParaRPr lang="ru-RU" sz="1300" dirty="0" smtClean="0"/>
          </a:p>
          <a:p>
            <a:pPr lvl="2"/>
            <a:r>
              <a:rPr lang="ru-RU" sz="1200" dirty="0" smtClean="0"/>
              <a:t>Текст список уровень 3</a:t>
            </a:r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594172" y="396255"/>
            <a:ext cx="9624060" cy="1260211"/>
          </a:xfrm>
          <a:prstGeom prst="rect">
            <a:avLst/>
          </a:prstGeom>
        </p:spPr>
        <p:txBody>
          <a:bodyPr lIns="99569" tIns="49785" rIns="99569" bIns="49785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22164" y="1764407"/>
            <a:ext cx="9624060" cy="4990084"/>
          </a:xfrm>
          <a:prstGeom prst="rect">
            <a:avLst/>
          </a:prstGeom>
        </p:spPr>
        <p:txBody>
          <a:bodyPr lIns="99569" tIns="49785" rIns="99569" bIns="49785"/>
          <a:lstStyle/>
          <a:p>
            <a:pPr lvl="0"/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текста</a:t>
            </a:r>
            <a:endParaRPr lang="en-US" dirty="0" smtClean="0"/>
          </a:p>
          <a:p>
            <a:pPr lvl="1"/>
            <a:r>
              <a:rPr lang="en-US" dirty="0" err="1" smtClean="0"/>
              <a:t>Второй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2"/>
            <a:r>
              <a:rPr lang="en-US" dirty="0" err="1" smtClean="0"/>
              <a:t>Третий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3"/>
            <a:r>
              <a:rPr lang="en-US" dirty="0" err="1" smtClean="0"/>
              <a:t>Четвертый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4"/>
            <a:r>
              <a:rPr lang="en-US" dirty="0" err="1" smtClean="0"/>
              <a:t>Пятый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4670" y="7008186"/>
            <a:ext cx="2495127" cy="402567"/>
          </a:xfrm>
          <a:prstGeom prst="rect">
            <a:avLst/>
          </a:prstGeom>
        </p:spPr>
        <p:txBody>
          <a:bodyPr lIns="99569" tIns="49785" rIns="99569" bIns="49785"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653579" y="7008186"/>
            <a:ext cx="3386243" cy="402567"/>
          </a:xfrm>
          <a:prstGeom prst="rect">
            <a:avLst/>
          </a:prstGeom>
        </p:spPr>
        <p:txBody>
          <a:bodyPr lIns="99569" tIns="49785" rIns="99569" bIns="49785"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663603" y="7008186"/>
            <a:ext cx="2495127" cy="402567"/>
          </a:xfrm>
          <a:prstGeom prst="rect">
            <a:avLst/>
          </a:prstGeom>
        </p:spPr>
        <p:txBody>
          <a:bodyPr lIns="99569" tIns="49785" rIns="99569" bIns="49785"/>
          <a:lstStyle/>
          <a:p>
            <a:fld id="{FC1659C1-328E-694A-9B23-D7FF71D135BF}" type="slidenum">
              <a:rPr lang="ru-RU" smtClean="0"/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3" t="32005" r="39949" b="19866"/>
          <a:stretch>
            <a:fillRect/>
          </a:stretch>
        </p:blipFill>
        <p:spPr>
          <a:xfrm>
            <a:off x="6125939" y="-1"/>
            <a:ext cx="4567461" cy="75612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802800"/>
            <a:ext cx="3020574" cy="10149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104267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60" indent="-391160" algn="l" defTabSz="1042670" rtl="0" eaLnBrk="1" latinLnBrk="0" hangingPunct="1">
        <a:spcBef>
          <a:spcPct val="20000"/>
        </a:spcBef>
        <a:buFont typeface="Arial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2670" rtl="0" eaLnBrk="1" latinLnBrk="0" hangingPunct="1">
        <a:spcBef>
          <a:spcPct val="20000"/>
        </a:spcBef>
        <a:buFont typeface="Arial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55" indent="-260985" algn="l" defTabSz="1042670" rtl="0" eaLnBrk="1" latinLnBrk="0" hangingPunct="1">
        <a:spcBef>
          <a:spcPct val="20000"/>
        </a:spcBef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indent="-260985" algn="l" defTabSz="1042670" rtl="0" eaLnBrk="1" latinLnBrk="0" hangingPunct="1">
        <a:spcBef>
          <a:spcPct val="20000"/>
        </a:spcBef>
        <a:buFont typeface="Arial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960" indent="-260985" algn="l" defTabSz="1042670" rtl="0" eaLnBrk="1" latinLnBrk="0" hangingPunct="1">
        <a:spcBef>
          <a:spcPct val="20000"/>
        </a:spcBef>
        <a:buFont typeface="Arial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295" indent="-260985" algn="l" defTabSz="1042670" rtl="0" eaLnBrk="1" latinLnBrk="0" hangingPunct="1">
        <a:spcBef>
          <a:spcPct val="20000"/>
        </a:spcBef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0" indent="-260985" algn="l" defTabSz="1042670" rtl="0" eaLnBrk="1" latinLnBrk="0" hangingPunct="1">
        <a:spcBef>
          <a:spcPct val="20000"/>
        </a:spcBef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600" indent="-260985" algn="l" defTabSz="1042670" rtl="0" eaLnBrk="1" latinLnBrk="0" hangingPunct="1">
        <a:spcBef>
          <a:spcPct val="20000"/>
        </a:spcBef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35" indent="-260985" algn="l" defTabSz="1042670" rtl="0" eaLnBrk="1" latinLnBrk="0" hangingPunct="1">
        <a:spcBef>
          <a:spcPct val="20000"/>
        </a:spcBef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35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305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640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75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945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280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15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50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457200"/>
            <a:ext cx="1911100" cy="6431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2" y="2268463"/>
            <a:ext cx="10034036" cy="487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lvl1pPr algn="ctr" defTabSz="104267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60" indent="-391160" algn="l" defTabSz="1042670" rtl="0" eaLnBrk="1" latinLnBrk="0" hangingPunct="1">
        <a:spcBef>
          <a:spcPct val="20000"/>
        </a:spcBef>
        <a:buFont typeface="Arial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2670" rtl="0" eaLnBrk="1" latinLnBrk="0" hangingPunct="1">
        <a:spcBef>
          <a:spcPct val="20000"/>
        </a:spcBef>
        <a:buFont typeface="Arial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55" indent="-260985" algn="l" defTabSz="1042670" rtl="0" eaLnBrk="1" latinLnBrk="0" hangingPunct="1">
        <a:spcBef>
          <a:spcPct val="20000"/>
        </a:spcBef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indent="-260985" algn="l" defTabSz="1042670" rtl="0" eaLnBrk="1" latinLnBrk="0" hangingPunct="1">
        <a:spcBef>
          <a:spcPct val="20000"/>
        </a:spcBef>
        <a:buFont typeface="Arial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960" indent="-260985" algn="l" defTabSz="1042670" rtl="0" eaLnBrk="1" latinLnBrk="0" hangingPunct="1">
        <a:spcBef>
          <a:spcPct val="20000"/>
        </a:spcBef>
        <a:buFont typeface="Arial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295" indent="-260985" algn="l" defTabSz="1042670" rtl="0" eaLnBrk="1" latinLnBrk="0" hangingPunct="1">
        <a:spcBef>
          <a:spcPct val="20000"/>
        </a:spcBef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0" indent="-260985" algn="l" defTabSz="1042670" rtl="0" eaLnBrk="1" latinLnBrk="0" hangingPunct="1">
        <a:spcBef>
          <a:spcPct val="20000"/>
        </a:spcBef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600" indent="-260985" algn="l" defTabSz="1042670" rtl="0" eaLnBrk="1" latinLnBrk="0" hangingPunct="1">
        <a:spcBef>
          <a:spcPct val="20000"/>
        </a:spcBef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35" indent="-260985" algn="l" defTabSz="1042670" rtl="0" eaLnBrk="1" latinLnBrk="0" hangingPunct="1">
        <a:spcBef>
          <a:spcPct val="20000"/>
        </a:spcBef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35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305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640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75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945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280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15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50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5.jpeg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5.jpeg"/><Relationship Id="rId2" Type="http://schemas.openxmlformats.org/officeDocument/2006/relationships/chart" Target="../charts/chart7.xml"/><Relationship Id="rId1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jpeg"/><Relationship Id="rId1" Type="http://schemas.openxmlformats.org/officeDocument/2006/relationships/chart" Target="../charts/chart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jpeg"/><Relationship Id="rId1" Type="http://schemas.openxmlformats.org/officeDocument/2006/relationships/chart" Target="../charts/char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chart" Target="../charts/char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chart" Target="../charts/char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13.xml"/><Relationship Id="rId1" Type="http://schemas.openxmlformats.org/officeDocument/2006/relationships/chart" Target="../charts/char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15.xml"/><Relationship Id="rId1" Type="http://schemas.openxmlformats.org/officeDocument/2006/relationships/chart" Target="../charts/char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17.xml"/><Relationship Id="rId1" Type="http://schemas.openxmlformats.org/officeDocument/2006/relationships/chart" Target="../charts/chart1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chart" Target="../charts/chart18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0.jpeg"/><Relationship Id="rId2" Type="http://schemas.openxmlformats.org/officeDocument/2006/relationships/image" Target="../media/image28.jpeg"/><Relationship Id="rId1" Type="http://schemas.openxmlformats.org/officeDocument/2006/relationships/chart" Target="../charts/chart19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1.jpeg"/><Relationship Id="rId2" Type="http://schemas.openxmlformats.org/officeDocument/2006/relationships/image" Target="../media/image28.jpeg"/><Relationship Id="rId1" Type="http://schemas.openxmlformats.org/officeDocument/2006/relationships/chart" Target="../charts/char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450156" y="2916535"/>
            <a:ext cx="5544615" cy="1080120"/>
          </a:xfrm>
        </p:spPr>
        <p:txBody>
          <a:bodyPr/>
          <a:lstStyle/>
          <a:p>
            <a:r>
              <a:rPr lang="ru-RU" sz="240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Социальный интеллект и факторы влияющие на его развитие.</a:t>
            </a:r>
            <a:endParaRPr lang="ru-RU" sz="2400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Arial" charset="0"/>
                <a:cs typeface="Arial" charset="0"/>
              </a:rPr>
              <a:t>ГРУППА КОМПАНИЙ «РОСВОДОКАНАЛ»</a:t>
            </a:r>
            <a:endParaRPr lang="ru-RU" dirty="0">
              <a:latin typeface="Arial" charset="0"/>
              <a:cs typeface="Arial" charset="0"/>
            </a:endParaRPr>
          </a:p>
          <a:p>
            <a:endParaRPr lang="ru-RU" dirty="0">
              <a:latin typeface="Arial" charset="0"/>
              <a:cs typeface="Arial" charset="0"/>
            </a:endParaRPr>
          </a:p>
          <a:p>
            <a:r>
              <a:rPr lang="ru-RU" dirty="0" smtClean="0">
                <a:latin typeface="Arial" charset="0"/>
                <a:cs typeface="Arial" charset="0"/>
              </a:rPr>
              <a:t>ООО «Тюмень Водоканал»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uk-UA" dirty="0" smtClean="0">
                <a:latin typeface="Arial" charset="0"/>
                <a:cs typeface="Arial" charset="0"/>
              </a:rPr>
              <a:t>01.06.2016</a:t>
            </a:r>
            <a:endParaRPr lang="uk-UA" dirty="0">
              <a:latin typeface="Arial" charset="0"/>
              <a:cs typeface="Arial" charset="0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www.rosvodokanal.ru</a:t>
            </a:r>
            <a:endParaRPr lang="uk-UA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96520" y="901065"/>
            <a:ext cx="10602595" cy="1311275"/>
          </a:xfrm>
        </p:spPr>
        <p:txBody>
          <a:bodyPr/>
          <a:lstStyle/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Результаты проведенного анкетирования </a:t>
            </a:r>
            <a:r>
              <a:rPr lang="ru-RU" alt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на тему изучения количества социальных контактов в дошкольный и школьный период у </a:t>
            </a:r>
            <a:r>
              <a:rPr lang="ru-RU" alt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сотрудников рабочих специальностей</a:t>
            </a:r>
            <a:endParaRPr lang="ru-RU" altLang="ru-RU" sz="2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954700" y="2412631"/>
          <a:ext cx="9000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1386840" y="973455"/>
            <a:ext cx="8420100" cy="1081405"/>
          </a:xfrm>
        </p:spPr>
        <p:txBody>
          <a:bodyPr/>
          <a:lstStyle/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x-none" alt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Перечень терминальных ценностей </a:t>
            </a:r>
            <a:endParaRPr lang="x-none" altLang="ru-RU" sz="2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x-none" alt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по Рокичу</a:t>
            </a:r>
            <a:endParaRPr lang="x-none" altLang="ru-RU" sz="2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06705" y="8173085"/>
            <a:ext cx="10170795" cy="4358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ru-RU" altLang="en-US" sz="1400"/>
              <a:t>Список А (терминальные ценности): </a:t>
            </a:r>
            <a:endParaRPr lang="ru-RU" altLang="en-US" sz="1400"/>
          </a:p>
          <a:p>
            <a:pPr algn="l"/>
            <a:r>
              <a:rPr lang="ru-RU" altLang="en-US" sz="1400"/>
              <a:t>1) активная деятельная жизнь (полнота и эмоциональная насыщенность жизни); </a:t>
            </a:r>
            <a:endParaRPr lang="ru-RU" altLang="en-US" sz="1400"/>
          </a:p>
          <a:p>
            <a:pPr algn="l"/>
            <a:r>
              <a:rPr lang="ru-RU" altLang="en-US" sz="1400"/>
              <a:t>2) жизненная мудрость (зрелость суждений и здравый смысл, достигаемые жизненным опытом); </a:t>
            </a:r>
            <a:endParaRPr lang="ru-RU" altLang="en-US" sz="1400"/>
          </a:p>
          <a:p>
            <a:pPr algn="l"/>
            <a:r>
              <a:rPr lang="ru-RU" altLang="en-US" sz="1400"/>
              <a:t>3) здоровье (физическое и психическое); </a:t>
            </a:r>
            <a:endParaRPr lang="ru-RU" altLang="en-US" sz="1400"/>
          </a:p>
          <a:p>
            <a:pPr algn="l"/>
            <a:r>
              <a:rPr lang="ru-RU" altLang="en-US" sz="1400"/>
              <a:t>4) интересная работа; </a:t>
            </a:r>
            <a:endParaRPr lang="ru-RU" altLang="en-US" sz="1400"/>
          </a:p>
          <a:p>
            <a:pPr algn="l"/>
            <a:r>
              <a:rPr lang="ru-RU" altLang="en-US" sz="1400"/>
              <a:t>5) красота природы и искусства (переживание прекрасного в природе и в искусстве); </a:t>
            </a:r>
            <a:endParaRPr lang="ru-RU" altLang="en-US" sz="1400"/>
          </a:p>
          <a:p>
            <a:pPr algn="l"/>
            <a:r>
              <a:rPr lang="ru-RU" altLang="en-US" sz="1400"/>
              <a:t>6) любовь (духовная и физическая близость с любимым человеком); </a:t>
            </a:r>
            <a:endParaRPr lang="ru-RU" altLang="en-US" sz="1400"/>
          </a:p>
          <a:p>
            <a:pPr algn="l"/>
            <a:r>
              <a:rPr lang="ru-RU" altLang="en-US" sz="1400"/>
              <a:t>7) материально обеспеченная жизнь (отсутствие материальных затруднений); </a:t>
            </a:r>
            <a:endParaRPr lang="ru-RU" altLang="en-US" sz="1400"/>
          </a:p>
          <a:p>
            <a:pPr algn="l"/>
            <a:r>
              <a:rPr lang="ru-RU" altLang="en-US" sz="1400"/>
              <a:t>8) наличие хороших и верных друзей; </a:t>
            </a:r>
            <a:endParaRPr lang="ru-RU" altLang="en-US" sz="1400"/>
          </a:p>
          <a:p>
            <a:pPr algn="l"/>
            <a:r>
              <a:rPr lang="ru-RU" altLang="en-US" sz="1400"/>
              <a:t>9) общественное признание (уважение окружающих, коллектива, товарищей по работе); </a:t>
            </a:r>
            <a:endParaRPr lang="ru-RU" altLang="en-US" sz="1400"/>
          </a:p>
          <a:p>
            <a:pPr algn="l"/>
            <a:r>
              <a:rPr lang="ru-RU" altLang="en-US" sz="1400"/>
              <a:t>10) познание (возможность расширения своего образования, кругозора, общей культуры, интеллектуальное развитие); </a:t>
            </a:r>
            <a:endParaRPr lang="ru-RU" altLang="en-US" sz="1400"/>
          </a:p>
          <a:p>
            <a:pPr algn="l"/>
            <a:r>
              <a:rPr lang="ru-RU" altLang="en-US" sz="1400"/>
              <a:t>11) продуктивная жизнь (максимально полное использование своих возможностей, сил и способностей); </a:t>
            </a:r>
            <a:endParaRPr lang="ru-RU" altLang="en-US" sz="1400"/>
          </a:p>
          <a:p>
            <a:pPr algn="l"/>
            <a:r>
              <a:rPr lang="ru-RU" altLang="en-US" sz="1400"/>
              <a:t>12) развитие (работа над собой, постоянное физическое и духовное совершенствование); </a:t>
            </a:r>
            <a:endParaRPr lang="ru-RU" altLang="en-US" sz="1400"/>
          </a:p>
          <a:p>
            <a:pPr algn="l"/>
            <a:r>
              <a:rPr lang="ru-RU" altLang="en-US" sz="1400"/>
              <a:t>13) развлечения (приятное, необременительное времяпрепровождение, отсутствие обязанностей); </a:t>
            </a:r>
            <a:endParaRPr lang="ru-RU" altLang="en-US" sz="1400"/>
          </a:p>
          <a:p>
            <a:pPr algn="l"/>
            <a:r>
              <a:rPr lang="ru-RU" altLang="en-US" sz="1400"/>
              <a:t>14) свобода (самостоятельность, независимость в суждениях и поступках); </a:t>
            </a:r>
            <a:endParaRPr lang="ru-RU" altLang="en-US" sz="1400"/>
          </a:p>
          <a:p>
            <a:pPr algn="l"/>
            <a:r>
              <a:rPr lang="ru-RU" altLang="en-US" sz="1400"/>
              <a:t>15) счастливая семейная жизнь; </a:t>
            </a:r>
            <a:endParaRPr lang="ru-RU" altLang="en-US" sz="1400"/>
          </a:p>
          <a:p>
            <a:pPr algn="l"/>
            <a:r>
              <a:rPr lang="ru-RU" altLang="en-US" sz="1400"/>
              <a:t>16) счастье других (благосостояние, развитие и совершенствование других людей, всего народа, </a:t>
            </a:r>
            <a:endParaRPr lang="ru-RU" altLang="en-US" sz="1400"/>
          </a:p>
          <a:p>
            <a:pPr algn="l"/>
            <a:r>
              <a:rPr lang="ru-RU" altLang="en-US" sz="1400"/>
              <a:t>человечества в целом); </a:t>
            </a:r>
            <a:endParaRPr lang="ru-RU" altLang="en-US" sz="1400"/>
          </a:p>
          <a:p>
            <a:pPr algn="l"/>
            <a:r>
              <a:rPr lang="ru-RU" altLang="en-US" sz="1400"/>
              <a:t>17) творчество (возможность творческой деятельности); </a:t>
            </a:r>
            <a:endParaRPr lang="ru-RU" altLang="en-US" sz="1400"/>
          </a:p>
          <a:p>
            <a:pPr algn="l"/>
            <a:r>
              <a:rPr lang="ru-RU" altLang="en-US" sz="1400"/>
              <a:t>18) уверенность в себе (внутренняя гармония, свобода от внутренних противоречий, сомнений). </a:t>
            </a:r>
            <a:endParaRPr lang="ru-RU" altLang="en-US" sz="1400"/>
          </a:p>
        </p:txBody>
      </p:sp>
      <p:pic>
        <p:nvPicPr>
          <p:cNvPr id="8" name="Изображение 7" descr="flowRoot42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985" y="2412365"/>
            <a:ext cx="8139430" cy="4775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96520" y="901700"/>
            <a:ext cx="10819130" cy="573405"/>
          </a:xfrm>
        </p:spPr>
        <p:txBody>
          <a:bodyPr/>
          <a:lstStyle/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x-none" alt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Перечень инстументальных ценностей</a:t>
            </a:r>
            <a:endParaRPr lang="x-none" altLang="ru-RU" sz="2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6" name="Изображение 5" descr="flowRoot420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840" y="2412365"/>
            <a:ext cx="7899400" cy="4634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0" y="1055817"/>
            <a:ext cx="10602700" cy="371215"/>
          </a:xfrm>
        </p:spPr>
        <p:txBody>
          <a:bodyPr/>
          <a:lstStyle/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x-none" alt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Приоритетность </a:t>
            </a:r>
            <a:r>
              <a:rPr lang="x-none" altLang="ru-RU" sz="24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терминальных </a:t>
            </a:r>
            <a:endParaRPr lang="x-none" altLang="ru-RU" sz="2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x-none" altLang="ru-RU" sz="24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ценностей у</a:t>
            </a:r>
            <a:r>
              <a:rPr lang="ru-RU" alt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x-none" altLang="ru-RU" sz="24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Топ-менеджеров</a:t>
            </a:r>
            <a:r>
              <a:rPr lang="x-none" alt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.</a:t>
            </a:r>
            <a:endParaRPr lang="x-none" altLang="ru-RU" sz="2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" name="Текст 7"/>
          <p:cNvSpPr txBox="1">
            <a:spLocks noGrp="1"/>
          </p:cNvSpPr>
          <p:nvPr>
            <p:ph type="body" sz="quarter" idx="10"/>
          </p:nvPr>
        </p:nvSpPr>
        <p:spPr>
          <a:xfrm>
            <a:off x="756000" y="1373760"/>
            <a:ext cx="558252" cy="371215"/>
          </a:xfrm>
          <a:prstGeom prst="rect">
            <a:avLst/>
          </a:prstGeom>
        </p:spPr>
        <p:txBody>
          <a:bodyPr/>
          <a:lstStyle>
            <a:lvl1pPr indent="0">
              <a:spcBef>
                <a:spcPct val="20000"/>
              </a:spcBef>
              <a:buFont typeface="Arial" charset="0"/>
              <a:buNone/>
              <a:defRPr sz="2000" b="1">
                <a:solidFill>
                  <a:srgbClr val="0071BB"/>
                </a:solidFill>
                <a:latin typeface="Arial" charset="0"/>
                <a:ea typeface="Verdana" pitchFamily="34" charset="0"/>
                <a:cs typeface="Arial" charset="0"/>
              </a:defRPr>
            </a:lvl1pPr>
            <a:lvl2pPr marL="847725" indent="-325755">
              <a:spcBef>
                <a:spcPct val="20000"/>
              </a:spcBef>
              <a:buFont typeface="Arial" charset="0"/>
              <a:buChar char="–"/>
              <a:defRPr sz="3200"/>
            </a:lvl2pPr>
            <a:lvl3pPr marL="1303655" indent="-260985">
              <a:spcBef>
                <a:spcPct val="20000"/>
              </a:spcBef>
              <a:buFont typeface="Arial" charset="0"/>
              <a:buChar char="•"/>
              <a:defRPr sz="2700"/>
            </a:lvl3pPr>
            <a:lvl4pPr marL="1825625" indent="-260985">
              <a:spcBef>
                <a:spcPct val="20000"/>
              </a:spcBef>
              <a:buFont typeface="Arial" charset="0"/>
              <a:buChar char="–"/>
              <a:defRPr sz="2300"/>
            </a:lvl4pPr>
            <a:lvl5pPr marL="2346960" indent="-260985">
              <a:spcBef>
                <a:spcPct val="20000"/>
              </a:spcBef>
              <a:buFont typeface="Arial" charset="0"/>
              <a:buChar char="»"/>
              <a:defRPr sz="2300"/>
            </a:lvl5pPr>
            <a:lvl6pPr marL="2868295" indent="-260985">
              <a:spcBef>
                <a:spcPct val="20000"/>
              </a:spcBef>
              <a:buFont typeface="Arial" charset="0"/>
              <a:buChar char="•"/>
              <a:defRPr sz="2300"/>
            </a:lvl6pPr>
            <a:lvl7pPr marL="3389630" indent="-260985">
              <a:spcBef>
                <a:spcPct val="20000"/>
              </a:spcBef>
              <a:buFont typeface="Arial" charset="0"/>
              <a:buChar char="•"/>
              <a:defRPr sz="2300"/>
            </a:lvl7pPr>
            <a:lvl8pPr marL="3911600" indent="-260985">
              <a:spcBef>
                <a:spcPct val="20000"/>
              </a:spcBef>
              <a:buFont typeface="Arial" charset="0"/>
              <a:buChar char="•"/>
              <a:defRPr sz="2300"/>
            </a:lvl8pPr>
            <a:lvl9pPr marL="4432935" indent="-260985">
              <a:spcBef>
                <a:spcPct val="20000"/>
              </a:spcBef>
              <a:buFont typeface="Arial" charset="0"/>
              <a:buChar char="•"/>
              <a:defRPr sz="2300"/>
            </a:lvl9pPr>
          </a:lstStyle>
          <a:p>
            <a:r>
              <a:rPr lang="en-US" dirty="0"/>
              <a:t>N</a:t>
            </a:r>
            <a:endParaRPr lang="ru-RU" dirty="0"/>
          </a:p>
        </p:txBody>
      </p:sp>
      <p:graphicFrame>
        <p:nvGraphicFramePr>
          <p:cNvPr id="3" name="Диаграмма 2"/>
          <p:cNvGraphicFramePr/>
          <p:nvPr/>
        </p:nvGraphicFramePr>
        <p:xfrm>
          <a:off x="0" y="1535062"/>
          <a:ext cx="10702925" cy="53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0" name="Изображение 9" descr="N8240EC9D00E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" y="1116631"/>
            <a:ext cx="805180" cy="857250"/>
          </a:xfrm>
          <a:prstGeom prst="rect">
            <a:avLst/>
          </a:prstGeom>
        </p:spPr>
      </p:pic>
      <p:graphicFrame>
        <p:nvGraphicFramePr>
          <p:cNvPr id="13" name="Диаграмма 12"/>
          <p:cNvGraphicFramePr/>
          <p:nvPr/>
        </p:nvGraphicFramePr>
        <p:xfrm>
          <a:off x="594700" y="2340631"/>
          <a:ext cx="9432000" cy="48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84455" y="1139825"/>
            <a:ext cx="10602595" cy="1268730"/>
          </a:xfrm>
        </p:spPr>
        <p:txBody>
          <a:bodyPr/>
          <a:lstStyle/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x-none" altLang="ru-RU" sz="24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Приоритетность </a:t>
            </a:r>
            <a:r>
              <a:rPr lang="ru-RU" alt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инструментальных </a:t>
            </a:r>
            <a:r>
              <a:rPr lang="x-none" altLang="ru-RU" sz="24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ценностей у</a:t>
            </a:r>
            <a:r>
              <a:rPr lang="ru-RU" alt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 </a:t>
            </a:r>
            <a:endParaRPr lang="ru-RU" altLang="ru-RU" sz="2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x-none" altLang="ru-RU" sz="24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Топ-менеджеров</a:t>
            </a:r>
            <a:r>
              <a:rPr lang="x-none" alt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.</a:t>
            </a:r>
            <a:endParaRPr lang="x-none" altLang="ru-RU" sz="2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" name="Текст 7"/>
          <p:cNvSpPr txBox="1">
            <a:spLocks noGrp="1"/>
          </p:cNvSpPr>
          <p:nvPr>
            <p:ph type="body" sz="quarter" idx="10"/>
          </p:nvPr>
        </p:nvSpPr>
        <p:spPr>
          <a:xfrm>
            <a:off x="756000" y="1373760"/>
            <a:ext cx="558252" cy="371215"/>
          </a:xfrm>
          <a:prstGeom prst="rect">
            <a:avLst/>
          </a:prstGeom>
        </p:spPr>
        <p:txBody>
          <a:bodyPr/>
          <a:lstStyle>
            <a:lvl1pPr indent="0">
              <a:spcBef>
                <a:spcPct val="20000"/>
              </a:spcBef>
              <a:buFont typeface="Arial" charset="0"/>
              <a:buNone/>
              <a:defRPr sz="2000" b="1">
                <a:solidFill>
                  <a:srgbClr val="0071BB"/>
                </a:solidFill>
                <a:latin typeface="Arial" charset="0"/>
                <a:ea typeface="Verdana" pitchFamily="34" charset="0"/>
                <a:cs typeface="Arial" charset="0"/>
              </a:defRPr>
            </a:lvl1pPr>
            <a:lvl2pPr marL="847725" indent="-325755">
              <a:spcBef>
                <a:spcPct val="20000"/>
              </a:spcBef>
              <a:buFont typeface="Arial" charset="0"/>
              <a:buChar char="–"/>
              <a:defRPr sz="3200"/>
            </a:lvl2pPr>
            <a:lvl3pPr marL="1303655" indent="-260985">
              <a:spcBef>
                <a:spcPct val="20000"/>
              </a:spcBef>
              <a:buFont typeface="Arial" charset="0"/>
              <a:buChar char="•"/>
              <a:defRPr sz="2700"/>
            </a:lvl3pPr>
            <a:lvl4pPr marL="1825625" indent="-260985">
              <a:spcBef>
                <a:spcPct val="20000"/>
              </a:spcBef>
              <a:buFont typeface="Arial" charset="0"/>
              <a:buChar char="–"/>
              <a:defRPr sz="2300"/>
            </a:lvl4pPr>
            <a:lvl5pPr marL="2346960" indent="-260985">
              <a:spcBef>
                <a:spcPct val="20000"/>
              </a:spcBef>
              <a:buFont typeface="Arial" charset="0"/>
              <a:buChar char="»"/>
              <a:defRPr sz="2300"/>
            </a:lvl5pPr>
            <a:lvl6pPr marL="2868295" indent="-260985">
              <a:spcBef>
                <a:spcPct val="20000"/>
              </a:spcBef>
              <a:buFont typeface="Arial" charset="0"/>
              <a:buChar char="•"/>
              <a:defRPr sz="2300"/>
            </a:lvl6pPr>
            <a:lvl7pPr marL="3389630" indent="-260985">
              <a:spcBef>
                <a:spcPct val="20000"/>
              </a:spcBef>
              <a:buFont typeface="Arial" charset="0"/>
              <a:buChar char="•"/>
              <a:defRPr sz="2300"/>
            </a:lvl7pPr>
            <a:lvl8pPr marL="3911600" indent="-260985">
              <a:spcBef>
                <a:spcPct val="20000"/>
              </a:spcBef>
              <a:buFont typeface="Arial" charset="0"/>
              <a:buChar char="•"/>
              <a:defRPr sz="2300"/>
            </a:lvl8pPr>
            <a:lvl9pPr marL="4432935" indent="-260985">
              <a:spcBef>
                <a:spcPct val="20000"/>
              </a:spcBef>
              <a:buFont typeface="Arial" charset="0"/>
              <a:buChar char="•"/>
              <a:defRPr sz="2300"/>
            </a:lvl9pPr>
          </a:lstStyle>
          <a:p>
            <a:r>
              <a:rPr lang="en-US" dirty="0"/>
              <a:t>N</a:t>
            </a:r>
            <a:endParaRPr lang="ru-RU" dirty="0"/>
          </a:p>
        </p:txBody>
      </p:sp>
      <p:graphicFrame>
        <p:nvGraphicFramePr>
          <p:cNvPr id="3" name="Диаграмма 2"/>
          <p:cNvGraphicFramePr/>
          <p:nvPr/>
        </p:nvGraphicFramePr>
        <p:xfrm>
          <a:off x="0" y="1535062"/>
          <a:ext cx="10702925" cy="53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0" name="Изображение 9" descr="N8240EC9D00E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" y="1116631"/>
            <a:ext cx="805180" cy="857250"/>
          </a:xfrm>
          <a:prstGeom prst="rect">
            <a:avLst/>
          </a:prstGeom>
        </p:spPr>
      </p:pic>
      <p:graphicFrame>
        <p:nvGraphicFramePr>
          <p:cNvPr id="14" name="Диаграмма 13"/>
          <p:cNvGraphicFramePr/>
          <p:nvPr/>
        </p:nvGraphicFramePr>
        <p:xfrm>
          <a:off x="378460" y="2412631"/>
          <a:ext cx="9792240" cy="46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777875" y="1374140"/>
            <a:ext cx="9199245" cy="1026795"/>
          </a:xfrm>
        </p:spPr>
        <p:txBody>
          <a:bodyPr/>
          <a:lstStyle/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x-none" alt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Приоритетность </a:t>
            </a:r>
            <a:r>
              <a:rPr lang="x-none" altLang="ru-RU" sz="24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терминальных ценностей </a:t>
            </a:r>
            <a:r>
              <a:rPr lang="x-none" alt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у менеджеров</a:t>
            </a:r>
            <a:endParaRPr lang="x-none" altLang="ru-RU" sz="2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" name="Текст 7"/>
          <p:cNvSpPr txBox="1">
            <a:spLocks noGrp="1"/>
          </p:cNvSpPr>
          <p:nvPr>
            <p:ph type="body" sz="quarter" idx="10"/>
          </p:nvPr>
        </p:nvSpPr>
        <p:spPr>
          <a:xfrm>
            <a:off x="756000" y="1373760"/>
            <a:ext cx="558252" cy="371215"/>
          </a:xfrm>
          <a:prstGeom prst="rect">
            <a:avLst/>
          </a:prstGeom>
        </p:spPr>
        <p:txBody>
          <a:bodyPr/>
          <a:lstStyle>
            <a:lvl1pPr indent="0">
              <a:spcBef>
                <a:spcPct val="20000"/>
              </a:spcBef>
              <a:buFont typeface="Arial" charset="0"/>
              <a:buNone/>
              <a:defRPr sz="2000" b="1">
                <a:solidFill>
                  <a:srgbClr val="0071BB"/>
                </a:solidFill>
                <a:latin typeface="Arial" charset="0"/>
                <a:ea typeface="Verdana" pitchFamily="34" charset="0"/>
                <a:cs typeface="Arial" charset="0"/>
              </a:defRPr>
            </a:lvl1pPr>
            <a:lvl2pPr marL="847725" indent="-325755">
              <a:spcBef>
                <a:spcPct val="20000"/>
              </a:spcBef>
              <a:buFont typeface="Arial" charset="0"/>
              <a:buChar char="–"/>
              <a:defRPr sz="3200"/>
            </a:lvl2pPr>
            <a:lvl3pPr marL="1303655" indent="-260985">
              <a:spcBef>
                <a:spcPct val="20000"/>
              </a:spcBef>
              <a:buFont typeface="Arial" charset="0"/>
              <a:buChar char="•"/>
              <a:defRPr sz="2700"/>
            </a:lvl3pPr>
            <a:lvl4pPr marL="1825625" indent="-260985">
              <a:spcBef>
                <a:spcPct val="20000"/>
              </a:spcBef>
              <a:buFont typeface="Arial" charset="0"/>
              <a:buChar char="–"/>
              <a:defRPr sz="2300"/>
            </a:lvl4pPr>
            <a:lvl5pPr marL="2346960" indent="-260985">
              <a:spcBef>
                <a:spcPct val="20000"/>
              </a:spcBef>
              <a:buFont typeface="Arial" charset="0"/>
              <a:buChar char="»"/>
              <a:defRPr sz="2300"/>
            </a:lvl5pPr>
            <a:lvl6pPr marL="2868295" indent="-260985">
              <a:spcBef>
                <a:spcPct val="20000"/>
              </a:spcBef>
              <a:buFont typeface="Arial" charset="0"/>
              <a:buChar char="•"/>
              <a:defRPr sz="2300"/>
            </a:lvl6pPr>
            <a:lvl7pPr marL="3389630" indent="-260985">
              <a:spcBef>
                <a:spcPct val="20000"/>
              </a:spcBef>
              <a:buFont typeface="Arial" charset="0"/>
              <a:buChar char="•"/>
              <a:defRPr sz="2300"/>
            </a:lvl7pPr>
            <a:lvl8pPr marL="3911600" indent="-260985">
              <a:spcBef>
                <a:spcPct val="20000"/>
              </a:spcBef>
              <a:buFont typeface="Arial" charset="0"/>
              <a:buChar char="•"/>
              <a:defRPr sz="2300"/>
            </a:lvl8pPr>
            <a:lvl9pPr marL="4432935" indent="-260985">
              <a:spcBef>
                <a:spcPct val="20000"/>
              </a:spcBef>
              <a:buFont typeface="Arial" charset="0"/>
              <a:buChar char="•"/>
              <a:defRPr sz="2300"/>
            </a:lvl9pPr>
          </a:lstStyle>
          <a:p>
            <a:r>
              <a:rPr lang="en-US" dirty="0"/>
              <a:t>N</a:t>
            </a:r>
            <a:endParaRPr lang="ru-RU" dirty="0"/>
          </a:p>
        </p:txBody>
      </p:sp>
      <p:pic>
        <p:nvPicPr>
          <p:cNvPr id="5" name="Изображение 4" descr="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313180"/>
            <a:ext cx="859155" cy="859155"/>
          </a:xfrm>
          <a:prstGeom prst="rect">
            <a:avLst/>
          </a:prstGeom>
        </p:spPr>
      </p:pic>
      <p:graphicFrame>
        <p:nvGraphicFramePr>
          <p:cNvPr id="9" name="Диаграмма 8"/>
          <p:cNvGraphicFramePr/>
          <p:nvPr/>
        </p:nvGraphicFramePr>
        <p:xfrm>
          <a:off x="522605" y="2340631"/>
          <a:ext cx="9144000" cy="4488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1260475" y="1374140"/>
            <a:ext cx="9199245" cy="954405"/>
          </a:xfrm>
        </p:spPr>
        <p:txBody>
          <a:bodyPr/>
          <a:lstStyle/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x-none" altLang="ru-RU" sz="24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Приоритетность инструментальных </a:t>
            </a:r>
            <a:r>
              <a:rPr lang="x-none" alt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ценностей у менеджеров</a:t>
            </a:r>
            <a:endParaRPr lang="x-none" altLang="ru-RU" sz="2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" name="Текст 7"/>
          <p:cNvSpPr txBox="1">
            <a:spLocks noGrp="1"/>
          </p:cNvSpPr>
          <p:nvPr>
            <p:ph type="body" sz="quarter" idx="10"/>
          </p:nvPr>
        </p:nvSpPr>
        <p:spPr>
          <a:xfrm>
            <a:off x="756000" y="1373760"/>
            <a:ext cx="558252" cy="371215"/>
          </a:xfrm>
          <a:prstGeom prst="rect">
            <a:avLst/>
          </a:prstGeom>
        </p:spPr>
        <p:txBody>
          <a:bodyPr/>
          <a:lstStyle>
            <a:lvl1pPr indent="0">
              <a:spcBef>
                <a:spcPct val="20000"/>
              </a:spcBef>
              <a:buFont typeface="Arial" charset="0"/>
              <a:buNone/>
              <a:defRPr sz="2000" b="1">
                <a:solidFill>
                  <a:srgbClr val="0071BB"/>
                </a:solidFill>
                <a:latin typeface="Arial" charset="0"/>
                <a:ea typeface="Verdana" pitchFamily="34" charset="0"/>
                <a:cs typeface="Arial" charset="0"/>
              </a:defRPr>
            </a:lvl1pPr>
            <a:lvl2pPr marL="847725" indent="-325755">
              <a:spcBef>
                <a:spcPct val="20000"/>
              </a:spcBef>
              <a:buFont typeface="Arial" charset="0"/>
              <a:buChar char="–"/>
              <a:defRPr sz="3200"/>
            </a:lvl2pPr>
            <a:lvl3pPr marL="1303655" indent="-260985">
              <a:spcBef>
                <a:spcPct val="20000"/>
              </a:spcBef>
              <a:buFont typeface="Arial" charset="0"/>
              <a:buChar char="•"/>
              <a:defRPr sz="2700"/>
            </a:lvl3pPr>
            <a:lvl4pPr marL="1825625" indent="-260985">
              <a:spcBef>
                <a:spcPct val="20000"/>
              </a:spcBef>
              <a:buFont typeface="Arial" charset="0"/>
              <a:buChar char="–"/>
              <a:defRPr sz="2300"/>
            </a:lvl4pPr>
            <a:lvl5pPr marL="2346960" indent="-260985">
              <a:spcBef>
                <a:spcPct val="20000"/>
              </a:spcBef>
              <a:buFont typeface="Arial" charset="0"/>
              <a:buChar char="»"/>
              <a:defRPr sz="2300"/>
            </a:lvl5pPr>
            <a:lvl6pPr marL="2868295" indent="-260985">
              <a:spcBef>
                <a:spcPct val="20000"/>
              </a:spcBef>
              <a:buFont typeface="Arial" charset="0"/>
              <a:buChar char="•"/>
              <a:defRPr sz="2300"/>
            </a:lvl6pPr>
            <a:lvl7pPr marL="3389630" indent="-260985">
              <a:spcBef>
                <a:spcPct val="20000"/>
              </a:spcBef>
              <a:buFont typeface="Arial" charset="0"/>
              <a:buChar char="•"/>
              <a:defRPr sz="2300"/>
            </a:lvl7pPr>
            <a:lvl8pPr marL="3911600" indent="-260985">
              <a:spcBef>
                <a:spcPct val="20000"/>
              </a:spcBef>
              <a:buFont typeface="Arial" charset="0"/>
              <a:buChar char="•"/>
              <a:defRPr sz="2300"/>
            </a:lvl8pPr>
            <a:lvl9pPr marL="4432935" indent="-260985">
              <a:spcBef>
                <a:spcPct val="20000"/>
              </a:spcBef>
              <a:buFont typeface="Arial" charset="0"/>
              <a:buChar char="•"/>
              <a:defRPr sz="2300"/>
            </a:lvl9pPr>
          </a:lstStyle>
          <a:p>
            <a:r>
              <a:rPr lang="en-US" dirty="0"/>
              <a:t>N</a:t>
            </a:r>
            <a:endParaRPr lang="ru-RU" dirty="0"/>
          </a:p>
        </p:txBody>
      </p:sp>
      <p:pic>
        <p:nvPicPr>
          <p:cNvPr id="5" name="Изображение 4" descr="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313180"/>
            <a:ext cx="859155" cy="859155"/>
          </a:xfrm>
          <a:prstGeom prst="rect">
            <a:avLst/>
          </a:prstGeom>
        </p:spPr>
      </p:pic>
      <p:graphicFrame>
        <p:nvGraphicFramePr>
          <p:cNvPr id="9" name="Диаграмма 8"/>
          <p:cNvGraphicFramePr/>
          <p:nvPr/>
        </p:nvGraphicFramePr>
        <p:xfrm>
          <a:off x="450700" y="2340631"/>
          <a:ext cx="9720000" cy="48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1280160" y="1242060"/>
            <a:ext cx="9199245" cy="953135"/>
          </a:xfrm>
        </p:spPr>
        <p:txBody>
          <a:bodyPr/>
          <a:lstStyle/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x-none" alt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  <a:sym typeface="+mn-ea"/>
              </a:rPr>
              <a:t>Приоритетность терминальных ценностей у сотрудников рабочих специальностей</a:t>
            </a:r>
            <a:endParaRPr lang="x-none" altLang="ru-RU" sz="2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  <a:sym typeface="+mn-ea"/>
            </a:endParaRPr>
          </a:p>
        </p:txBody>
      </p:sp>
      <p:pic>
        <p:nvPicPr>
          <p:cNvPr id="14" name="Изображение 13" descr="construction_worker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" y="1241425"/>
            <a:ext cx="972820" cy="972820"/>
          </a:xfrm>
          <a:prstGeom prst="rect">
            <a:avLst/>
          </a:prstGeom>
        </p:spPr>
      </p:pic>
      <p:graphicFrame>
        <p:nvGraphicFramePr>
          <p:cNvPr id="6" name="Диаграмма 5"/>
          <p:cNvGraphicFramePr/>
          <p:nvPr/>
        </p:nvGraphicFramePr>
        <p:xfrm>
          <a:off x="306705" y="2412631"/>
          <a:ext cx="9863995" cy="46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1279525" y="1241425"/>
            <a:ext cx="9199212" cy="371215"/>
          </a:xfrm>
        </p:spPr>
        <p:txBody>
          <a:bodyPr/>
          <a:lstStyle/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x-none" altLang="ru-RU" sz="24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  <a:sym typeface="+mn-ea"/>
              </a:rPr>
              <a:t>Приоритетность </a:t>
            </a:r>
            <a:r>
              <a:rPr lang="ru-RU" alt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  <a:sym typeface="+mn-ea"/>
              </a:rPr>
              <a:t>инструментальных </a:t>
            </a:r>
            <a:r>
              <a:rPr lang="x-none" altLang="ru-RU" sz="24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  <a:sym typeface="+mn-ea"/>
              </a:rPr>
              <a:t>ценностей </a:t>
            </a:r>
            <a:r>
              <a:rPr lang="x-none" alt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  <a:sym typeface="+mn-ea"/>
              </a:rPr>
              <a:t>у сотрудников рабочих специальностей</a:t>
            </a:r>
            <a:endParaRPr lang="x-none" altLang="ru-RU" sz="2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  <a:sym typeface="+mn-ea"/>
            </a:endParaRPr>
          </a:p>
        </p:txBody>
      </p:sp>
      <p:pic>
        <p:nvPicPr>
          <p:cNvPr id="14" name="Изображение 13" descr="construction_worker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" y="1241425"/>
            <a:ext cx="972820" cy="972820"/>
          </a:xfrm>
          <a:prstGeom prst="rect">
            <a:avLst/>
          </a:prstGeom>
        </p:spPr>
      </p:pic>
      <p:graphicFrame>
        <p:nvGraphicFramePr>
          <p:cNvPr id="5" name="Диаграмма 4"/>
          <p:cNvGraphicFramePr/>
          <p:nvPr/>
        </p:nvGraphicFramePr>
        <p:xfrm>
          <a:off x="522700" y="2340631"/>
          <a:ext cx="9648000" cy="48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805180" y="1242060"/>
            <a:ext cx="9199245" cy="680085"/>
          </a:xfrm>
        </p:spPr>
        <p:txBody>
          <a:bodyPr/>
          <a:lstStyle/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  <a:sym typeface="+mn-ea"/>
              </a:rPr>
              <a:t>Командные роли у Топ-Менеджеров</a:t>
            </a:r>
            <a:r>
              <a:rPr lang="ru-RU" altLang="ru-RU" sz="3600" i="1" dirty="0" smtClean="0">
                <a:solidFill>
                  <a:srgbClr val="002060"/>
                </a:solidFill>
                <a:latin typeface="Arial" charset="0"/>
                <a:cs typeface="Arial" charset="0"/>
                <a:sym typeface="+mn-ea"/>
              </a:rPr>
              <a:t> </a:t>
            </a:r>
            <a:endParaRPr lang="x-none" altLang="ru-RU" sz="3600" i="1" dirty="0" smtClean="0">
              <a:solidFill>
                <a:srgbClr val="002060"/>
              </a:solidFill>
              <a:latin typeface="Arial" charset="0"/>
              <a:cs typeface="Arial" charset="0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2700" y="2321668"/>
            <a:ext cx="19954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Ведущие роли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354700" y="2368108"/>
            <a:ext cx="28564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Сопутствующие роли</a:t>
            </a:r>
            <a:endParaRPr lang="ru-RU" dirty="0"/>
          </a:p>
        </p:txBody>
      </p:sp>
      <p:graphicFrame>
        <p:nvGraphicFramePr>
          <p:cNvPr id="9" name="Диаграмма 8"/>
          <p:cNvGraphicFramePr/>
          <p:nvPr/>
        </p:nvGraphicFramePr>
        <p:xfrm>
          <a:off x="162700" y="3060631"/>
          <a:ext cx="4824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Диаграмма 9"/>
          <p:cNvGraphicFramePr/>
          <p:nvPr/>
        </p:nvGraphicFramePr>
        <p:xfrm>
          <a:off x="5346700" y="3060631"/>
          <a:ext cx="4824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1314450" y="1260475"/>
            <a:ext cx="9199245" cy="780415"/>
          </a:xfrm>
        </p:spPr>
        <p:txBody>
          <a:bodyPr/>
          <a:lstStyle/>
          <a:p>
            <a:pPr lvl="0" algn="l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Цель проекта</a:t>
            </a:r>
            <a:endParaRPr lang="ru-RU" altLang="ru-RU" sz="32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40" y="2599055"/>
            <a:ext cx="4977765" cy="443674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8" y="1332631"/>
            <a:ext cx="864000" cy="648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62560" y="2556510"/>
            <a:ext cx="4986655" cy="44983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273050" y="2661920"/>
            <a:ext cx="4757420" cy="4230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9730" y="2846070"/>
            <a:ext cx="4669155" cy="3825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u="sng" dirty="0" smtClean="0">
                <a:solidFill>
                  <a:srgbClr val="284FE0"/>
                </a:solidFill>
              </a:rPr>
              <a:t>Цель </a:t>
            </a:r>
            <a:r>
              <a:rPr lang="ru-RU" sz="2800" u="sng" dirty="0">
                <a:solidFill>
                  <a:srgbClr val="284FE0"/>
                </a:solidFill>
              </a:rPr>
              <a:t>проекта</a:t>
            </a:r>
            <a:r>
              <a:rPr lang="ru-RU" sz="2800" dirty="0">
                <a:solidFill>
                  <a:srgbClr val="284FE0"/>
                </a:solidFill>
              </a:rPr>
              <a:t> </a:t>
            </a:r>
            <a:r>
              <a:rPr lang="ru-RU" sz="2800" dirty="0">
                <a:solidFill>
                  <a:srgbClr val="002060"/>
                </a:solidFill>
              </a:rPr>
              <a:t>– </a:t>
            </a:r>
            <a:r>
              <a:rPr lang="ru-RU" sz="2800" dirty="0" smtClean="0">
                <a:solidFill>
                  <a:srgbClr val="002060"/>
                </a:solidFill>
              </a:rPr>
              <a:t>изучение влияния социального интеллекта на </a:t>
            </a:r>
            <a:r>
              <a:rPr lang="ru-RU" sz="2800" dirty="0">
                <a:solidFill>
                  <a:srgbClr val="002060"/>
                </a:solidFill>
              </a:rPr>
              <a:t>успешность в </a:t>
            </a:r>
            <a:r>
              <a:rPr lang="ru-RU" sz="2800" dirty="0" smtClean="0">
                <a:solidFill>
                  <a:srgbClr val="002060"/>
                </a:solidFill>
              </a:rPr>
              <a:t>профессиональном </a:t>
            </a:r>
            <a:endParaRPr lang="ru-RU" sz="2800" dirty="0" smtClean="0">
              <a:solidFill>
                <a:srgbClr val="002060"/>
              </a:solidFill>
            </a:endParaRPr>
          </a:p>
          <a:p>
            <a:r>
              <a:rPr lang="ru-RU" sz="2800" dirty="0" smtClean="0">
                <a:solidFill>
                  <a:srgbClr val="002060"/>
                </a:solidFill>
              </a:rPr>
              <a:t>и карьерном росте сотрудников</a:t>
            </a:r>
            <a:endParaRPr lang="ru-RU" sz="2800" dirty="0" smtClean="0">
              <a:solidFill>
                <a:srgbClr val="002060"/>
              </a:solidFill>
            </a:endParaRPr>
          </a:p>
          <a:p>
            <a:r>
              <a:rPr lang="ru-RU" sz="2800" dirty="0" smtClean="0">
                <a:solidFill>
                  <a:srgbClr val="002060"/>
                </a:solidFill>
              </a:rPr>
              <a:t>ООО </a:t>
            </a:r>
            <a:r>
              <a:rPr lang="ru-RU" sz="2800" dirty="0">
                <a:solidFill>
                  <a:srgbClr val="002060"/>
                </a:solidFill>
              </a:rPr>
              <a:t>«Тюмень Водоканал».</a:t>
            </a:r>
            <a:endParaRPr lang="ru-RU" sz="2800" dirty="0">
              <a:solidFill>
                <a:srgbClr val="00206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763270" y="1242060"/>
            <a:ext cx="9199245" cy="895985"/>
          </a:xfrm>
        </p:spPr>
        <p:txBody>
          <a:bodyPr/>
          <a:lstStyle/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  <a:sym typeface="+mn-ea"/>
              </a:rPr>
              <a:t>Командные роли у менеджеров</a:t>
            </a:r>
            <a:endParaRPr lang="ru-RU" altLang="ru-RU" sz="36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2700" y="2321668"/>
            <a:ext cx="19954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Ведущие роли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354700" y="2368108"/>
            <a:ext cx="28564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Сопутствующие роли</a:t>
            </a:r>
            <a:endParaRPr lang="ru-RU" dirty="0"/>
          </a:p>
        </p:txBody>
      </p:sp>
      <p:graphicFrame>
        <p:nvGraphicFramePr>
          <p:cNvPr id="11" name="Диаграмма 10"/>
          <p:cNvGraphicFramePr/>
          <p:nvPr/>
        </p:nvGraphicFramePr>
        <p:xfrm>
          <a:off x="5346700" y="3204631"/>
          <a:ext cx="4824000" cy="331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" name="Диаграмма 11"/>
          <p:cNvGraphicFramePr/>
          <p:nvPr/>
        </p:nvGraphicFramePr>
        <p:xfrm>
          <a:off x="450700" y="313263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598805" y="1246505"/>
            <a:ext cx="9199245" cy="1011555"/>
          </a:xfrm>
        </p:spPr>
        <p:txBody>
          <a:bodyPr/>
          <a:lstStyle/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 smtClean="0">
                <a:solidFill>
                  <a:srgbClr val="002060"/>
                </a:solidFill>
                <a:latin typeface="Arial" charset="0"/>
                <a:cs typeface="Arial" charset="0"/>
                <a:sym typeface="+mn-ea"/>
              </a:rPr>
              <a:t>Командные роли у сотрудников рабочих специальностей</a:t>
            </a:r>
            <a:endParaRPr lang="x-none" altLang="ru-RU" sz="2800" dirty="0" smtClean="0">
              <a:solidFill>
                <a:srgbClr val="002060"/>
              </a:solidFill>
              <a:latin typeface="Arial" charset="0"/>
              <a:cs typeface="Arial" charset="0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0700" y="2356737"/>
            <a:ext cx="19954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Ведущие роли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354700" y="2368108"/>
            <a:ext cx="28564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Сопутствующие роли</a:t>
            </a:r>
            <a:endParaRPr lang="ru-RU" dirty="0"/>
          </a:p>
        </p:txBody>
      </p:sp>
      <p:graphicFrame>
        <p:nvGraphicFramePr>
          <p:cNvPr id="8" name="Диаграмма 7"/>
          <p:cNvGraphicFramePr/>
          <p:nvPr/>
        </p:nvGraphicFramePr>
        <p:xfrm>
          <a:off x="188440" y="2916631"/>
          <a:ext cx="5158260" cy="35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Диаграмма 8"/>
          <p:cNvGraphicFramePr/>
          <p:nvPr/>
        </p:nvGraphicFramePr>
        <p:xfrm>
          <a:off x="5634700" y="2988631"/>
          <a:ext cx="5058700" cy="35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1260056" y="1373760"/>
            <a:ext cx="9199212" cy="371215"/>
          </a:xfrm>
        </p:spPr>
        <p:txBody>
          <a:bodyPr/>
          <a:lstStyle/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x-none" sz="3600" i="1" smtClean="0">
                <a:solidFill>
                  <a:srgbClr val="002060"/>
                </a:solidFill>
              </a:rPr>
              <a:t>Самооценка</a:t>
            </a:r>
            <a:r>
              <a:rPr lang="ru-RU" sz="3600" i="1" dirty="0" smtClean="0">
                <a:solidFill>
                  <a:srgbClr val="002060"/>
                </a:solidFill>
              </a:rPr>
              <a:t> у </a:t>
            </a:r>
            <a:r>
              <a:rPr lang="x-none" sz="3600" i="1" smtClean="0">
                <a:solidFill>
                  <a:srgbClr val="002060"/>
                </a:solidFill>
              </a:rPr>
              <a:t>тестируемых</a:t>
            </a:r>
            <a:endParaRPr lang="x-none" sz="3600" i="1">
              <a:solidFill>
                <a:srgbClr val="002060"/>
              </a:solidFill>
            </a:endParaRPr>
          </a:p>
        </p:txBody>
      </p:sp>
      <p:graphicFrame>
        <p:nvGraphicFramePr>
          <p:cNvPr id="2" name="Диаграмма 1"/>
          <p:cNvGraphicFramePr/>
          <p:nvPr/>
        </p:nvGraphicFramePr>
        <p:xfrm>
          <a:off x="267334" y="2462640"/>
          <a:ext cx="4824000" cy="2447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7" name="Изображение 16" descr="3-51790_1_6"/>
          <p:cNvPicPr>
            <a:picLocks noChangeAspect="1"/>
          </p:cNvPicPr>
          <p:nvPr/>
        </p:nvPicPr>
        <p:blipFill>
          <a:blip r:embed="rId2"/>
          <a:srcRect r="10048" b="16076"/>
          <a:stretch>
            <a:fillRect/>
          </a:stretch>
        </p:blipFill>
        <p:spPr>
          <a:xfrm>
            <a:off x="267334" y="1188631"/>
            <a:ext cx="1080135" cy="10077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699" y="5115733"/>
            <a:ext cx="4421505" cy="2011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>
                <a:solidFill>
                  <a:schemeClr val="tx2">
                    <a:lumMod val="75000"/>
                  </a:schemeClr>
                </a:solidFill>
              </a:rPr>
              <a:t>Раскрытие информации</a:t>
            </a:r>
            <a:endParaRPr lang="ru-RU" b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1 – завышенная самооценка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2,3 – адекватная самооценка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4 – заниженная самооценка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5,6 – низкая самооценка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7 – резко заниженная самооценка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00" y="2412631"/>
            <a:ext cx="4392000" cy="4736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1260056" y="1373760"/>
            <a:ext cx="9199212" cy="371215"/>
          </a:xfrm>
        </p:spPr>
        <p:txBody>
          <a:bodyPr/>
          <a:lstStyle/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200" i="1" dirty="0" smtClean="0">
                <a:solidFill>
                  <a:srgbClr val="002060"/>
                </a:solidFill>
              </a:rPr>
              <a:t>С</a:t>
            </a:r>
            <a:r>
              <a:rPr lang="x-none" sz="3200" i="1" smtClean="0">
                <a:solidFill>
                  <a:srgbClr val="002060"/>
                </a:solidFill>
              </a:rPr>
              <a:t>трессоустойчивость </a:t>
            </a:r>
            <a:r>
              <a:rPr lang="x-none" sz="3200" i="1">
                <a:solidFill>
                  <a:srgbClr val="002060"/>
                </a:solidFill>
              </a:rPr>
              <a:t>у тестируемых.</a:t>
            </a:r>
          </a:p>
        </p:txBody>
      </p:sp>
      <p:graphicFrame>
        <p:nvGraphicFramePr>
          <p:cNvPr id="8" name="Диаграмма 7"/>
          <p:cNvGraphicFramePr/>
          <p:nvPr/>
        </p:nvGraphicFramePr>
        <p:xfrm>
          <a:off x="4915535" y="2412365"/>
          <a:ext cx="5471795" cy="391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7" name="Изображение 16" descr="3-51790_1_6"/>
          <p:cNvPicPr>
            <a:picLocks noChangeAspect="1"/>
          </p:cNvPicPr>
          <p:nvPr/>
        </p:nvPicPr>
        <p:blipFill>
          <a:blip r:embed="rId2"/>
          <a:srcRect r="10048" b="16076"/>
          <a:stretch>
            <a:fillRect/>
          </a:stretch>
        </p:blipFill>
        <p:spPr>
          <a:xfrm>
            <a:off x="234314" y="1147403"/>
            <a:ext cx="1080135" cy="100774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1" y="2340631"/>
            <a:ext cx="4248000" cy="28326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700" y="5344211"/>
            <a:ext cx="8601075" cy="1691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>
                <a:solidFill>
                  <a:schemeClr val="tx2">
                    <a:lumMod val="75000"/>
                  </a:schemeClr>
                </a:solidFill>
              </a:rPr>
              <a:t>Раскрытие информации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0-10 –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стрессоустойчивые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10-20 – часто проявляют стрессоустойчивость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30-40 – стремление к конкуренции, часто проявляют агрессивность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20-50 – нередко проявляется неустойчивость к стрессам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1260475" y="1374140"/>
            <a:ext cx="9199245" cy="709295"/>
          </a:xfrm>
        </p:spPr>
        <p:txBody>
          <a:bodyPr/>
          <a:lstStyle/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600" i="1" dirty="0" smtClean="0">
                <a:solidFill>
                  <a:srgbClr val="002060"/>
                </a:solidFill>
              </a:rPr>
              <a:t>К</a:t>
            </a:r>
            <a:r>
              <a:rPr lang="x-none" sz="3600" i="1" smtClean="0">
                <a:solidFill>
                  <a:srgbClr val="002060"/>
                </a:solidFill>
              </a:rPr>
              <a:t>омандность у </a:t>
            </a:r>
            <a:r>
              <a:rPr lang="x-none" sz="3600" i="1">
                <a:solidFill>
                  <a:srgbClr val="002060"/>
                </a:solidFill>
              </a:rPr>
              <a:t>тестируемых.</a:t>
            </a:r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954700" y="2484631"/>
          <a:ext cx="3887999" cy="2736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7" name="Изображение 16" descr="3-51790_1_6"/>
          <p:cNvPicPr>
            <a:picLocks noChangeAspect="1"/>
          </p:cNvPicPr>
          <p:nvPr/>
        </p:nvPicPr>
        <p:blipFill>
          <a:blip r:embed="rId2"/>
          <a:srcRect r="10048" b="16076"/>
          <a:stretch>
            <a:fillRect/>
          </a:stretch>
        </p:blipFill>
        <p:spPr>
          <a:xfrm>
            <a:off x="234314" y="1147403"/>
            <a:ext cx="1080135" cy="100774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00" y="2556631"/>
            <a:ext cx="4471200" cy="273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8700" y="5292631"/>
            <a:ext cx="9989185" cy="1691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Раскрытие информации</a:t>
            </a:r>
            <a:endParaRPr lang="ru-RU" dirty="0" smtClean="0"/>
          </a:p>
          <a:p>
            <a:r>
              <a:rPr lang="ru-RU" dirty="0" smtClean="0"/>
              <a:t>48-72 балла, хороший командный игрок.</a:t>
            </a:r>
            <a:endParaRPr lang="ru-RU" dirty="0" smtClean="0"/>
          </a:p>
          <a:p>
            <a:r>
              <a:rPr lang="ru-RU" dirty="0" smtClean="0"/>
              <a:t>24-47 балла, хороший член команды, с задатками лидера.</a:t>
            </a:r>
            <a:endParaRPr lang="ru-RU" dirty="0" smtClean="0"/>
          </a:p>
          <a:p>
            <a:r>
              <a:rPr lang="ru-RU" dirty="0" smtClean="0"/>
              <a:t>23 и менее балла, вы создаете впечатление одиночки, предпочитаете работу </a:t>
            </a:r>
            <a:endParaRPr lang="ru-RU" dirty="0" smtClean="0"/>
          </a:p>
          <a:p>
            <a:r>
              <a:rPr lang="ru-RU" dirty="0" smtClean="0"/>
              <a:t>где есть возможность действовать самостоятельно.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1171575" y="1405255"/>
            <a:ext cx="9199245" cy="695325"/>
          </a:xfrm>
        </p:spPr>
        <p:txBody>
          <a:bodyPr/>
          <a:lstStyle/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Выводы</a:t>
            </a:r>
            <a:endParaRPr lang="ru-RU" sz="36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Изображение 16" descr="3-51790_1_6"/>
          <p:cNvPicPr>
            <a:picLocks noChangeAspect="1"/>
          </p:cNvPicPr>
          <p:nvPr/>
        </p:nvPicPr>
        <p:blipFill>
          <a:blip r:embed="rId1"/>
          <a:srcRect r="10048" b="16076"/>
          <a:stretch>
            <a:fillRect/>
          </a:stretch>
        </p:blipFill>
        <p:spPr>
          <a:xfrm>
            <a:off x="457834" y="1147403"/>
            <a:ext cx="1080135" cy="10077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3240" y="2485390"/>
            <a:ext cx="9944735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</a:rPr>
              <a:t>Развитие социального интеллекта начинается с младшего дошкольного </a:t>
            </a:r>
            <a:endParaRPr lang="ru-RU" sz="20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</a:rPr>
              <a:t>Возраста и его формирование тесно связано с расширением социальных </a:t>
            </a:r>
            <a:endParaRPr lang="ru-RU" sz="20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</a:rPr>
              <a:t>контактов ребенка (детский сад, кружки, участие в мероприятиях, общение </a:t>
            </a:r>
            <a:endParaRPr lang="ru-RU" sz="20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</a:rPr>
              <a:t>с людьми разного возраста).</a:t>
            </a:r>
            <a:endParaRPr lang="ru-RU" sz="20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AutoNum type="arabicPeriod" startAt="2"/>
            </a:pPr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</a:rPr>
              <a:t>Активная социальная позиция в дошкольный, школьный и период</a:t>
            </a:r>
            <a:r>
              <a:rPr lang="x-none" altLang="ru-RU" sz="2000" i="1" dirty="0" smtClean="0">
                <a:solidFill>
                  <a:schemeClr val="tx2">
                    <a:lumMod val="75000"/>
                  </a:schemeClr>
                </a:solidFill>
              </a:rPr>
              <a:t>ы</a:t>
            </a:r>
            <a:endParaRPr lang="x-none" altLang="ru-RU" sz="20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</a:rPr>
              <a:t>профессионального становления способствует формированию таких</a:t>
            </a:r>
            <a:endParaRPr lang="ru-RU" sz="20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</a:rPr>
              <a:t>ценностей как: интересная работа, продуктивная жизнь, счастливая семейная </a:t>
            </a:r>
            <a:endParaRPr lang="ru-RU" sz="20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000" i="1" dirty="0">
                <a:solidFill>
                  <a:schemeClr val="tx2">
                    <a:lumMod val="75000"/>
                  </a:schemeClr>
                </a:solidFill>
              </a:rPr>
              <a:t>ж</a:t>
            </a:r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</a:rPr>
              <a:t>изнь, развитие, т.е. уровень потребностей таких людей выходит за рамки </a:t>
            </a:r>
            <a:endParaRPr lang="ru-RU" sz="20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000" i="1" dirty="0">
                <a:solidFill>
                  <a:schemeClr val="tx2">
                    <a:lumMod val="75000"/>
                  </a:schemeClr>
                </a:solidFill>
              </a:rPr>
              <a:t>б</a:t>
            </a:r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</a:rPr>
              <a:t>азовых потребностей таких как, материальная обеспеченность, здоровье,</a:t>
            </a:r>
            <a:endParaRPr lang="ru-RU" sz="20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000" i="1" dirty="0">
                <a:solidFill>
                  <a:schemeClr val="tx2">
                    <a:lumMod val="75000"/>
                  </a:schemeClr>
                </a:solidFill>
              </a:rPr>
              <a:t>л</a:t>
            </a:r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</a:rPr>
              <a:t>юбовь.</a:t>
            </a:r>
            <a:endParaRPr lang="ru-RU" sz="20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x-none" altLang="ru-RU" sz="2000" i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3. </a:t>
            </a:r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Как специалистами держится четкая ролевая позиция в профессиональной жизни как мы видели у Топов – творец, у менеджеров </a:t>
            </a:r>
            <a:r>
              <a:rPr lang="ru-RU" sz="2000" i="1" dirty="0" err="1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реализатор</a:t>
            </a:r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 – доводчик, у сотрудников рабочих профессий не было выявлено четко обозначенных  ролевых позиций.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1171575" y="1405255"/>
            <a:ext cx="9199245" cy="795655"/>
          </a:xfrm>
        </p:spPr>
        <p:txBody>
          <a:bodyPr/>
          <a:lstStyle/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lang="ru-RU" sz="36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Изображение 16" descr="3-51790_1_6"/>
          <p:cNvPicPr>
            <a:picLocks noChangeAspect="1"/>
          </p:cNvPicPr>
          <p:nvPr/>
        </p:nvPicPr>
        <p:blipFill>
          <a:blip r:embed="rId1"/>
          <a:srcRect r="10048" b="16076"/>
          <a:stretch>
            <a:fillRect/>
          </a:stretch>
        </p:blipFill>
        <p:spPr>
          <a:xfrm>
            <a:off x="401954" y="1147403"/>
            <a:ext cx="1080135" cy="10077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" y="2484755"/>
            <a:ext cx="9814560" cy="425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275" indent="56515" algn="l">
              <a:buAutoNum type="arabicPeriod" startAt="3"/>
            </a:pPr>
            <a:endParaRPr lang="ru-RU" i="1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 marL="498475" indent="-457200" algn="l">
              <a:buClrTx/>
              <a:buFont typeface="+mj-lt"/>
              <a:buAutoNum type="arabicPeriod"/>
            </a:pPr>
            <a:r>
              <a:rPr lang="ru-RU" i="1" dirty="0" err="1" smtClean="0">
                <a:solidFill>
                  <a:schemeClr val="tx2">
                    <a:lumMod val="75000"/>
                  </a:schemeClr>
                </a:solidFill>
              </a:rPr>
              <a:t>Командность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 в работе приоритет для успешных людей.</a:t>
            </a:r>
            <a:endParaRPr lang="ru-RU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98475" indent="-457200" algn="l">
              <a:buClrTx/>
              <a:buFont typeface="+mj-lt"/>
              <a:buAutoNum type="arabicPeriod" startAt="2"/>
            </a:pP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В связи с тем, что в нашем мини исследовании определяющим фактором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р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азвития социального интеллекта стала активная социальная позиция,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о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бщение с разными людьми, участие в разноплановых мероприятиях, Мы  планируем продолжить данную работу развивая социальный интеллект  молодых специалистов через организацию различных мероприятий </a:t>
            </a:r>
            <a:r>
              <a:rPr lang="x-none" altLang="ru-RU" i="1" dirty="0" smtClean="0">
                <a:solidFill>
                  <a:schemeClr val="tx2">
                    <a:lumMod val="75000"/>
                  </a:schemeClr>
                </a:solidFill>
              </a:rPr>
              <a:t>и формирование навыков командной работы. </a:t>
            </a:r>
            <a:endParaRPr lang="x-none" altLang="ru-RU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98475" indent="-457200" algn="l">
              <a:buClrTx/>
              <a:buFont typeface="+mj-lt"/>
              <a:buAutoNum type="arabicPeriod" startAt="2"/>
            </a:pPr>
            <a:r>
              <a:rPr lang="x-none" altLang="ru-RU" i="1" dirty="0" smtClean="0">
                <a:solidFill>
                  <a:schemeClr val="tx2">
                    <a:lumMod val="75000"/>
                  </a:schemeClr>
                </a:solidFill>
              </a:rPr>
              <a:t>В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 процедуру входного контроля при подборе кандидатов на руководящие должности рекомендуем ввести тест на ценностные ориентации так как это </a:t>
            </a:r>
            <a:r>
              <a:rPr lang="x-none" altLang="ru-RU" i="1" dirty="0" smtClean="0">
                <a:solidFill>
                  <a:schemeClr val="tx2">
                    <a:lumMod val="75000"/>
                  </a:schemeClr>
                </a:solidFill>
              </a:rPr>
              <a:t>очень показательная методика в части жизненных ориентиров, потребностей  и мотивации человека.</a:t>
            </a:r>
            <a:endParaRPr lang="x-none" altLang="ru-RU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04085" y="3572089"/>
            <a:ext cx="6061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/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450156" y="2916535"/>
            <a:ext cx="5544615" cy="1080120"/>
          </a:xfrm>
        </p:spPr>
        <p:txBody>
          <a:bodyPr/>
          <a:lstStyle/>
          <a:p>
            <a:r>
              <a:rPr lang="ru-RU" sz="240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Социальный интеллект и факторы влияющие на его развитие.</a:t>
            </a:r>
            <a:endParaRPr lang="ru-RU" sz="2400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Arial" charset="0"/>
                <a:cs typeface="Arial" charset="0"/>
              </a:rPr>
              <a:t>ГРУППА КОМПАНИЙ «РОСВОДОКАНАЛ»</a:t>
            </a:r>
            <a:endParaRPr lang="ru-RU" dirty="0">
              <a:latin typeface="Arial" charset="0"/>
              <a:cs typeface="Arial" charset="0"/>
            </a:endParaRPr>
          </a:p>
          <a:p>
            <a:endParaRPr lang="ru-RU" dirty="0">
              <a:latin typeface="Arial" charset="0"/>
              <a:cs typeface="Arial" charset="0"/>
            </a:endParaRPr>
          </a:p>
          <a:p>
            <a:r>
              <a:rPr lang="ru-RU" dirty="0" smtClean="0">
                <a:latin typeface="Arial" charset="0"/>
                <a:cs typeface="Arial" charset="0"/>
              </a:rPr>
              <a:t>ООО «Тюмень Водоканал»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uk-UA" dirty="0" smtClean="0">
                <a:latin typeface="Arial" charset="0"/>
                <a:cs typeface="Arial" charset="0"/>
              </a:rPr>
              <a:t>01.06.2016</a:t>
            </a:r>
            <a:endParaRPr lang="uk-UA" dirty="0">
              <a:latin typeface="Arial" charset="0"/>
              <a:cs typeface="Arial" charset="0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www.rosvodokanal.ru</a:t>
            </a:r>
            <a:endParaRPr lang="uk-UA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-916940" y="1403985"/>
            <a:ext cx="9094470" cy="1010285"/>
          </a:xfrm>
        </p:spPr>
        <p:txBody>
          <a:bodyPr/>
          <a:lstStyle/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История вопроса.</a:t>
            </a:r>
            <a:endParaRPr lang="ru-RU" altLang="ru-RU" sz="32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45" y="2557145"/>
            <a:ext cx="4895850" cy="4454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06" y="1476631"/>
            <a:ext cx="901565" cy="64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0" y="5186952"/>
            <a:ext cx="2682700" cy="200666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2560" y="2521585"/>
            <a:ext cx="4986655" cy="44983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73050" y="2661920"/>
            <a:ext cx="4757420" cy="4230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460" y="2772410"/>
            <a:ext cx="4669155" cy="3611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lang="ru-RU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ru-RU" u="sng" dirty="0" smtClean="0">
                <a:solidFill>
                  <a:srgbClr val="284FE0"/>
                </a:solidFill>
                <a:sym typeface="+mn-ea"/>
              </a:rPr>
              <a:t> Интеллект 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– (от лат. </a:t>
            </a:r>
            <a:r>
              <a:rPr lang="en-US" dirty="0" err="1" smtClean="0">
                <a:solidFill>
                  <a:schemeClr val="tx1"/>
                </a:solidFill>
                <a:sym typeface="+mn-ea"/>
              </a:rPr>
              <a:t>Intellectus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 – 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ощущение, восприятие, понимание, рассудок) – качество психики, состоящие из способности </a:t>
            </a:r>
            <a:endParaRPr lang="ru-RU" dirty="0" smtClean="0">
              <a:solidFill>
                <a:schemeClr val="tx1"/>
              </a:solidFill>
              <a:sym typeface="+mn-ea"/>
            </a:endParaRPr>
          </a:p>
          <a:p>
            <a:pPr algn="l" fontAlgn="auto"/>
            <a:r>
              <a:rPr lang="ru-RU" dirty="0" smtClean="0">
                <a:solidFill>
                  <a:schemeClr val="tx1"/>
                </a:solidFill>
                <a:sym typeface="+mn-ea"/>
              </a:rPr>
              <a:t>адаптироваться к новым ситуациям, </a:t>
            </a:r>
            <a:endParaRPr lang="ru-RU" dirty="0" smtClean="0">
              <a:solidFill>
                <a:schemeClr val="tx1"/>
              </a:solidFill>
              <a:sym typeface="+mn-ea"/>
            </a:endParaRPr>
          </a:p>
          <a:p>
            <a:pPr algn="l" fontAlgn="auto"/>
            <a:r>
              <a:rPr lang="ru-RU" dirty="0" smtClean="0">
                <a:solidFill>
                  <a:schemeClr val="tx1"/>
                </a:solidFill>
                <a:sym typeface="+mn-ea"/>
              </a:rPr>
              <a:t>способности к обучению на основе </a:t>
            </a:r>
            <a:endParaRPr lang="ru-RU" dirty="0" smtClean="0">
              <a:solidFill>
                <a:schemeClr val="tx1"/>
              </a:solidFill>
              <a:sym typeface="+mn-ea"/>
            </a:endParaRPr>
          </a:p>
          <a:p>
            <a:pPr algn="l" fontAlgn="auto"/>
            <a:r>
              <a:rPr lang="ru-RU" dirty="0" smtClean="0">
                <a:solidFill>
                  <a:schemeClr val="tx1"/>
                </a:solidFill>
                <a:sym typeface="+mn-ea"/>
              </a:rPr>
              <a:t>опыта, пониманию и применению </a:t>
            </a:r>
            <a:endParaRPr lang="ru-RU" dirty="0" smtClean="0">
              <a:solidFill>
                <a:schemeClr val="tx1"/>
              </a:solidFill>
              <a:sym typeface="+mn-ea"/>
            </a:endParaRPr>
          </a:p>
          <a:p>
            <a:pPr algn="l" fontAlgn="auto"/>
            <a:r>
              <a:rPr lang="ru-RU" dirty="0" smtClean="0">
                <a:solidFill>
                  <a:schemeClr val="tx1"/>
                </a:solidFill>
                <a:sym typeface="+mn-ea"/>
              </a:rPr>
              <a:t>абстрактных концепций и </a:t>
            </a:r>
            <a:r>
              <a:rPr lang="ru-RU" dirty="0" err="1" smtClean="0">
                <a:solidFill>
                  <a:schemeClr val="tx1"/>
                </a:solidFill>
                <a:sym typeface="+mn-ea"/>
              </a:rPr>
              <a:t>использо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-</a:t>
            </a:r>
            <a:endParaRPr lang="ru-RU" dirty="0" smtClean="0">
              <a:solidFill>
                <a:schemeClr val="tx1"/>
              </a:solidFill>
              <a:sym typeface="+mn-ea"/>
            </a:endParaRPr>
          </a:p>
          <a:p>
            <a:pPr algn="l" fontAlgn="auto"/>
            <a:r>
              <a:rPr lang="ru-RU" dirty="0" err="1" smtClean="0">
                <a:solidFill>
                  <a:schemeClr val="tx1"/>
                </a:solidFill>
                <a:sym typeface="+mn-ea"/>
              </a:rPr>
              <a:t>вание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 своих знаний для управления</a:t>
            </a:r>
            <a:endParaRPr lang="ru-RU" dirty="0" smtClean="0">
              <a:solidFill>
                <a:schemeClr val="tx1"/>
              </a:solidFill>
              <a:sym typeface="+mn-ea"/>
            </a:endParaRPr>
          </a:p>
          <a:p>
            <a:pPr algn="l" fontAlgn="auto"/>
            <a:r>
              <a:rPr lang="ru-RU" dirty="0" smtClean="0">
                <a:solidFill>
                  <a:schemeClr val="tx1"/>
                </a:solidFill>
                <a:sym typeface="+mn-ea"/>
              </a:rPr>
              <a:t> окружающей средой.</a:t>
            </a:r>
            <a:endParaRPr lang="ru-RU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522605" y="1332230"/>
            <a:ext cx="9199245" cy="1052195"/>
          </a:xfrm>
        </p:spPr>
        <p:txBody>
          <a:bodyPr/>
          <a:lstStyle/>
          <a:p>
            <a:pPr lvl="0" algn="l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Актуальность проекта</a:t>
            </a:r>
            <a:endParaRPr lang="ru-RU" altLang="ru-RU" sz="32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0" y="5186952"/>
            <a:ext cx="2682700" cy="2006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45" y="2555240"/>
            <a:ext cx="4822825" cy="443293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62560" y="2521585"/>
            <a:ext cx="4986655" cy="44983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73050" y="2661920"/>
            <a:ext cx="4757420" cy="4230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9730" y="2734310"/>
            <a:ext cx="4669155" cy="411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lang="ru-RU" sz="2400" u="sng" dirty="0" smtClean="0">
                <a:solidFill>
                  <a:srgbClr val="284FE0"/>
                </a:solidFill>
                <a:sym typeface="+mn-ea"/>
              </a:rPr>
              <a:t>Актуальность </a:t>
            </a:r>
            <a:r>
              <a:rPr lang="ru-RU" sz="2400" dirty="0" smtClean="0">
                <a:solidFill>
                  <a:srgbClr val="002060"/>
                </a:solidFill>
                <a:sym typeface="+mn-ea"/>
              </a:rPr>
              <a:t>-  </a:t>
            </a:r>
            <a:r>
              <a:rPr lang="ru-RU" sz="2400" dirty="0" smtClean="0">
                <a:solidFill>
                  <a:schemeClr val="tx1"/>
                </a:solidFill>
                <a:sym typeface="+mn-ea"/>
              </a:rPr>
              <a:t>изучение социального интеллекта и подтверждение гипотезы о его влиянии на успешный карьерный рост и быструю адаптацию сотрудников</a:t>
            </a:r>
            <a:endParaRPr lang="ru-RU" sz="2400" dirty="0" smtClean="0">
              <a:solidFill>
                <a:schemeClr val="tx1"/>
              </a:solidFill>
              <a:sym typeface="+mn-ea"/>
            </a:endParaRPr>
          </a:p>
          <a:p>
            <a:pPr algn="l" fontAlgn="auto"/>
            <a:r>
              <a:rPr lang="ru-RU" sz="2400" dirty="0" smtClean="0">
                <a:solidFill>
                  <a:schemeClr val="tx1"/>
                </a:solidFill>
                <a:sym typeface="+mn-ea"/>
              </a:rPr>
              <a:t>на предприятии для дальнейшего </a:t>
            </a:r>
            <a:endParaRPr lang="ru-RU" sz="2400" dirty="0" smtClean="0">
              <a:solidFill>
                <a:schemeClr val="tx1"/>
              </a:solidFill>
              <a:sym typeface="+mn-ea"/>
            </a:endParaRPr>
          </a:p>
          <a:p>
            <a:pPr algn="l" fontAlgn="auto"/>
            <a:r>
              <a:rPr lang="ru-RU" sz="2400" dirty="0" smtClean="0">
                <a:solidFill>
                  <a:schemeClr val="tx1"/>
                </a:solidFill>
                <a:sym typeface="+mn-ea"/>
              </a:rPr>
              <a:t>использования в процессе «Входного</a:t>
            </a:r>
            <a:endParaRPr lang="ru-RU" sz="2400" dirty="0" smtClean="0">
              <a:solidFill>
                <a:schemeClr val="tx1"/>
              </a:solidFill>
              <a:sym typeface="+mn-ea"/>
            </a:endParaRPr>
          </a:p>
          <a:p>
            <a:pPr algn="l" fontAlgn="auto"/>
            <a:r>
              <a:rPr lang="ru-RU" sz="2400" dirty="0" smtClean="0">
                <a:solidFill>
                  <a:schemeClr val="tx1"/>
                </a:solidFill>
                <a:sym typeface="+mn-ea"/>
              </a:rPr>
              <a:t>контроля».</a:t>
            </a:r>
            <a:endParaRPr lang="ru-RU" sz="24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-702310" y="1476375"/>
            <a:ext cx="9199245" cy="808355"/>
          </a:xfrm>
        </p:spPr>
        <p:txBody>
          <a:bodyPr/>
          <a:lstStyle/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История вопроса.</a:t>
            </a:r>
            <a:endParaRPr lang="ru-RU" altLang="ru-RU" sz="32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70" y="2558415"/>
            <a:ext cx="5053965" cy="437324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20" y="1418601"/>
            <a:ext cx="1071562" cy="7429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2560" y="2521585"/>
            <a:ext cx="4986655" cy="44983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73050" y="2661920"/>
            <a:ext cx="4757420" cy="4230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460" y="2772410"/>
            <a:ext cx="4669155" cy="2773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lang="ru-RU" sz="2200" u="sng" dirty="0" smtClean="0">
                <a:solidFill>
                  <a:srgbClr val="284FE0"/>
                </a:solidFill>
                <a:sym typeface="+mn-ea"/>
              </a:rPr>
              <a:t>Социальный интеллект - </a:t>
            </a:r>
            <a:r>
              <a:rPr lang="ru-RU" sz="2200" dirty="0" smtClean="0">
                <a:solidFill>
                  <a:schemeClr val="tx1"/>
                </a:solidFill>
                <a:sym typeface="+mn-ea"/>
              </a:rPr>
              <a:t>способность правильно понимать поведение людей. Эта способность необходима для эффективного межличностного взаимодействия и успешной социальной адаптации. </a:t>
            </a:r>
            <a:endParaRPr lang="ru-RU" sz="2200" dirty="0" smtClean="0">
              <a:solidFill>
                <a:schemeClr val="tx1"/>
              </a:solidFill>
              <a:sym typeface="+mn-ea"/>
            </a:endParaRPr>
          </a:p>
          <a:p>
            <a:pPr algn="l" fontAlgn="auto"/>
            <a:endParaRPr lang="ru-RU" sz="2200" dirty="0" smtClean="0">
              <a:solidFill>
                <a:srgbClr val="00206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-916940" y="1403985"/>
            <a:ext cx="9094470" cy="1010285"/>
          </a:xfrm>
        </p:spPr>
        <p:txBody>
          <a:bodyPr/>
          <a:lstStyle/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История вопроса.</a:t>
            </a:r>
            <a:endParaRPr lang="ru-RU" altLang="ru-RU" sz="32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45" y="2557145"/>
            <a:ext cx="4895850" cy="4454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06" y="1476631"/>
            <a:ext cx="901565" cy="64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0" y="5186952"/>
            <a:ext cx="2682700" cy="200666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2560" y="2521585"/>
            <a:ext cx="4986655" cy="44983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73050" y="2661920"/>
            <a:ext cx="4757420" cy="4230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460" y="2772410"/>
            <a:ext cx="4669155" cy="3611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lang="ru-RU" dirty="0" smtClean="0">
                <a:solidFill>
                  <a:srgbClr val="2C70C2"/>
                </a:solidFill>
                <a:sym typeface="+mn-ea"/>
              </a:rPr>
              <a:t> </a:t>
            </a:r>
            <a:r>
              <a:rPr lang="ru-RU" u="sng" dirty="0" smtClean="0">
                <a:solidFill>
                  <a:srgbClr val="284FE0"/>
                </a:solidFill>
                <a:sym typeface="+mn-ea"/>
              </a:rPr>
              <a:t>Интеллект </a:t>
            </a:r>
            <a:r>
              <a:rPr lang="ru-RU" dirty="0" smtClean="0">
                <a:solidFill>
                  <a:srgbClr val="284FE0"/>
                </a:solidFill>
                <a:sym typeface="+mn-ea"/>
              </a:rPr>
              <a:t>–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 (от лат. </a:t>
            </a:r>
            <a:r>
              <a:rPr lang="en-US" dirty="0" err="1" smtClean="0">
                <a:solidFill>
                  <a:schemeClr val="tx1"/>
                </a:solidFill>
                <a:sym typeface="+mn-ea"/>
              </a:rPr>
              <a:t>Intellectus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 – 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ощущение, восприятие, понимание, рассудок) – качество психики, состоящие из способности </a:t>
            </a:r>
            <a:endParaRPr lang="ru-RU" dirty="0" smtClean="0">
              <a:solidFill>
                <a:schemeClr val="tx1"/>
              </a:solidFill>
              <a:sym typeface="+mn-ea"/>
            </a:endParaRPr>
          </a:p>
          <a:p>
            <a:pPr algn="l" fontAlgn="auto"/>
            <a:r>
              <a:rPr lang="ru-RU" dirty="0" smtClean="0">
                <a:solidFill>
                  <a:schemeClr val="tx1"/>
                </a:solidFill>
                <a:sym typeface="+mn-ea"/>
              </a:rPr>
              <a:t>адаптироваться к новым ситуациям, </a:t>
            </a:r>
            <a:endParaRPr lang="ru-RU" dirty="0" smtClean="0">
              <a:solidFill>
                <a:schemeClr val="tx1"/>
              </a:solidFill>
              <a:sym typeface="+mn-ea"/>
            </a:endParaRPr>
          </a:p>
          <a:p>
            <a:pPr algn="l" fontAlgn="auto"/>
            <a:r>
              <a:rPr lang="ru-RU" dirty="0" smtClean="0">
                <a:solidFill>
                  <a:schemeClr val="tx1"/>
                </a:solidFill>
                <a:sym typeface="+mn-ea"/>
              </a:rPr>
              <a:t>способности к обучению на основе </a:t>
            </a:r>
            <a:endParaRPr lang="ru-RU" dirty="0" smtClean="0">
              <a:solidFill>
                <a:schemeClr val="tx1"/>
              </a:solidFill>
              <a:sym typeface="+mn-ea"/>
            </a:endParaRPr>
          </a:p>
          <a:p>
            <a:pPr algn="l" fontAlgn="auto"/>
            <a:r>
              <a:rPr lang="ru-RU" dirty="0" smtClean="0">
                <a:solidFill>
                  <a:schemeClr val="tx1"/>
                </a:solidFill>
                <a:sym typeface="+mn-ea"/>
              </a:rPr>
              <a:t>опыта, пониманию и применению </a:t>
            </a:r>
            <a:endParaRPr lang="ru-RU" dirty="0" smtClean="0">
              <a:solidFill>
                <a:schemeClr val="tx1"/>
              </a:solidFill>
              <a:sym typeface="+mn-ea"/>
            </a:endParaRPr>
          </a:p>
          <a:p>
            <a:pPr algn="l" fontAlgn="auto"/>
            <a:r>
              <a:rPr lang="ru-RU" dirty="0" smtClean="0">
                <a:solidFill>
                  <a:schemeClr val="tx1"/>
                </a:solidFill>
                <a:sym typeface="+mn-ea"/>
              </a:rPr>
              <a:t>абстрактных концепций и </a:t>
            </a:r>
            <a:r>
              <a:rPr lang="ru-RU" dirty="0" err="1" smtClean="0">
                <a:solidFill>
                  <a:schemeClr val="tx1"/>
                </a:solidFill>
                <a:sym typeface="+mn-ea"/>
              </a:rPr>
              <a:t>использо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-</a:t>
            </a:r>
            <a:endParaRPr lang="ru-RU" dirty="0" smtClean="0">
              <a:solidFill>
                <a:schemeClr val="tx1"/>
              </a:solidFill>
              <a:sym typeface="+mn-ea"/>
            </a:endParaRPr>
          </a:p>
          <a:p>
            <a:pPr algn="l" fontAlgn="auto"/>
            <a:r>
              <a:rPr lang="ru-RU" dirty="0" err="1" smtClean="0">
                <a:solidFill>
                  <a:schemeClr val="tx1"/>
                </a:solidFill>
                <a:sym typeface="+mn-ea"/>
              </a:rPr>
              <a:t>вание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 своих знаний для управления</a:t>
            </a:r>
            <a:endParaRPr lang="ru-RU" dirty="0" smtClean="0">
              <a:solidFill>
                <a:schemeClr val="tx1"/>
              </a:solidFill>
              <a:sym typeface="+mn-ea"/>
            </a:endParaRPr>
          </a:p>
          <a:p>
            <a:pPr algn="l" fontAlgn="auto"/>
            <a:r>
              <a:rPr lang="ru-RU" dirty="0" smtClean="0">
                <a:solidFill>
                  <a:schemeClr val="tx1"/>
                </a:solidFill>
                <a:sym typeface="+mn-ea"/>
              </a:rPr>
              <a:t> окружающей средой.</a:t>
            </a:r>
            <a:endParaRPr lang="ru-RU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Группа 20"/>
          <p:cNvGrpSpPr/>
          <p:nvPr/>
        </p:nvGrpSpPr>
        <p:grpSpPr>
          <a:xfrm rot="10800000">
            <a:off x="5697855" y="2654935"/>
            <a:ext cx="4464050" cy="2080260"/>
            <a:chOff x="937" y="4140"/>
            <a:chExt cx="7030" cy="3276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37" y="4140"/>
              <a:ext cx="7030" cy="3276"/>
            </a:xfrm>
            <a:prstGeom prst="rect">
              <a:avLst/>
            </a:prstGeom>
            <a:solidFill>
              <a:srgbClr val="5AAAEC"/>
            </a:solidFill>
            <a:ln>
              <a:solidFill>
                <a:srgbClr val="5AAAE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5425" y="4237"/>
              <a:ext cx="2437" cy="30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pic>
          <p:nvPicPr>
            <p:cNvPr id="24" name="Изображение 23" descr="айзенк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486" y="4325"/>
              <a:ext cx="2261" cy="2841"/>
            </a:xfrm>
            <a:prstGeom prst="rect">
              <a:avLst/>
            </a:prstGeom>
          </p:spPr>
        </p:pic>
        <p:sp>
          <p:nvSpPr>
            <p:cNvPr id="25" name="Прямоугольник 24"/>
            <p:cNvSpPr/>
            <p:nvPr/>
          </p:nvSpPr>
          <p:spPr>
            <a:xfrm>
              <a:off x="1036" y="4223"/>
              <a:ext cx="4263" cy="3086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522605" y="5076190"/>
            <a:ext cx="4464050" cy="2080260"/>
            <a:chOff x="923" y="4110"/>
            <a:chExt cx="7030" cy="3276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23" y="4110"/>
              <a:ext cx="7030" cy="3276"/>
            </a:xfrm>
            <a:prstGeom prst="rect">
              <a:avLst/>
            </a:prstGeom>
            <a:solidFill>
              <a:srgbClr val="5AAAEC"/>
            </a:solidFill>
            <a:ln>
              <a:solidFill>
                <a:srgbClr val="5AAAE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5425" y="4237"/>
              <a:ext cx="2437" cy="30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pic>
          <p:nvPicPr>
            <p:cNvPr id="29" name="Изображение 28" descr="айзенк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486" y="4325"/>
              <a:ext cx="2261" cy="2841"/>
            </a:xfrm>
            <a:prstGeom prst="rect">
              <a:avLst/>
            </a:prstGeom>
          </p:spPr>
        </p:pic>
        <p:sp>
          <p:nvSpPr>
            <p:cNvPr id="30" name="Прямоугольник 29"/>
            <p:cNvSpPr/>
            <p:nvPr/>
          </p:nvSpPr>
          <p:spPr>
            <a:xfrm>
              <a:off x="1036" y="4223"/>
              <a:ext cx="4263" cy="3086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</p:grpSp>
      <p:grpSp>
        <p:nvGrpSpPr>
          <p:cNvPr id="31" name="Группа 30"/>
          <p:cNvGrpSpPr/>
          <p:nvPr/>
        </p:nvGrpSpPr>
        <p:grpSpPr>
          <a:xfrm rot="10800000">
            <a:off x="5740400" y="5080000"/>
            <a:ext cx="4464050" cy="2080260"/>
            <a:chOff x="937" y="4140"/>
            <a:chExt cx="7030" cy="3276"/>
          </a:xfrm>
        </p:grpSpPr>
        <p:sp>
          <p:nvSpPr>
            <p:cNvPr id="32" name="Прямоугольник 31"/>
            <p:cNvSpPr/>
            <p:nvPr/>
          </p:nvSpPr>
          <p:spPr>
            <a:xfrm>
              <a:off x="937" y="4140"/>
              <a:ext cx="7030" cy="3276"/>
            </a:xfrm>
            <a:prstGeom prst="rect">
              <a:avLst/>
            </a:prstGeom>
            <a:solidFill>
              <a:srgbClr val="5AAAEC"/>
            </a:solidFill>
            <a:ln>
              <a:solidFill>
                <a:srgbClr val="5AAAE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5425" y="4237"/>
              <a:ext cx="2437" cy="30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pic>
          <p:nvPicPr>
            <p:cNvPr id="34" name="Изображение 33" descr="айзенк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486" y="4325"/>
              <a:ext cx="2261" cy="2841"/>
            </a:xfrm>
            <a:prstGeom prst="rect">
              <a:avLst/>
            </a:prstGeom>
          </p:spPr>
        </p:pic>
        <p:sp>
          <p:nvSpPr>
            <p:cNvPr id="35" name="Прямоугольник 34"/>
            <p:cNvSpPr/>
            <p:nvPr/>
          </p:nvSpPr>
          <p:spPr>
            <a:xfrm>
              <a:off x="1036" y="4223"/>
              <a:ext cx="4263" cy="3086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</p:grpSp>
      <p:pic>
        <p:nvPicPr>
          <p:cNvPr id="10" name="Изображение 9" descr="кетте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205" y="5212715"/>
            <a:ext cx="1435735" cy="1804035"/>
          </a:xfrm>
          <a:prstGeom prst="rect">
            <a:avLst/>
          </a:prstGeom>
        </p:spPr>
      </p:pic>
      <p:pic>
        <p:nvPicPr>
          <p:cNvPr id="11" name="Изображение 10" descr="торндай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750" y="5232400"/>
            <a:ext cx="1435735" cy="1804035"/>
          </a:xfrm>
          <a:prstGeom prst="rect">
            <a:avLst/>
          </a:prstGeom>
        </p:spPr>
      </p:pic>
      <p:pic>
        <p:nvPicPr>
          <p:cNvPr id="12" name="Изображение 11" descr="ушаков дв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220" y="2810510"/>
            <a:ext cx="1435735" cy="1804035"/>
          </a:xfrm>
          <a:prstGeom prst="rect">
            <a:avLst/>
          </a:prstGeom>
        </p:spPr>
      </p:pic>
      <p:grpSp>
        <p:nvGrpSpPr>
          <p:cNvPr id="19" name="Группа 18"/>
          <p:cNvGrpSpPr/>
          <p:nvPr/>
        </p:nvGrpSpPr>
        <p:grpSpPr>
          <a:xfrm>
            <a:off x="539115" y="2642870"/>
            <a:ext cx="4464050" cy="2080260"/>
            <a:chOff x="937" y="4140"/>
            <a:chExt cx="7030" cy="327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37" y="4140"/>
              <a:ext cx="7030" cy="3276"/>
            </a:xfrm>
            <a:prstGeom prst="rect">
              <a:avLst/>
            </a:prstGeom>
            <a:solidFill>
              <a:srgbClr val="5AAAEC"/>
            </a:solidFill>
            <a:ln>
              <a:solidFill>
                <a:srgbClr val="5AAAE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5425" y="4237"/>
              <a:ext cx="2437" cy="30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  <p:pic>
          <p:nvPicPr>
            <p:cNvPr id="9" name="Изображение 8" descr="айзенк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486" y="4325"/>
              <a:ext cx="2261" cy="2841"/>
            </a:xfrm>
            <a:prstGeom prst="rect">
              <a:avLst/>
            </a:prstGeom>
          </p:spPr>
        </p:pic>
        <p:sp>
          <p:nvSpPr>
            <p:cNvPr id="17" name="Прямоугольник 16"/>
            <p:cNvSpPr/>
            <p:nvPr/>
          </p:nvSpPr>
          <p:spPr>
            <a:xfrm>
              <a:off x="1036" y="4223"/>
              <a:ext cx="4263" cy="3086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altLang="en-US"/>
            </a:p>
          </p:txBody>
        </p:sp>
      </p:grpSp>
      <p:sp>
        <p:nvSpPr>
          <p:cNvPr id="36" name="Текстовое поле 35"/>
          <p:cNvSpPr txBox="1"/>
          <p:nvPr/>
        </p:nvSpPr>
        <p:spPr>
          <a:xfrm>
            <a:off x="7506970" y="3124835"/>
            <a:ext cx="242887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1200" dirty="0"/>
              <a:t>П</a:t>
            </a:r>
            <a:r>
              <a:rPr lang="ru-RU" altLang="en-US" sz="1200" dirty="0" smtClean="0"/>
              <a:t>оказатели </a:t>
            </a:r>
            <a:r>
              <a:rPr lang="ru-RU" altLang="en-US" sz="1200" dirty="0">
                <a:solidFill>
                  <a:srgbClr val="FF0000"/>
                </a:solidFill>
              </a:rPr>
              <a:t>социального интеллекта</a:t>
            </a:r>
            <a:r>
              <a:rPr lang="ru-RU" altLang="en-US" sz="1200" dirty="0"/>
              <a:t> должны быть связаны с личностными особенностями </a:t>
            </a:r>
            <a:r>
              <a:rPr lang="ru-RU" altLang="en-US" sz="1200" dirty="0" smtClean="0"/>
              <a:t>людей.</a:t>
            </a:r>
            <a:endParaRPr lang="ru-RU" altLang="en-US" sz="1200" dirty="0"/>
          </a:p>
        </p:txBody>
      </p:sp>
      <p:sp>
        <p:nvSpPr>
          <p:cNvPr id="37" name="Текстовое поле 36"/>
          <p:cNvSpPr txBox="1"/>
          <p:nvPr/>
        </p:nvSpPr>
        <p:spPr>
          <a:xfrm>
            <a:off x="7578725" y="2772410"/>
            <a:ext cx="2609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ru-RU" sz="1600" b="1"/>
              <a:t>Ушаков Д.В.</a:t>
            </a:r>
          </a:p>
        </p:txBody>
      </p:sp>
      <p:sp>
        <p:nvSpPr>
          <p:cNvPr id="38" name="Текстовое поле 37"/>
          <p:cNvSpPr txBox="1"/>
          <p:nvPr/>
        </p:nvSpPr>
        <p:spPr>
          <a:xfrm>
            <a:off x="7506970" y="5220335"/>
            <a:ext cx="2609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1600" b="1" dirty="0" smtClean="0"/>
              <a:t>  </a:t>
            </a:r>
            <a:r>
              <a:rPr lang="x-none" altLang="ru-RU" sz="1600" b="1" smtClean="0"/>
              <a:t>Э</a:t>
            </a:r>
            <a:r>
              <a:rPr lang="x-none" altLang="ru-RU" sz="1600" b="1"/>
              <a:t>. Торндайк</a:t>
            </a:r>
          </a:p>
        </p:txBody>
      </p:sp>
      <p:sp>
        <p:nvSpPr>
          <p:cNvPr id="39" name="Текстовое поле 38"/>
          <p:cNvSpPr txBox="1"/>
          <p:nvPr/>
        </p:nvSpPr>
        <p:spPr>
          <a:xfrm>
            <a:off x="7578725" y="5509260"/>
            <a:ext cx="2428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1200" dirty="0">
                <a:solidFill>
                  <a:srgbClr val="FF0000"/>
                </a:solidFill>
              </a:rPr>
              <a:t>социальный интеллект </a:t>
            </a:r>
            <a:r>
              <a:rPr lang="ru-RU" altLang="en-US" sz="1200" dirty="0"/>
              <a:t> - часть общего </a:t>
            </a:r>
            <a:r>
              <a:rPr lang="ru-RU" altLang="en-US" sz="1200" dirty="0" smtClean="0"/>
              <a:t>интеллекта. Значительное </a:t>
            </a:r>
            <a:r>
              <a:rPr lang="ru-RU" altLang="en-US" sz="1200" dirty="0"/>
              <a:t>внимание уделял познавательным   процессам, таким как социальное восприятие.</a:t>
            </a:r>
          </a:p>
        </p:txBody>
      </p:sp>
      <p:sp>
        <p:nvSpPr>
          <p:cNvPr id="40" name="Текстовое поле 39"/>
          <p:cNvSpPr txBox="1"/>
          <p:nvPr/>
        </p:nvSpPr>
        <p:spPr>
          <a:xfrm>
            <a:off x="594995" y="5220335"/>
            <a:ext cx="2609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x-none" altLang="ru-RU" sz="1600" b="1"/>
              <a:t>Р. Кеттелл</a:t>
            </a:r>
          </a:p>
        </p:txBody>
      </p:sp>
      <p:sp>
        <p:nvSpPr>
          <p:cNvPr id="41" name="Текстовое поле 40"/>
          <p:cNvSpPr txBox="1"/>
          <p:nvPr/>
        </p:nvSpPr>
        <p:spPr>
          <a:xfrm>
            <a:off x="666750" y="2772410"/>
            <a:ext cx="2609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x-none" altLang="ru-RU" sz="1600" b="1"/>
              <a:t>Г. Айзенк</a:t>
            </a:r>
          </a:p>
        </p:txBody>
      </p:sp>
      <p:sp>
        <p:nvSpPr>
          <p:cNvPr id="42" name="Текстовое поле 41"/>
          <p:cNvSpPr txBox="1"/>
          <p:nvPr/>
        </p:nvSpPr>
        <p:spPr>
          <a:xfrm>
            <a:off x="621030" y="5507990"/>
            <a:ext cx="2546985" cy="1463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ru-RU" altLang="en-US" sz="1200" dirty="0"/>
              <a:t>В</a:t>
            </a:r>
            <a:r>
              <a:rPr lang="ru-RU" altLang="en-US" sz="1200" dirty="0" smtClean="0"/>
              <a:t>ыделял  </a:t>
            </a:r>
            <a:r>
              <a:rPr lang="ru-RU" altLang="en-US" sz="1200" dirty="0"/>
              <a:t>две стороны </a:t>
            </a:r>
            <a:r>
              <a:rPr lang="x-none" altLang="ru-RU" sz="1200">
                <a:solidFill>
                  <a:srgbClr val="FF0000"/>
                </a:solidFill>
              </a:rPr>
              <a:t>социального интеллекта</a:t>
            </a:r>
            <a:r>
              <a:rPr lang="ru-RU" altLang="en-US" sz="1200" dirty="0">
                <a:solidFill>
                  <a:srgbClr val="FF0000"/>
                </a:solidFill>
              </a:rPr>
              <a:t>: </a:t>
            </a:r>
            <a:r>
              <a:rPr lang="ru-RU" altLang="en-US" sz="1200" dirty="0"/>
              <a:t>одна из них обуславливалась особенностями строения и функционирования головного мозга (потенциальный интеллект), другая — влиянием окружающей среды (кристаллический интеллект)</a:t>
            </a:r>
          </a:p>
        </p:txBody>
      </p:sp>
      <p:sp>
        <p:nvSpPr>
          <p:cNvPr id="45" name="Текстовое поле 44"/>
          <p:cNvSpPr txBox="1"/>
          <p:nvPr/>
        </p:nvSpPr>
        <p:spPr>
          <a:xfrm>
            <a:off x="810895" y="3060700"/>
            <a:ext cx="2428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en-US" sz="1200" dirty="0">
                <a:solidFill>
                  <a:srgbClr val="FF0000"/>
                </a:solidFill>
              </a:rPr>
              <a:t>С</a:t>
            </a:r>
            <a:r>
              <a:rPr lang="ru-RU" altLang="en-US" sz="1200" dirty="0" smtClean="0">
                <a:solidFill>
                  <a:srgbClr val="FF0000"/>
                </a:solidFill>
              </a:rPr>
              <a:t>оциальный </a:t>
            </a:r>
            <a:r>
              <a:rPr lang="ru-RU" altLang="en-US" sz="1200" dirty="0">
                <a:solidFill>
                  <a:srgbClr val="FF0000"/>
                </a:solidFill>
              </a:rPr>
              <a:t>интеллект </a:t>
            </a:r>
            <a:r>
              <a:rPr lang="ru-RU" altLang="en-US" sz="1200" dirty="0"/>
              <a:t> - </a:t>
            </a:r>
            <a:r>
              <a:rPr lang="ru-RU" altLang="en-US" sz="1200" dirty="0" smtClean="0"/>
              <a:t>это способность индивида использовать психометрический интеллект </a:t>
            </a:r>
            <a:r>
              <a:rPr lang="ru-RU" altLang="en-US" sz="1200" dirty="0"/>
              <a:t>в целях адаптации к требованиям общества.</a:t>
            </a:r>
          </a:p>
        </p:txBody>
      </p:sp>
      <p:sp>
        <p:nvSpPr>
          <p:cNvPr id="43" name="Текст 6"/>
          <p:cNvSpPr>
            <a:spLocks noGrp="1"/>
          </p:cNvSpPr>
          <p:nvPr>
            <p:ph type="body" sz="quarter" idx="11"/>
          </p:nvPr>
        </p:nvSpPr>
        <p:spPr>
          <a:xfrm>
            <a:off x="-1270" y="1183640"/>
            <a:ext cx="10393680" cy="951865"/>
          </a:xfrm>
        </p:spPr>
        <p:txBody>
          <a:bodyPr/>
          <a:lstStyle/>
          <a:p>
            <a:pPr lvl="0" algn="ctr" defTabSz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Различные взгляды на составляющие </a:t>
            </a:r>
            <a:r>
              <a:rPr lang="x-none" altLang="ru-RU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социа</a:t>
            </a:r>
            <a:r>
              <a:rPr lang="ru-RU" altLang="ru-RU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льного интеллекта.</a:t>
            </a:r>
            <a:endParaRPr lang="ru-RU" altLang="ru-RU" sz="32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97155" y="989330"/>
            <a:ext cx="10602595" cy="1196975"/>
          </a:xfrm>
        </p:spPr>
        <p:txBody>
          <a:bodyPr/>
          <a:lstStyle/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Результаты проведенного </a:t>
            </a:r>
            <a:r>
              <a:rPr lang="ru-RU" alt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анкетирования на тему изучения количества социальных контактов в дошкольный и школьный период </a:t>
            </a:r>
            <a:r>
              <a:rPr lang="ru-RU" alt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у ТОП-менеджеров</a:t>
            </a:r>
            <a:endParaRPr lang="ru-RU" altLang="ru-RU" sz="2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3" name="Диаграмма 12"/>
          <p:cNvGraphicFramePr/>
          <p:nvPr/>
        </p:nvGraphicFramePr>
        <p:xfrm>
          <a:off x="1026945" y="2556531"/>
          <a:ext cx="8712000" cy="48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/>
          </p:nvPr>
        </p:nvSpPr>
        <p:spPr>
          <a:xfrm>
            <a:off x="90700" y="1044631"/>
            <a:ext cx="10602700" cy="371215"/>
          </a:xfrm>
        </p:spPr>
        <p:txBody>
          <a:bodyPr/>
          <a:lstStyle/>
          <a:p>
            <a:pPr lvl="0" algn="ctr" defTabSz="91440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Arial" charset="0"/>
              </a:rPr>
              <a:t>Результаты проведенного анкетирования на тему изучения количества социальных контактов в дошкольный и школьный период у менеджеров</a:t>
            </a:r>
            <a:endParaRPr lang="ru-RU" altLang="ru-RU" sz="2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738800" y="2485021"/>
          <a:ext cx="9000000" cy="44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итульный слайд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сновной слайд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6755</Words>
  <Application>Kingsoft Office WPP</Application>
  <PresentationFormat>Произвольный</PresentationFormat>
  <Paragraphs>194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Arial </vt:lpstr>
      <vt:lpstr>宋体 </vt:lpstr>
      <vt:lpstr>Verdana</vt:lpstr>
      <vt:lpstr>Титульный слайд</vt:lpstr>
      <vt:lpstr>Основной слайд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Helen</dc:creator>
  <cp:lastModifiedBy>human</cp:lastModifiedBy>
  <cp:revision>339</cp:revision>
  <cp:lastPrinted>2016-05-26T19:17:19Z</cp:lastPrinted>
  <dcterms:created xsi:type="dcterms:W3CDTF">2016-05-26T19:17:19Z</dcterms:created>
  <dcterms:modified xsi:type="dcterms:W3CDTF">2016-05-26T19:17:19Z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1049-10.1.0.5503</vt:lpwstr>
  </property>
</Properties>
</file>