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529AA0-2703-4C7A-9ACD-0D2116A47E4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C39DE-062C-462A-BF30-B9DBBB487C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6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29AA0-2703-4C7A-9ACD-0D2116A47E4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56204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29AA0-2703-4C7A-9ACD-0D2116A47E4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5999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29AA0-2703-4C7A-9ACD-0D2116A47E4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192878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29AA0-2703-4C7A-9ACD-0D2116A47E4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C39DE-062C-462A-BF30-B9DBBB487C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0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529AA0-2703-4C7A-9ACD-0D2116A47E4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9100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29AA0-2703-4C7A-9ACD-0D2116A47E47}"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88232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29AA0-2703-4C7A-9ACD-0D2116A47E47}"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17213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529AA0-2703-4C7A-9ACD-0D2116A47E47}" type="datetimeFigureOut">
              <a:rPr lang="en-IN" smtClean="0"/>
              <a:t>06-10-2023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45376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529AA0-2703-4C7A-9ACD-0D2116A47E47}" type="datetimeFigureOut">
              <a:rPr lang="en-IN" smtClean="0"/>
              <a:t>06-10-2023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FC39DE-062C-462A-BF30-B9DBBB487CF6}" type="slidenum">
              <a:rPr lang="en-IN" smtClean="0"/>
              <a:t>‹#›</a:t>
            </a:fld>
            <a:endParaRPr lang="en-IN"/>
          </a:p>
        </p:txBody>
      </p:sp>
    </p:spTree>
    <p:extLst>
      <p:ext uri="{BB962C8B-B14F-4D97-AF65-F5344CB8AC3E}">
        <p14:creationId xmlns:p14="http://schemas.microsoft.com/office/powerpoint/2010/main" val="396131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529AA0-2703-4C7A-9ACD-0D2116A47E4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C39DE-062C-462A-BF30-B9DBBB487CF6}" type="slidenum">
              <a:rPr lang="en-IN" smtClean="0"/>
              <a:t>‹#›</a:t>
            </a:fld>
            <a:endParaRPr lang="en-IN"/>
          </a:p>
        </p:txBody>
      </p:sp>
    </p:spTree>
    <p:extLst>
      <p:ext uri="{BB962C8B-B14F-4D97-AF65-F5344CB8AC3E}">
        <p14:creationId xmlns:p14="http://schemas.microsoft.com/office/powerpoint/2010/main" val="283567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529AA0-2703-4C7A-9ACD-0D2116A47E47}" type="datetimeFigureOut">
              <a:rPr lang="en-IN" smtClean="0"/>
              <a:t>06-10-2023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FC39DE-062C-462A-BF30-B9DBBB487CF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16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11E1-9C8A-B7C8-70E7-41C6A5FC02F6}"/>
              </a:ext>
            </a:extLst>
          </p:cNvPr>
          <p:cNvSpPr>
            <a:spLocks noGrp="1"/>
          </p:cNvSpPr>
          <p:nvPr>
            <p:ph type="ctrTitle"/>
          </p:nvPr>
        </p:nvSpPr>
        <p:spPr/>
        <p:txBody>
          <a:bodyPr>
            <a:normAutofit/>
          </a:bodyPr>
          <a:lstStyle/>
          <a:p>
            <a:r>
              <a:rPr lang="en-IN" dirty="0"/>
              <a:t>Protecting Login Page from SQL injection and CSRF attacks</a:t>
            </a:r>
          </a:p>
        </p:txBody>
      </p:sp>
      <p:sp>
        <p:nvSpPr>
          <p:cNvPr id="3" name="Subtitle 2">
            <a:extLst>
              <a:ext uri="{FF2B5EF4-FFF2-40B4-BE49-F238E27FC236}">
                <a16:creationId xmlns:a16="http://schemas.microsoft.com/office/drawing/2014/main" id="{5540C876-83DB-0DC4-5A2E-13E662C9F390}"/>
              </a:ext>
            </a:extLst>
          </p:cNvPr>
          <p:cNvSpPr>
            <a:spLocks noGrp="1"/>
          </p:cNvSpPr>
          <p:nvPr>
            <p:ph type="subTitle" idx="1"/>
          </p:nvPr>
        </p:nvSpPr>
        <p:spPr/>
        <p:txBody>
          <a:bodyPr/>
          <a:lstStyle/>
          <a:p>
            <a:r>
              <a:rPr lang="en-IN" dirty="0"/>
              <a:t>Mohul Y P</a:t>
            </a:r>
          </a:p>
          <a:p>
            <a:r>
              <a:rPr lang="en-IN" dirty="0"/>
              <a:t>PES1UG22CS360</a:t>
            </a:r>
          </a:p>
        </p:txBody>
      </p:sp>
    </p:spTree>
    <p:extLst>
      <p:ext uri="{BB962C8B-B14F-4D97-AF65-F5344CB8AC3E}">
        <p14:creationId xmlns:p14="http://schemas.microsoft.com/office/powerpoint/2010/main" val="265516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E460-BE84-F340-9AC1-6B7DCE9BE920}"/>
              </a:ext>
            </a:extLst>
          </p:cNvPr>
          <p:cNvSpPr>
            <a:spLocks noGrp="1"/>
          </p:cNvSpPr>
          <p:nvPr>
            <p:ph type="title"/>
          </p:nvPr>
        </p:nvSpPr>
        <p:spPr/>
        <p:txBody>
          <a:bodyPr/>
          <a:lstStyle/>
          <a:p>
            <a:r>
              <a:rPr lang="en-IN" dirty="0"/>
              <a:t>What is SQL?</a:t>
            </a:r>
          </a:p>
        </p:txBody>
      </p:sp>
      <p:sp>
        <p:nvSpPr>
          <p:cNvPr id="3" name="Content Placeholder 2">
            <a:extLst>
              <a:ext uri="{FF2B5EF4-FFF2-40B4-BE49-F238E27FC236}">
                <a16:creationId xmlns:a16="http://schemas.microsoft.com/office/drawing/2014/main" id="{3E574EAB-0297-9FAD-2113-7D9C76AE8746}"/>
              </a:ext>
            </a:extLst>
          </p:cNvPr>
          <p:cNvSpPr>
            <a:spLocks noGrp="1"/>
          </p:cNvSpPr>
          <p:nvPr>
            <p:ph idx="1"/>
          </p:nvPr>
        </p:nvSpPr>
        <p:spPr/>
        <p:txBody>
          <a:bodyPr/>
          <a:lstStyle/>
          <a:p>
            <a:r>
              <a:rPr lang="en-US" b="0" i="0" dirty="0">
                <a:effectLst/>
              </a:rPr>
              <a:t>MySQL is an open-source relational database management system (RDBMS). It is one of the most popular and widely used databases in the world. </a:t>
            </a:r>
            <a:r>
              <a:rPr lang="en-US" dirty="0"/>
              <a:t>MySQL</a:t>
            </a:r>
            <a:r>
              <a:rPr lang="en-US" b="0" i="0" dirty="0">
                <a:effectLst/>
              </a:rPr>
              <a:t> is known for its ease of use, performance, scalability, and robustness. It is commonly used in web applications to store, retrieve, and manage data</a:t>
            </a:r>
            <a:r>
              <a:rPr lang="en-US" b="0" i="0" dirty="0">
                <a:effectLst/>
                <a:latin typeface="Söhne"/>
              </a:rPr>
              <a:t>.</a:t>
            </a:r>
            <a:endParaRPr lang="en-IN" dirty="0"/>
          </a:p>
        </p:txBody>
      </p:sp>
    </p:spTree>
    <p:extLst>
      <p:ext uri="{BB962C8B-B14F-4D97-AF65-F5344CB8AC3E}">
        <p14:creationId xmlns:p14="http://schemas.microsoft.com/office/powerpoint/2010/main" val="89379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B3CA-DEF2-A827-08A5-1D8060680199}"/>
              </a:ext>
            </a:extLst>
          </p:cNvPr>
          <p:cNvSpPr>
            <a:spLocks noGrp="1"/>
          </p:cNvSpPr>
          <p:nvPr>
            <p:ph type="title"/>
          </p:nvPr>
        </p:nvSpPr>
        <p:spPr/>
        <p:txBody>
          <a:bodyPr/>
          <a:lstStyle/>
          <a:p>
            <a:r>
              <a:rPr lang="en-IN" dirty="0"/>
              <a:t>What is MYSQL injection?</a:t>
            </a:r>
          </a:p>
        </p:txBody>
      </p:sp>
      <p:sp>
        <p:nvSpPr>
          <p:cNvPr id="3" name="Content Placeholder 2">
            <a:extLst>
              <a:ext uri="{FF2B5EF4-FFF2-40B4-BE49-F238E27FC236}">
                <a16:creationId xmlns:a16="http://schemas.microsoft.com/office/drawing/2014/main" id="{CDF56BA6-3FB0-91CA-1661-339828EAA901}"/>
              </a:ext>
            </a:extLst>
          </p:cNvPr>
          <p:cNvSpPr>
            <a:spLocks noGrp="1"/>
          </p:cNvSpPr>
          <p:nvPr>
            <p:ph idx="1"/>
          </p:nvPr>
        </p:nvSpPr>
        <p:spPr/>
        <p:txBody>
          <a:bodyPr/>
          <a:lstStyle/>
          <a:p>
            <a:r>
              <a:rPr lang="en-US" b="0" i="0" dirty="0">
                <a:effectLst/>
              </a:rPr>
              <a:t>MySQL injection, often referred to as SQL injection, is a type of security vulnerability that occurs when an attacker is able to manipulate an application's SQL query by injecting malicious SQL code into user-provided input fields. This can lead to unauthorized access, data theft, data manipulation, or even the deletion of data within a database.</a:t>
            </a:r>
            <a:endParaRPr lang="en-IN" dirty="0"/>
          </a:p>
        </p:txBody>
      </p:sp>
    </p:spTree>
    <p:extLst>
      <p:ext uri="{BB962C8B-B14F-4D97-AF65-F5344CB8AC3E}">
        <p14:creationId xmlns:p14="http://schemas.microsoft.com/office/powerpoint/2010/main" val="1175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E038-68AA-D062-F45F-49CB71849283}"/>
              </a:ext>
            </a:extLst>
          </p:cNvPr>
          <p:cNvSpPr>
            <a:spLocks noGrp="1"/>
          </p:cNvSpPr>
          <p:nvPr>
            <p:ph type="title"/>
          </p:nvPr>
        </p:nvSpPr>
        <p:spPr/>
        <p:txBody>
          <a:bodyPr/>
          <a:lstStyle/>
          <a:p>
            <a:r>
              <a:rPr lang="en-IN" dirty="0"/>
              <a:t>How to safeguard your website from SQL injection?</a:t>
            </a:r>
          </a:p>
        </p:txBody>
      </p:sp>
      <p:sp>
        <p:nvSpPr>
          <p:cNvPr id="3" name="Content Placeholder 2">
            <a:extLst>
              <a:ext uri="{FF2B5EF4-FFF2-40B4-BE49-F238E27FC236}">
                <a16:creationId xmlns:a16="http://schemas.microsoft.com/office/drawing/2014/main" id="{856B00B5-1067-BF0F-522F-E289E862CA1F}"/>
              </a:ext>
            </a:extLst>
          </p:cNvPr>
          <p:cNvSpPr>
            <a:spLocks noGrp="1"/>
          </p:cNvSpPr>
          <p:nvPr>
            <p:ph idx="1"/>
          </p:nvPr>
        </p:nvSpPr>
        <p:spPr/>
        <p:txBody>
          <a:bodyPr>
            <a:normAutofit/>
          </a:bodyPr>
          <a:lstStyle/>
          <a:p>
            <a:pPr marL="0" indent="0" algn="l">
              <a:buNone/>
            </a:pPr>
            <a:br>
              <a:rPr lang="en-US" b="0" i="0" dirty="0">
                <a:solidFill>
                  <a:srgbClr val="D1D5DB"/>
                </a:solidFill>
                <a:effectLst/>
                <a:latin typeface="Söhne"/>
              </a:rPr>
            </a:br>
            <a:r>
              <a:rPr lang="en-US" b="1" i="0" dirty="0">
                <a:effectLst/>
              </a:rPr>
              <a:t>Use Parameterized Statements or Prepared Statements</a:t>
            </a:r>
            <a:r>
              <a:rPr lang="en-US" b="0" i="0" dirty="0">
                <a:effectLst/>
              </a:rPr>
              <a:t>: This is the most effective way to prevent SQL injection. Use parameterized queries provided by your programming language or framework. These ensure that user input is treated as data and not executable SQL code</a:t>
            </a:r>
          </a:p>
          <a:p>
            <a:pPr marL="0" indent="0" algn="l">
              <a:buNone/>
            </a:pPr>
            <a:endParaRPr lang="en-US" b="0" i="0" dirty="0">
              <a:effectLst/>
            </a:endParaRPr>
          </a:p>
          <a:p>
            <a:pPr marL="0" indent="0">
              <a:buNone/>
            </a:pPr>
            <a:r>
              <a:rPr lang="en-US" dirty="0"/>
              <a:t>Instead of directly embedding user input into the SQL query, you use placeholders (often denoted by ? or named parameters) in the query.</a:t>
            </a:r>
          </a:p>
          <a:p>
            <a:pPr marL="0" indent="0">
              <a:buNone/>
            </a:pPr>
            <a:r>
              <a:rPr lang="en-US" b="0" i="0" dirty="0">
                <a:effectLst/>
              </a:rPr>
              <a:t>The database engine knows that the placeholder represents a parameter and not SQL code. It ensures that user input is treated as data, not executable commands.</a:t>
            </a:r>
            <a:endParaRPr lang="en-IN" dirty="0"/>
          </a:p>
        </p:txBody>
      </p:sp>
    </p:spTree>
    <p:extLst>
      <p:ext uri="{BB962C8B-B14F-4D97-AF65-F5344CB8AC3E}">
        <p14:creationId xmlns:p14="http://schemas.microsoft.com/office/powerpoint/2010/main" val="366877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32A8D-F6AB-44BD-6F80-0F8E1572A9BE}"/>
              </a:ext>
            </a:extLst>
          </p:cNvPr>
          <p:cNvSpPr>
            <a:spLocks noGrp="1"/>
          </p:cNvSpPr>
          <p:nvPr>
            <p:ph idx="1"/>
          </p:nvPr>
        </p:nvSpPr>
        <p:spPr>
          <a:xfrm>
            <a:off x="838200" y="1922105"/>
            <a:ext cx="10515600" cy="4254857"/>
          </a:xfrm>
        </p:spPr>
        <p:txBody>
          <a:bodyPr/>
          <a:lstStyle/>
          <a:p>
            <a:r>
              <a:rPr lang="en-US" b="1" i="0" dirty="0">
                <a:effectLst/>
                <a:latin typeface="Söhne"/>
              </a:rPr>
              <a:t>Validate and sanitize user input before using it in a query</a:t>
            </a:r>
            <a:r>
              <a:rPr lang="en-US" b="1" dirty="0">
                <a:latin typeface="Söhne"/>
              </a:rPr>
              <a:t> : </a:t>
            </a:r>
            <a:r>
              <a:rPr lang="en-US" b="0" i="0" dirty="0">
                <a:effectLst/>
                <a:latin typeface="Söhne"/>
              </a:rPr>
              <a:t>This involves checking input against expected formats and rejecting or sanitizing any input that could potentially contain harmful SQL code</a:t>
            </a:r>
          </a:p>
          <a:p>
            <a:r>
              <a:rPr lang="en-US" b="0" i="0" dirty="0">
                <a:effectLst/>
              </a:rPr>
              <a:t>For example, if you're expecting an email address, you can use regular expressions to validate the format. For sanitization, you might use functions to escape special characters that could be used for SQL injection, like quotes ('), semicolons (;), etc..</a:t>
            </a:r>
            <a:endParaRPr lang="en-IN" dirty="0"/>
          </a:p>
        </p:txBody>
      </p:sp>
      <p:sp>
        <p:nvSpPr>
          <p:cNvPr id="4" name="Title 1">
            <a:extLst>
              <a:ext uri="{FF2B5EF4-FFF2-40B4-BE49-F238E27FC236}">
                <a16:creationId xmlns:a16="http://schemas.microsoft.com/office/drawing/2014/main" id="{3076A2AB-A68F-91B1-F9BC-F284F2612760}"/>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a:t>How to safeguard your website from SQL injection?</a:t>
            </a:r>
            <a:endParaRPr lang="en-IN" dirty="0"/>
          </a:p>
        </p:txBody>
      </p:sp>
    </p:spTree>
    <p:extLst>
      <p:ext uri="{BB962C8B-B14F-4D97-AF65-F5344CB8AC3E}">
        <p14:creationId xmlns:p14="http://schemas.microsoft.com/office/powerpoint/2010/main" val="420793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FD50-B79C-7DC4-17E9-1AC11AF0963B}"/>
              </a:ext>
            </a:extLst>
          </p:cNvPr>
          <p:cNvSpPr>
            <a:spLocks noGrp="1"/>
          </p:cNvSpPr>
          <p:nvPr>
            <p:ph type="title"/>
          </p:nvPr>
        </p:nvSpPr>
        <p:spPr/>
        <p:txBody>
          <a:bodyPr/>
          <a:lstStyle/>
          <a:p>
            <a:r>
              <a:rPr lang="en-IN" dirty="0"/>
              <a:t>What is CSRF?</a:t>
            </a:r>
          </a:p>
        </p:txBody>
      </p:sp>
      <p:sp>
        <p:nvSpPr>
          <p:cNvPr id="3" name="Content Placeholder 2">
            <a:extLst>
              <a:ext uri="{FF2B5EF4-FFF2-40B4-BE49-F238E27FC236}">
                <a16:creationId xmlns:a16="http://schemas.microsoft.com/office/drawing/2014/main" id="{ECFB9597-CDFD-2A92-BB13-983443431095}"/>
              </a:ext>
            </a:extLst>
          </p:cNvPr>
          <p:cNvSpPr>
            <a:spLocks noGrp="1"/>
          </p:cNvSpPr>
          <p:nvPr>
            <p:ph idx="1"/>
          </p:nvPr>
        </p:nvSpPr>
        <p:spPr/>
        <p:txBody>
          <a:bodyPr>
            <a:normAutofit fontScale="85000" lnSpcReduction="10000"/>
          </a:bodyPr>
          <a:lstStyle/>
          <a:p>
            <a:pPr algn="l"/>
            <a:r>
              <a:rPr lang="en-US" b="0" i="0" dirty="0">
                <a:effectLst/>
                <a:latin typeface="Söhne"/>
              </a:rPr>
              <a:t>CSRF, or Cross-Site Request Forgery, is a type of security vulnerability that can occur in web applications. It allows an attacker to trick a user's browser into making an unwanted request to a different site on which the user is authenticated. This can lead to actions being taken on the user's behalf without their knowledge or consent.</a:t>
            </a:r>
          </a:p>
          <a:p>
            <a:pPr algn="l"/>
            <a:r>
              <a:rPr lang="en-US" b="0" i="0" dirty="0">
                <a:effectLst/>
                <a:latin typeface="Söhne"/>
              </a:rPr>
              <a:t>Here's a simple example to illustrate how CSRF works:</a:t>
            </a:r>
          </a:p>
          <a:p>
            <a:pPr algn="l">
              <a:buFont typeface="+mj-lt"/>
              <a:buAutoNum type="arabicPeriod"/>
            </a:pPr>
            <a:r>
              <a:rPr lang="en-US" b="1" i="0" dirty="0">
                <a:effectLst/>
                <a:latin typeface="Söhne"/>
              </a:rPr>
              <a:t>User Authentication</a:t>
            </a:r>
            <a:r>
              <a:rPr lang="en-US" b="0" i="0" dirty="0">
                <a:effectLst/>
                <a:latin typeface="Söhne"/>
              </a:rPr>
              <a:t>: A user logs into a legitimate website, let's say a banking website, and gets a session cookie that authenticates them.</a:t>
            </a:r>
          </a:p>
          <a:p>
            <a:pPr algn="l">
              <a:buFont typeface="+mj-lt"/>
              <a:buAutoNum type="arabicPeriod"/>
            </a:pPr>
            <a:r>
              <a:rPr lang="en-US" b="1" i="0" dirty="0">
                <a:effectLst/>
                <a:latin typeface="Söhne"/>
              </a:rPr>
              <a:t>Malicious Website</a:t>
            </a:r>
            <a:r>
              <a:rPr lang="en-US" b="0" i="0" dirty="0">
                <a:effectLst/>
                <a:latin typeface="Söhne"/>
              </a:rPr>
              <a:t>: The attacker creates a malicious website and includes a hidden form with a request to perform some action on the target website. For example, transferring money to the attacker's account.</a:t>
            </a:r>
          </a:p>
          <a:p>
            <a:pPr algn="l">
              <a:buFont typeface="+mj-lt"/>
              <a:buAutoNum type="arabicPeriod"/>
            </a:pPr>
            <a:r>
              <a:rPr lang="en-US" b="1" i="0" dirty="0">
                <a:effectLst/>
                <a:latin typeface="Söhne"/>
              </a:rPr>
              <a:t>User Interaction</a:t>
            </a:r>
            <a:r>
              <a:rPr lang="en-US" b="0" i="0" dirty="0">
                <a:effectLst/>
                <a:latin typeface="Söhne"/>
              </a:rPr>
              <a:t>: The user, while still logged into the banking site, visits the malicious website.</a:t>
            </a:r>
          </a:p>
          <a:p>
            <a:pPr algn="l">
              <a:buFont typeface="+mj-lt"/>
              <a:buAutoNum type="arabicPeriod"/>
            </a:pPr>
            <a:r>
              <a:rPr lang="en-US" b="1" i="0" dirty="0">
                <a:effectLst/>
                <a:latin typeface="Söhne"/>
              </a:rPr>
              <a:t>Automated Request</a:t>
            </a:r>
            <a:r>
              <a:rPr lang="en-US" b="0" i="0" dirty="0">
                <a:effectLst/>
                <a:latin typeface="Söhne"/>
              </a:rPr>
              <a:t>: The hidden form on the malicious website submits a request to the legitimate banking site on behalf of the user. Since the user is authenticated, the banking site processes the request, thinking it's coming from the legitimate user.</a:t>
            </a:r>
          </a:p>
          <a:p>
            <a:pPr algn="l">
              <a:buFont typeface="+mj-lt"/>
              <a:buAutoNum type="arabicPeriod"/>
            </a:pPr>
            <a:r>
              <a:rPr lang="en-US" b="1" i="0" dirty="0">
                <a:effectLst/>
                <a:latin typeface="Söhne"/>
              </a:rPr>
              <a:t>Action Executed</a:t>
            </a:r>
            <a:r>
              <a:rPr lang="en-US" b="0" i="0" dirty="0">
                <a:effectLst/>
                <a:latin typeface="Söhne"/>
              </a:rPr>
              <a:t>: Money is transferred from the user's account to the attacker's account.</a:t>
            </a:r>
          </a:p>
          <a:p>
            <a:endParaRPr lang="en-IN" dirty="0"/>
          </a:p>
        </p:txBody>
      </p:sp>
    </p:spTree>
    <p:extLst>
      <p:ext uri="{BB962C8B-B14F-4D97-AF65-F5344CB8AC3E}">
        <p14:creationId xmlns:p14="http://schemas.microsoft.com/office/powerpoint/2010/main" val="34539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0EA9-5438-E63A-D8A9-25E17A39E370}"/>
              </a:ext>
            </a:extLst>
          </p:cNvPr>
          <p:cNvSpPr>
            <a:spLocks noGrp="1"/>
          </p:cNvSpPr>
          <p:nvPr>
            <p:ph type="title"/>
          </p:nvPr>
        </p:nvSpPr>
        <p:spPr>
          <a:xfrm>
            <a:off x="824204" y="855772"/>
            <a:ext cx="10058400" cy="823740"/>
          </a:xfrm>
        </p:spPr>
        <p:txBody>
          <a:bodyPr/>
          <a:lstStyle/>
          <a:p>
            <a:r>
              <a:rPr lang="en-IN" dirty="0"/>
              <a:t>Counter-measures</a:t>
            </a:r>
          </a:p>
        </p:txBody>
      </p:sp>
      <p:sp>
        <p:nvSpPr>
          <p:cNvPr id="3" name="Content Placeholder 2">
            <a:extLst>
              <a:ext uri="{FF2B5EF4-FFF2-40B4-BE49-F238E27FC236}">
                <a16:creationId xmlns:a16="http://schemas.microsoft.com/office/drawing/2014/main" id="{32E32712-79ED-009B-CEC3-E410653D1F30}"/>
              </a:ext>
            </a:extLst>
          </p:cNvPr>
          <p:cNvSpPr>
            <a:spLocks noGrp="1"/>
          </p:cNvSpPr>
          <p:nvPr>
            <p:ph idx="1"/>
          </p:nvPr>
        </p:nvSpPr>
        <p:spPr>
          <a:xfrm>
            <a:off x="595604" y="1884784"/>
            <a:ext cx="10515600" cy="4608090"/>
          </a:xfrm>
        </p:spPr>
        <p:txBody>
          <a:bodyPr>
            <a:normAutofit fontScale="85000" lnSpcReduction="10000"/>
          </a:bodyPr>
          <a:lstStyle/>
          <a:p>
            <a:pPr algn="l">
              <a:buFont typeface="+mj-lt"/>
              <a:buAutoNum type="arabicPeriod"/>
            </a:pPr>
            <a:r>
              <a:rPr lang="en-US" b="1" i="0" dirty="0">
                <a:effectLst/>
                <a:latin typeface="Söhne"/>
              </a:rPr>
              <a:t>CSRF Tokens</a:t>
            </a:r>
            <a:r>
              <a:rPr lang="en-US" b="0" i="0" dirty="0">
                <a:effectLst/>
                <a:latin typeface="Söhne"/>
              </a:rPr>
              <a:t>: Adding a unique token to each form, which is verified on the server side. This token is not known by the attacker, so they can't create a valid request.</a:t>
            </a:r>
          </a:p>
          <a:p>
            <a:pPr marL="0" indent="0" algn="l">
              <a:buNone/>
            </a:pPr>
            <a:r>
              <a:rPr lang="en-US" b="0" i="0" dirty="0">
                <a:effectLst/>
                <a:latin typeface="Söhne"/>
              </a:rPr>
              <a:t>When a form submission occurs, the server checks if the token sent with the request matches the one stored on the server. If they don't match, the request is rejected.</a:t>
            </a:r>
          </a:p>
          <a:p>
            <a:pPr algn="l">
              <a:buFont typeface="Arial" panose="020B0604020202020204" pitchFamily="34" charset="0"/>
              <a:buChar char="•"/>
            </a:pPr>
            <a:r>
              <a:rPr lang="en-US" b="1" i="0" dirty="0">
                <a:effectLst/>
                <a:latin typeface="Söhne"/>
              </a:rPr>
              <a:t>Token Generation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When a user logs in or starts a session, the server generates a unique token for that session.</a:t>
            </a:r>
          </a:p>
          <a:p>
            <a:pPr marL="742950" lvl="1" indent="-285750" algn="l">
              <a:buFont typeface="Arial" panose="020B0604020202020204" pitchFamily="34" charset="0"/>
              <a:buChar char="•"/>
            </a:pPr>
            <a:r>
              <a:rPr lang="en-US" b="0" i="0" dirty="0">
                <a:effectLst/>
                <a:latin typeface="Söhne"/>
              </a:rPr>
              <a:t>This token is then added to the user's session data on the server side.</a:t>
            </a:r>
          </a:p>
          <a:p>
            <a:pPr algn="l">
              <a:buFont typeface="Arial" panose="020B0604020202020204" pitchFamily="34" charset="0"/>
              <a:buChar char="•"/>
            </a:pPr>
            <a:r>
              <a:rPr lang="en-US" b="1" i="0" dirty="0">
                <a:effectLst/>
                <a:latin typeface="Söhne"/>
              </a:rPr>
              <a:t>Token in Forms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Any form that performs sensitive actions (like submitting a payment) includes a hidden field containing this token.</a:t>
            </a:r>
          </a:p>
          <a:p>
            <a:pPr algn="l">
              <a:buFont typeface="Arial" panose="020B0604020202020204" pitchFamily="34" charset="0"/>
              <a:buChar char="•"/>
            </a:pPr>
            <a:r>
              <a:rPr lang="en-US" b="1" i="0" dirty="0">
                <a:effectLst/>
                <a:latin typeface="Söhne"/>
              </a:rPr>
              <a:t>Form Submission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When the user submits the form, the token is sent along with the request.</a:t>
            </a:r>
          </a:p>
          <a:p>
            <a:pPr algn="l">
              <a:buFont typeface="Arial" panose="020B0604020202020204" pitchFamily="34" charset="0"/>
              <a:buChar char="•"/>
            </a:pPr>
            <a:r>
              <a:rPr lang="en-US" b="1" i="0" dirty="0">
                <a:effectLst/>
                <a:latin typeface="Söhne"/>
              </a:rPr>
              <a:t>Token Verification</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On the server side, when it receives the request, it checks if the token in the request matches the token stored in the user's session data.</a:t>
            </a:r>
          </a:p>
          <a:p>
            <a:pPr marL="742950" lvl="1" indent="-285750" algn="l">
              <a:buFont typeface="Arial" panose="020B0604020202020204" pitchFamily="34" charset="0"/>
              <a:buChar char="•"/>
            </a:pPr>
            <a:r>
              <a:rPr lang="en-US" b="0" i="0" dirty="0">
                <a:effectLst/>
                <a:latin typeface="Söhne"/>
              </a:rPr>
              <a:t>If the tokens match, the request is considered valid and the action is performed. If they don't match, the request is rejected.</a:t>
            </a:r>
          </a:p>
          <a:p>
            <a:pPr algn="l">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0361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122E5-EF3E-5517-E3D6-9B5A6B66ABDD}"/>
              </a:ext>
            </a:extLst>
          </p:cNvPr>
          <p:cNvSpPr>
            <a:spLocks noGrp="1"/>
          </p:cNvSpPr>
          <p:nvPr>
            <p:ph idx="1"/>
          </p:nvPr>
        </p:nvSpPr>
        <p:spPr>
          <a:xfrm>
            <a:off x="838200" y="1847461"/>
            <a:ext cx="10515600" cy="4329502"/>
          </a:xfrm>
        </p:spPr>
        <p:txBody>
          <a:bodyPr/>
          <a:lstStyle/>
          <a:p>
            <a:r>
              <a:rPr lang="en-US" b="1" i="0" dirty="0">
                <a:effectLst/>
                <a:latin typeface="Söhne"/>
              </a:rPr>
              <a:t>Same-Site Cookies</a:t>
            </a:r>
            <a:r>
              <a:rPr lang="en-US" b="0" i="0" dirty="0">
                <a:effectLst/>
                <a:latin typeface="Söhne"/>
              </a:rPr>
              <a:t>: Configuring cookies to only be sent with requests originating from the same site.</a:t>
            </a:r>
          </a:p>
          <a:p>
            <a:r>
              <a:rPr lang="en-US" b="0" i="0" dirty="0">
                <a:effectLst/>
                <a:latin typeface="Söhne"/>
              </a:rPr>
              <a:t>When a cookie has the “</a:t>
            </a:r>
            <a:r>
              <a:rPr lang="en-US" b="0" i="0" dirty="0" err="1">
                <a:effectLst/>
                <a:latin typeface="Söhne"/>
              </a:rPr>
              <a:t>SameSite</a:t>
            </a:r>
            <a:r>
              <a:rPr lang="en-US" b="0" i="0" dirty="0">
                <a:effectLst/>
                <a:latin typeface="Söhne"/>
              </a:rPr>
              <a:t>” attribute set, it tells the browser to only send the cookie along with requests that originate from the same site as the one that set the cookie. This means that if a user is on a malicious website, any cookies marked as </a:t>
            </a:r>
            <a:r>
              <a:rPr lang="en-US" b="0" i="0" dirty="0" err="1">
                <a:effectLst/>
                <a:latin typeface="Söhne"/>
              </a:rPr>
              <a:t>SameSite</a:t>
            </a:r>
            <a:r>
              <a:rPr lang="en-US" b="0" i="0" dirty="0">
                <a:effectLst/>
                <a:latin typeface="Söhne"/>
              </a:rPr>
              <a:t> will not be sent with requests to other sites.</a:t>
            </a:r>
          </a:p>
          <a:p>
            <a:endParaRPr lang="en-US" dirty="0">
              <a:latin typeface="Söhne"/>
            </a:endParaRPr>
          </a:p>
          <a:p>
            <a:r>
              <a:rPr lang="en-US" b="0" i="0" dirty="0">
                <a:effectLst/>
                <a:latin typeface="Söhne"/>
              </a:rPr>
              <a:t>Same concept as tokens but we’re using cookies instead.</a:t>
            </a:r>
          </a:p>
          <a:p>
            <a:endParaRPr lang="en-IN" dirty="0"/>
          </a:p>
        </p:txBody>
      </p:sp>
      <p:sp>
        <p:nvSpPr>
          <p:cNvPr id="6" name="Title 1">
            <a:extLst>
              <a:ext uri="{FF2B5EF4-FFF2-40B4-BE49-F238E27FC236}">
                <a16:creationId xmlns:a16="http://schemas.microsoft.com/office/drawing/2014/main" id="{AA23C9FD-0D14-52D1-D746-45475AE93781}"/>
              </a:ext>
            </a:extLst>
          </p:cNvPr>
          <p:cNvSpPr>
            <a:spLocks noGrp="1"/>
          </p:cNvSpPr>
          <p:nvPr>
            <p:ph type="title"/>
          </p:nvPr>
        </p:nvSpPr>
        <p:spPr>
          <a:xfrm>
            <a:off x="824204" y="855772"/>
            <a:ext cx="10058400" cy="823740"/>
          </a:xfrm>
        </p:spPr>
        <p:txBody>
          <a:bodyPr/>
          <a:lstStyle/>
          <a:p>
            <a:r>
              <a:rPr lang="en-IN" dirty="0"/>
              <a:t>Counter-measures</a:t>
            </a:r>
          </a:p>
        </p:txBody>
      </p:sp>
    </p:spTree>
    <p:extLst>
      <p:ext uri="{BB962C8B-B14F-4D97-AF65-F5344CB8AC3E}">
        <p14:creationId xmlns:p14="http://schemas.microsoft.com/office/powerpoint/2010/main" val="5066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7DC7F-2D61-594D-84B2-03A42C1EA4F1}"/>
              </a:ext>
            </a:extLst>
          </p:cNvPr>
          <p:cNvSpPr>
            <a:spLocks noGrp="1"/>
          </p:cNvSpPr>
          <p:nvPr>
            <p:ph idx="1"/>
          </p:nvPr>
        </p:nvSpPr>
        <p:spPr>
          <a:xfrm>
            <a:off x="1134602" y="1817743"/>
            <a:ext cx="10058400" cy="4023360"/>
          </a:xfrm>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325935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TotalTime>
  <Words>860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Retrospect</vt:lpstr>
      <vt:lpstr>Protecting Login Page from SQL injection and CSRF attacks</vt:lpstr>
      <vt:lpstr>What is SQL?</vt:lpstr>
      <vt:lpstr>What is MYSQL injection?</vt:lpstr>
      <vt:lpstr>How to safeguard your website from SQL injection?</vt:lpstr>
      <vt:lpstr>PowerPoint Presentation</vt:lpstr>
      <vt:lpstr>What is CSRF?</vt:lpstr>
      <vt:lpstr>Counter-measures</vt:lpstr>
      <vt:lpstr>Counter-measures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Login Page from SQL injection and CSRF attacks</dc:title>
  <dc:creator>Mohul YP</dc:creator>
  <cp:lastModifiedBy>Mohul YP</cp:lastModifiedBy>
  <cp:revision>3</cp:revision>
  <dcterms:created xsi:type="dcterms:W3CDTF">2023-10-06T04:45:50Z</dcterms:created>
  <dcterms:modified xsi:type="dcterms:W3CDTF">2023-10-06T11:45:25Z</dcterms:modified>
</cp:coreProperties>
</file>