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0" r:id="rId6"/>
    <p:sldId id="258" r:id="rId7"/>
    <p:sldId id="261" r:id="rId8"/>
    <p:sldId id="259" r:id="rId9"/>
    <p:sldId id="262" r:id="rId10"/>
    <p:sldId id="266" r:id="rId11"/>
    <p:sldId id="267"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9" autoAdjust="0"/>
  </p:normalViewPr>
  <p:slideViewPr>
    <p:cSldViewPr snapToGrid="0">
      <p:cViewPr varScale="1">
        <p:scale>
          <a:sx n="107" d="100"/>
          <a:sy n="107" d="100"/>
        </p:scale>
        <p:origin x="6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8/14/2024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8/14/2024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8/14/2024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8/14/2024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8/14/2024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8/14/2024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689099"/>
          </a:xfrm>
        </p:spPr>
        <p:txBody>
          <a:bodyPr>
            <a:normAutofit fontScale="90000"/>
          </a:bodyPr>
          <a:lstStyle/>
          <a:p>
            <a:r>
              <a:rPr lang="en-US" dirty="0"/>
              <a:t>Team 3 - Food and drug administration (FDA) Recalls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709531"/>
            <a:ext cx="10993546" cy="1254148"/>
          </a:xfrm>
        </p:spPr>
        <p:txBody>
          <a:bodyPr>
            <a:normAutofit fontScale="77500" lnSpcReduction="20000"/>
          </a:bodyPr>
          <a:lstStyle/>
          <a:p>
            <a:r>
              <a:rPr lang="en-US" dirty="0"/>
              <a:t>Natalia </a:t>
            </a:r>
            <a:r>
              <a:rPr lang="en-US" dirty="0" err="1"/>
              <a:t>galvan</a:t>
            </a:r>
            <a:endParaRPr lang="en-US" dirty="0"/>
          </a:p>
          <a:p>
            <a:r>
              <a:rPr lang="en-US" dirty="0"/>
              <a:t>Manuel Galvan</a:t>
            </a:r>
          </a:p>
          <a:p>
            <a:r>
              <a:rPr lang="en-US" dirty="0"/>
              <a:t>JOE ALMENDAREZ</a:t>
            </a:r>
          </a:p>
          <a:p>
            <a:r>
              <a:rPr lang="en-US" dirty="0" err="1"/>
              <a:t>Ziheng</a:t>
            </a:r>
            <a:r>
              <a:rPr lang="en-US" dirty="0"/>
              <a:t> Song</a:t>
            </a:r>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93E9-BCFC-304C-986D-6A10308FCB87}"/>
              </a:ext>
            </a:extLst>
          </p:cNvPr>
          <p:cNvSpPr>
            <a:spLocks noGrp="1"/>
          </p:cNvSpPr>
          <p:nvPr>
            <p:ph type="title"/>
          </p:nvPr>
        </p:nvSpPr>
        <p:spPr/>
        <p:txBody>
          <a:bodyPr/>
          <a:lstStyle/>
          <a:p>
            <a:r>
              <a:rPr lang="en-US" dirty="0"/>
              <a:t>Number of Recalls by Class Type and Year</a:t>
            </a:r>
          </a:p>
        </p:txBody>
      </p:sp>
      <p:pic>
        <p:nvPicPr>
          <p:cNvPr id="5" name="Content Placeholder 4" descr="A graph of a number of recall&#10;&#10;Description automatically generated">
            <a:extLst>
              <a:ext uri="{FF2B5EF4-FFF2-40B4-BE49-F238E27FC236}">
                <a16:creationId xmlns:a16="http://schemas.microsoft.com/office/drawing/2014/main" id="{CB9AEECF-AE9F-7AEB-7A08-8CE237B2B2E2}"/>
              </a:ext>
            </a:extLst>
          </p:cNvPr>
          <p:cNvPicPr>
            <a:picLocks noGrp="1" noChangeAspect="1"/>
          </p:cNvPicPr>
          <p:nvPr>
            <p:ph idx="1"/>
          </p:nvPr>
        </p:nvPicPr>
        <p:blipFill>
          <a:blip r:embed="rId2"/>
          <a:stretch>
            <a:fillRect/>
          </a:stretch>
        </p:blipFill>
        <p:spPr>
          <a:xfrm>
            <a:off x="581191" y="2423859"/>
            <a:ext cx="5581483" cy="3633787"/>
          </a:xfrm>
        </p:spPr>
      </p:pic>
      <p:sp>
        <p:nvSpPr>
          <p:cNvPr id="6" name="TextBox 5">
            <a:extLst>
              <a:ext uri="{FF2B5EF4-FFF2-40B4-BE49-F238E27FC236}">
                <a16:creationId xmlns:a16="http://schemas.microsoft.com/office/drawing/2014/main" id="{C2550537-B6CC-04E3-F667-495D5F5C9173}"/>
              </a:ext>
            </a:extLst>
          </p:cNvPr>
          <p:cNvSpPr txBox="1"/>
          <p:nvPr/>
        </p:nvSpPr>
        <p:spPr>
          <a:xfrm>
            <a:off x="6256507" y="4506595"/>
            <a:ext cx="5043405" cy="1200329"/>
          </a:xfrm>
          <a:prstGeom prst="rect">
            <a:avLst/>
          </a:prstGeom>
          <a:noFill/>
        </p:spPr>
        <p:txBody>
          <a:bodyPr wrap="square" rtlCol="0">
            <a:spAutoFit/>
          </a:bodyPr>
          <a:lstStyle/>
          <a:p>
            <a:r>
              <a:rPr lang="en-US" dirty="0"/>
              <a:t>*2023 Class Type I recalls is higher than others</a:t>
            </a:r>
          </a:p>
          <a:p>
            <a:r>
              <a:rPr lang="en-US" dirty="0"/>
              <a:t>This usually indicates that there are more products posing serious risks, which could be a cause for heightened concern.</a:t>
            </a:r>
          </a:p>
        </p:txBody>
      </p:sp>
      <p:pic>
        <p:nvPicPr>
          <p:cNvPr id="8" name="Picture 7">
            <a:extLst>
              <a:ext uri="{FF2B5EF4-FFF2-40B4-BE49-F238E27FC236}">
                <a16:creationId xmlns:a16="http://schemas.microsoft.com/office/drawing/2014/main" id="{482C09A5-3F26-B604-CA40-4B718E6612FB}"/>
              </a:ext>
            </a:extLst>
          </p:cNvPr>
          <p:cNvPicPr>
            <a:picLocks noChangeAspect="1"/>
          </p:cNvPicPr>
          <p:nvPr/>
        </p:nvPicPr>
        <p:blipFill>
          <a:blip r:embed="rId3"/>
          <a:stretch>
            <a:fillRect/>
          </a:stretch>
        </p:blipFill>
        <p:spPr>
          <a:xfrm>
            <a:off x="6338803" y="2533650"/>
            <a:ext cx="5591175" cy="1447800"/>
          </a:xfrm>
          <a:prstGeom prst="rect">
            <a:avLst/>
          </a:prstGeom>
        </p:spPr>
      </p:pic>
    </p:spTree>
    <p:extLst>
      <p:ext uri="{BB962C8B-B14F-4D97-AF65-F5344CB8AC3E}">
        <p14:creationId xmlns:p14="http://schemas.microsoft.com/office/powerpoint/2010/main" val="1197916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F529-EE52-863B-2F12-6304F8A4C683}"/>
              </a:ext>
            </a:extLst>
          </p:cNvPr>
          <p:cNvSpPr>
            <a:spLocks noGrp="1"/>
          </p:cNvSpPr>
          <p:nvPr>
            <p:ph type="title"/>
          </p:nvPr>
        </p:nvSpPr>
        <p:spPr/>
        <p:txBody>
          <a:bodyPr/>
          <a:lstStyle/>
          <a:p>
            <a:r>
              <a:rPr lang="en-US" dirty="0"/>
              <a:t>Class type recalls by state(TOP 10 State)</a:t>
            </a:r>
          </a:p>
        </p:txBody>
      </p:sp>
      <p:pic>
        <p:nvPicPr>
          <p:cNvPr id="5" name="Content Placeholder 4" descr="A colorful pie chart with numbers">
            <a:extLst>
              <a:ext uri="{FF2B5EF4-FFF2-40B4-BE49-F238E27FC236}">
                <a16:creationId xmlns:a16="http://schemas.microsoft.com/office/drawing/2014/main" id="{87BDC851-3404-5600-937C-270BD559FB73}"/>
              </a:ext>
            </a:extLst>
          </p:cNvPr>
          <p:cNvPicPr>
            <a:picLocks noGrp="1" noChangeAspect="1"/>
          </p:cNvPicPr>
          <p:nvPr>
            <p:ph idx="1"/>
          </p:nvPr>
        </p:nvPicPr>
        <p:blipFill>
          <a:blip r:embed="rId2"/>
          <a:stretch>
            <a:fillRect/>
          </a:stretch>
        </p:blipFill>
        <p:spPr>
          <a:xfrm>
            <a:off x="0" y="2336850"/>
            <a:ext cx="12053037" cy="4144078"/>
          </a:xfrm>
        </p:spPr>
      </p:pic>
    </p:spTree>
    <p:extLst>
      <p:ext uri="{BB962C8B-B14F-4D97-AF65-F5344CB8AC3E}">
        <p14:creationId xmlns:p14="http://schemas.microsoft.com/office/powerpoint/2010/main" val="282804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863757"/>
          </a:xfrm>
        </p:spPr>
        <p:txBody>
          <a:bodyPr>
            <a:normAutofit/>
          </a:bodyPr>
          <a:lstStyle/>
          <a:p>
            <a:r>
              <a:rPr lang="en-US" dirty="0"/>
              <a:t>Which firms have the most recalls? </a:t>
            </a:r>
            <a:br>
              <a:rPr lang="en-US" dirty="0"/>
            </a:br>
            <a:br>
              <a:rPr lang="en-US" dirty="0"/>
            </a:br>
            <a:r>
              <a:rPr lang="en-US" dirty="0"/>
              <a:t>How much Time does it take to close a recall?</a:t>
            </a:r>
            <a:br>
              <a:rPr lang="en-US" dirty="0"/>
            </a:br>
            <a:br>
              <a:rPr lang="en-US" dirty="0"/>
            </a:br>
            <a:r>
              <a:rPr lang="en-US" dirty="0"/>
              <a:t>Which States are impacted by recalls?</a:t>
            </a:r>
            <a:br>
              <a:rPr lang="en-US" dirty="0"/>
            </a:br>
            <a:br>
              <a:rPr lang="en-US" dirty="0"/>
            </a:br>
            <a:r>
              <a:rPr lang="en-US" dirty="0"/>
              <a:t>What are the types of recall classifications?</a:t>
            </a:r>
            <a:br>
              <a:rPr lang="en-US" dirty="0"/>
            </a:br>
            <a:br>
              <a:rPr lang="en-US" dirty="0"/>
            </a:br>
            <a:endParaRPr lang="en-US" dirty="0"/>
          </a:p>
        </p:txBody>
      </p:sp>
    </p:spTree>
    <p:extLst>
      <p:ext uri="{BB962C8B-B14F-4D97-AF65-F5344CB8AC3E}">
        <p14:creationId xmlns:p14="http://schemas.microsoft.com/office/powerpoint/2010/main" val="107612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77287"/>
          </a:xfrm>
        </p:spPr>
        <p:txBody>
          <a:bodyPr>
            <a:normAutofit fontScale="90000"/>
          </a:bodyPr>
          <a:lstStyle/>
          <a:p>
            <a:r>
              <a:rPr lang="en-US" dirty="0"/>
              <a:t>Background FDA</a:t>
            </a:r>
          </a:p>
        </p:txBody>
      </p:sp>
      <p:sp>
        <p:nvSpPr>
          <p:cNvPr id="5" name="Content Placeholder 4">
            <a:extLst>
              <a:ext uri="{FF2B5EF4-FFF2-40B4-BE49-F238E27FC236}">
                <a16:creationId xmlns:a16="http://schemas.microsoft.com/office/drawing/2014/main" id="{ED88BB66-7F76-66BF-CFE2-99EF15B79FB0}"/>
              </a:ext>
            </a:extLst>
          </p:cNvPr>
          <p:cNvSpPr>
            <a:spLocks noGrp="1"/>
          </p:cNvSpPr>
          <p:nvPr>
            <p:ph idx="1"/>
          </p:nvPr>
        </p:nvSpPr>
        <p:spPr>
          <a:xfrm>
            <a:off x="435418" y="1298714"/>
            <a:ext cx="11175390" cy="4134678"/>
          </a:xfrm>
        </p:spPr>
        <p:txBody>
          <a:bodyPr>
            <a:normAutofit/>
          </a:bodyPr>
          <a:lstStyle/>
          <a:p>
            <a:r>
              <a:rPr lang="en-US" sz="2000" dirty="0"/>
              <a:t>The FDA is a US government agency which is part of the Department of Health and Human Services. The FDA's mission is to protect public health by regulating and ensuring the safety, efficacy, and security of many products. One of these products include food items.</a:t>
            </a:r>
          </a:p>
          <a:p>
            <a:pPr marL="0" indent="0">
              <a:buNone/>
            </a:pPr>
            <a:endParaRPr lang="en-US" sz="2000" dirty="0"/>
          </a:p>
          <a:p>
            <a:r>
              <a:rPr lang="en-US" sz="2000" dirty="0"/>
              <a:t>Food items in violation of the US FDA regulations are recalled, which removes the recalled food item from the market.</a:t>
            </a:r>
          </a:p>
          <a:p>
            <a:endParaRPr lang="en-US" sz="2000" dirty="0"/>
          </a:p>
          <a:p>
            <a:r>
              <a:rPr lang="en-US" sz="2000" dirty="0"/>
              <a:t>We analyzed 500 recalled foods from the FDA for the time period of </a:t>
            </a:r>
            <a:r>
              <a:rPr lang="en-US" sz="2000"/>
              <a:t>Jan-2020 – Aug-2024</a:t>
            </a:r>
            <a:r>
              <a:rPr lang="en-US" sz="2000" dirty="0"/>
              <a:t>.</a:t>
            </a:r>
          </a:p>
        </p:txBody>
      </p:sp>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77287"/>
          </a:xfrm>
        </p:spPr>
        <p:txBody>
          <a:bodyPr>
            <a:normAutofit fontScale="90000"/>
          </a:bodyPr>
          <a:lstStyle/>
          <a:p>
            <a:r>
              <a:rPr lang="en-US" dirty="0"/>
              <a:t>Which firms have the most recalls?</a:t>
            </a:r>
          </a:p>
        </p:txBody>
      </p:sp>
      <p:sp>
        <p:nvSpPr>
          <p:cNvPr id="5" name="Content Placeholder 4">
            <a:extLst>
              <a:ext uri="{FF2B5EF4-FFF2-40B4-BE49-F238E27FC236}">
                <a16:creationId xmlns:a16="http://schemas.microsoft.com/office/drawing/2014/main" id="{ED88BB66-7F76-66BF-CFE2-99EF15B79FB0}"/>
              </a:ext>
            </a:extLst>
          </p:cNvPr>
          <p:cNvSpPr>
            <a:spLocks noGrp="1"/>
          </p:cNvSpPr>
          <p:nvPr>
            <p:ph idx="1"/>
          </p:nvPr>
        </p:nvSpPr>
        <p:spPr>
          <a:xfrm>
            <a:off x="521557" y="2067339"/>
            <a:ext cx="4202843" cy="3843130"/>
          </a:xfrm>
        </p:spPr>
        <p:txBody>
          <a:bodyPr>
            <a:normAutofit/>
          </a:bodyPr>
          <a:lstStyle/>
          <a:p>
            <a:r>
              <a:rPr lang="en-US" dirty="0"/>
              <a:t>Total amount of unique Recalling Firms associated to the FDA Recalls is 295</a:t>
            </a:r>
          </a:p>
          <a:p>
            <a:r>
              <a:rPr lang="en-US" dirty="0"/>
              <a:t>Narrowed down to top 15</a:t>
            </a:r>
          </a:p>
          <a:p>
            <a:r>
              <a:rPr lang="en-US" dirty="0"/>
              <a:t>Top recalled firm</a:t>
            </a:r>
          </a:p>
          <a:p>
            <a:pPr lvl="1"/>
            <a:r>
              <a:rPr lang="en-US" dirty="0"/>
              <a:t>FRESH IDEATION FOOD GROUP, LLC dba Fresh Creative Cuisine</a:t>
            </a:r>
          </a:p>
          <a:p>
            <a:pPr lvl="2"/>
            <a:r>
              <a:rPr lang="fr-FR" dirty="0"/>
              <a:t>Artisan Sandwiches</a:t>
            </a:r>
          </a:p>
          <a:p>
            <a:pPr lvl="2"/>
            <a:r>
              <a:rPr lang="fr-FR" dirty="0"/>
              <a:t>Signature Salades</a:t>
            </a:r>
          </a:p>
          <a:p>
            <a:pPr lvl="2"/>
            <a:r>
              <a:rPr lang="fr-FR" dirty="0"/>
              <a:t>Snacks &amp; </a:t>
            </a:r>
            <a:r>
              <a:rPr lang="fr-FR" dirty="0" err="1"/>
              <a:t>Sides</a:t>
            </a:r>
            <a:endParaRPr lang="fr-FR" dirty="0"/>
          </a:p>
          <a:p>
            <a:pPr lvl="2"/>
            <a:r>
              <a:rPr lang="fr-FR" dirty="0"/>
              <a:t>Breakfast</a:t>
            </a:r>
          </a:p>
          <a:p>
            <a:pPr lvl="2"/>
            <a:r>
              <a:rPr lang="fr-FR" dirty="0"/>
              <a:t>Dessert</a:t>
            </a:r>
            <a:endParaRPr lang="en-US" dirty="0"/>
          </a:p>
          <a:p>
            <a:pPr lvl="1"/>
            <a:endParaRPr lang="en-US" dirty="0"/>
          </a:p>
          <a:p>
            <a:pPr marL="0" indent="0">
              <a:buNone/>
            </a:pPr>
            <a:endParaRPr lang="en-US" dirty="0"/>
          </a:p>
          <a:p>
            <a:endParaRPr lang="en-US" dirty="0"/>
          </a:p>
        </p:txBody>
      </p:sp>
      <p:sp>
        <p:nvSpPr>
          <p:cNvPr id="13" name="Content Placeholder 4">
            <a:extLst>
              <a:ext uri="{FF2B5EF4-FFF2-40B4-BE49-F238E27FC236}">
                <a16:creationId xmlns:a16="http://schemas.microsoft.com/office/drawing/2014/main" id="{397C4301-D3DA-C943-A8B7-8FDA3C3EAE3C}"/>
              </a:ext>
            </a:extLst>
          </p:cNvPr>
          <p:cNvSpPr txBox="1">
            <a:spLocks/>
          </p:cNvSpPr>
          <p:nvPr/>
        </p:nvSpPr>
        <p:spPr>
          <a:xfrm>
            <a:off x="319719" y="2828261"/>
            <a:ext cx="4202843" cy="1543879"/>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pic>
        <p:nvPicPr>
          <p:cNvPr id="16" name="Picture 15">
            <a:extLst>
              <a:ext uri="{FF2B5EF4-FFF2-40B4-BE49-F238E27FC236}">
                <a16:creationId xmlns:a16="http://schemas.microsoft.com/office/drawing/2014/main" id="{A1DDF371-9A6C-1CEF-5379-8D7ACF53F9E3}"/>
              </a:ext>
            </a:extLst>
          </p:cNvPr>
          <p:cNvPicPr>
            <a:picLocks noChangeAspect="1"/>
          </p:cNvPicPr>
          <p:nvPr/>
        </p:nvPicPr>
        <p:blipFill>
          <a:blip r:embed="rId2"/>
          <a:stretch>
            <a:fillRect/>
          </a:stretch>
        </p:blipFill>
        <p:spPr>
          <a:xfrm>
            <a:off x="4926238" y="1179443"/>
            <a:ext cx="7122904" cy="5572539"/>
          </a:xfrm>
          <a:prstGeom prst="rect">
            <a:avLst/>
          </a:prstGeom>
        </p:spPr>
      </p:pic>
    </p:spTree>
    <p:extLst>
      <p:ext uri="{BB962C8B-B14F-4D97-AF65-F5344CB8AC3E}">
        <p14:creationId xmlns:p14="http://schemas.microsoft.com/office/powerpoint/2010/main" val="1970096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77287"/>
          </a:xfrm>
        </p:spPr>
        <p:txBody>
          <a:bodyPr>
            <a:normAutofit fontScale="90000"/>
          </a:bodyPr>
          <a:lstStyle/>
          <a:p>
            <a:r>
              <a:rPr lang="en-US" dirty="0"/>
              <a:t>Which firms have the most recalls?</a:t>
            </a:r>
          </a:p>
        </p:txBody>
      </p:sp>
      <p:sp>
        <p:nvSpPr>
          <p:cNvPr id="5" name="Content Placeholder 4">
            <a:extLst>
              <a:ext uri="{FF2B5EF4-FFF2-40B4-BE49-F238E27FC236}">
                <a16:creationId xmlns:a16="http://schemas.microsoft.com/office/drawing/2014/main" id="{ED88BB66-7F76-66BF-CFE2-99EF15B79FB0}"/>
              </a:ext>
            </a:extLst>
          </p:cNvPr>
          <p:cNvSpPr>
            <a:spLocks noGrp="1"/>
          </p:cNvSpPr>
          <p:nvPr>
            <p:ph idx="1"/>
          </p:nvPr>
        </p:nvSpPr>
        <p:spPr>
          <a:xfrm>
            <a:off x="7538583" y="1179443"/>
            <a:ext cx="4202843" cy="1868557"/>
          </a:xfrm>
        </p:spPr>
        <p:txBody>
          <a:bodyPr>
            <a:normAutofit/>
          </a:bodyPr>
          <a:lstStyle/>
          <a:p>
            <a:r>
              <a:rPr lang="en-US" dirty="0"/>
              <a:t>Class I - Most Serious / Dangerous, </a:t>
            </a:r>
          </a:p>
          <a:p>
            <a:r>
              <a:rPr lang="en-US" dirty="0"/>
              <a:t>Class II - Potentially Dangerous</a:t>
            </a:r>
          </a:p>
          <a:p>
            <a:r>
              <a:rPr lang="en-US" dirty="0"/>
              <a:t>Class III - Least Dangerous</a:t>
            </a:r>
          </a:p>
        </p:txBody>
      </p:sp>
      <p:pic>
        <p:nvPicPr>
          <p:cNvPr id="7" name="Picture 6">
            <a:extLst>
              <a:ext uri="{FF2B5EF4-FFF2-40B4-BE49-F238E27FC236}">
                <a16:creationId xmlns:a16="http://schemas.microsoft.com/office/drawing/2014/main" id="{2173D696-63DC-1E8F-B319-23E79BD7AB16}"/>
              </a:ext>
            </a:extLst>
          </p:cNvPr>
          <p:cNvPicPr>
            <a:picLocks noChangeAspect="1"/>
          </p:cNvPicPr>
          <p:nvPr/>
        </p:nvPicPr>
        <p:blipFill rotWithShape="1">
          <a:blip r:embed="rId2"/>
          <a:srcRect t="2975"/>
          <a:stretch/>
        </p:blipFill>
        <p:spPr>
          <a:xfrm>
            <a:off x="5830" y="1378226"/>
            <a:ext cx="7532753" cy="5115339"/>
          </a:xfrm>
          <a:prstGeom prst="rect">
            <a:avLst/>
          </a:prstGeom>
        </p:spPr>
      </p:pic>
    </p:spTree>
    <p:extLst>
      <p:ext uri="{BB962C8B-B14F-4D97-AF65-F5344CB8AC3E}">
        <p14:creationId xmlns:p14="http://schemas.microsoft.com/office/powerpoint/2010/main" val="1876711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77287"/>
          </a:xfrm>
        </p:spPr>
        <p:txBody>
          <a:bodyPr>
            <a:normAutofit fontScale="90000"/>
          </a:bodyPr>
          <a:lstStyle/>
          <a:p>
            <a:r>
              <a:rPr lang="en-US" dirty="0"/>
              <a:t>How much time does it usually take the </a:t>
            </a:r>
            <a:r>
              <a:rPr lang="en-US" dirty="0" err="1"/>
              <a:t>fda</a:t>
            </a:r>
            <a:r>
              <a:rPr lang="en-US" dirty="0"/>
              <a:t> to close out a recall?</a:t>
            </a:r>
          </a:p>
        </p:txBody>
      </p:sp>
      <p:pic>
        <p:nvPicPr>
          <p:cNvPr id="7" name="Picture 6">
            <a:extLst>
              <a:ext uri="{FF2B5EF4-FFF2-40B4-BE49-F238E27FC236}">
                <a16:creationId xmlns:a16="http://schemas.microsoft.com/office/drawing/2014/main" id="{2173D696-63DC-1E8F-B319-23E79BD7AB16}"/>
              </a:ext>
            </a:extLst>
          </p:cNvPr>
          <p:cNvPicPr>
            <a:picLocks noChangeAspect="1"/>
          </p:cNvPicPr>
          <p:nvPr/>
        </p:nvPicPr>
        <p:blipFill rotWithShape="1">
          <a:blip r:embed="rId2"/>
          <a:srcRect l="2342" r="2342"/>
          <a:stretch/>
        </p:blipFill>
        <p:spPr>
          <a:xfrm>
            <a:off x="365760" y="1369518"/>
            <a:ext cx="5129349" cy="373813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F95F34C9-40FE-16E5-6572-1CE60DC4EFC7}"/>
              </a:ext>
            </a:extLst>
          </p:cNvPr>
          <p:cNvPicPr>
            <a:picLocks noChangeAspect="1"/>
          </p:cNvPicPr>
          <p:nvPr/>
        </p:nvPicPr>
        <p:blipFill>
          <a:blip r:embed="rId3"/>
          <a:stretch>
            <a:fillRect/>
          </a:stretch>
        </p:blipFill>
        <p:spPr>
          <a:xfrm>
            <a:off x="5995298" y="1369518"/>
            <a:ext cx="5775243" cy="373813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Content Placeholder 4">
            <a:extLst>
              <a:ext uri="{FF2B5EF4-FFF2-40B4-BE49-F238E27FC236}">
                <a16:creationId xmlns:a16="http://schemas.microsoft.com/office/drawing/2014/main" id="{7F589C97-3E94-2FAF-88C8-42084BC3497A}"/>
              </a:ext>
            </a:extLst>
          </p:cNvPr>
          <p:cNvSpPr>
            <a:spLocks noGrp="1"/>
          </p:cNvSpPr>
          <p:nvPr>
            <p:ph idx="1"/>
          </p:nvPr>
        </p:nvSpPr>
        <p:spPr>
          <a:xfrm>
            <a:off x="7817256" y="5297725"/>
            <a:ext cx="4202843" cy="1451418"/>
          </a:xfrm>
        </p:spPr>
        <p:txBody>
          <a:bodyPr>
            <a:normAutofit fontScale="92500" lnSpcReduction="10000"/>
          </a:bodyPr>
          <a:lstStyle/>
          <a:p>
            <a:pPr marL="0" indent="0">
              <a:buNone/>
            </a:pPr>
            <a:r>
              <a:rPr lang="en-US" b="1" dirty="0"/>
              <a:t>Average Time a Recall Stays Active:</a:t>
            </a:r>
          </a:p>
          <a:p>
            <a:r>
              <a:rPr lang="en-US" dirty="0"/>
              <a:t>Class I – 240 Days</a:t>
            </a:r>
          </a:p>
          <a:p>
            <a:r>
              <a:rPr lang="en-US" dirty="0"/>
              <a:t>Class II – 208 Days</a:t>
            </a:r>
          </a:p>
          <a:p>
            <a:r>
              <a:rPr lang="en-US" dirty="0"/>
              <a:t>Class III – 192 Days</a:t>
            </a:r>
          </a:p>
        </p:txBody>
      </p:sp>
      <p:sp>
        <p:nvSpPr>
          <p:cNvPr id="11" name="TextBox 10">
            <a:extLst>
              <a:ext uri="{FF2B5EF4-FFF2-40B4-BE49-F238E27FC236}">
                <a16:creationId xmlns:a16="http://schemas.microsoft.com/office/drawing/2014/main" id="{6C9626B6-470C-E966-D510-C8B9F7B5BA64}"/>
              </a:ext>
            </a:extLst>
          </p:cNvPr>
          <p:cNvSpPr txBox="1"/>
          <p:nvPr/>
        </p:nvSpPr>
        <p:spPr>
          <a:xfrm>
            <a:off x="304800" y="5284770"/>
            <a:ext cx="6888480" cy="1477328"/>
          </a:xfrm>
          <a:prstGeom prst="rect">
            <a:avLst/>
          </a:prstGeom>
          <a:noFill/>
        </p:spPr>
        <p:txBody>
          <a:bodyPr wrap="square">
            <a:spAutoFit/>
          </a:bodyPr>
          <a:lstStyle/>
          <a:p>
            <a:r>
              <a:rPr lang="en-US" sz="1800" b="1" dirty="0"/>
              <a:t>A recall will be terminated when FDA determines that all reasonable efforts have been made </a:t>
            </a:r>
            <a:r>
              <a:rPr lang="en-US" sz="1800" dirty="0"/>
              <a:t>to remove or correct the product in accordance with the recall strategy, and when it is reasonable to assume that the product subject to the recall has been removed and proper disposition or correction has been made</a:t>
            </a:r>
          </a:p>
        </p:txBody>
      </p:sp>
    </p:spTree>
    <p:extLst>
      <p:ext uri="{BB962C8B-B14F-4D97-AF65-F5344CB8AC3E}">
        <p14:creationId xmlns:p14="http://schemas.microsoft.com/office/powerpoint/2010/main" val="1292292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4A25-97DE-1978-719D-28DD9AFC8553}"/>
              </a:ext>
            </a:extLst>
          </p:cNvPr>
          <p:cNvSpPr>
            <a:spLocks noGrp="1"/>
          </p:cNvSpPr>
          <p:nvPr>
            <p:ph type="title"/>
          </p:nvPr>
        </p:nvSpPr>
        <p:spPr/>
        <p:txBody>
          <a:bodyPr>
            <a:normAutofit/>
          </a:bodyPr>
          <a:lstStyle/>
          <a:p>
            <a:r>
              <a:rPr lang="en-US" sz="3600" dirty="0"/>
              <a:t>Geographical Distribution of FDA Recalls</a:t>
            </a:r>
          </a:p>
        </p:txBody>
      </p:sp>
      <p:sp>
        <p:nvSpPr>
          <p:cNvPr id="3" name="Content Placeholder 2">
            <a:extLst>
              <a:ext uri="{FF2B5EF4-FFF2-40B4-BE49-F238E27FC236}">
                <a16:creationId xmlns:a16="http://schemas.microsoft.com/office/drawing/2014/main" id="{64BCFEDF-87BE-08B8-82DA-D0FBFCDB08B5}"/>
              </a:ext>
            </a:extLst>
          </p:cNvPr>
          <p:cNvSpPr>
            <a:spLocks noGrp="1"/>
          </p:cNvSpPr>
          <p:nvPr>
            <p:ph idx="1"/>
          </p:nvPr>
        </p:nvSpPr>
        <p:spPr>
          <a:xfrm>
            <a:off x="581193" y="1119883"/>
            <a:ext cx="6448688" cy="5393086"/>
          </a:xfrm>
        </p:spPr>
        <p:txBody>
          <a:bodyPr/>
          <a:lstStyle/>
          <a:p>
            <a:r>
              <a:rPr lang="en-US" dirty="0"/>
              <a:t>The bar </a:t>
            </a:r>
            <a:r>
              <a:rPr lang="en-US"/>
              <a:t>chart shows </a:t>
            </a:r>
            <a:r>
              <a:rPr lang="en-US" dirty="0"/>
              <a:t>the distribution of FDA recalls across different states. The data highlights the following trends:</a:t>
            </a:r>
          </a:p>
          <a:p>
            <a:pPr lvl="2"/>
            <a:r>
              <a:rPr lang="en-US" sz="1700" dirty="0"/>
              <a:t>States with the highest recall counts.</a:t>
            </a:r>
          </a:p>
          <a:p>
            <a:pPr lvl="2"/>
            <a:r>
              <a:rPr lang="en-US" sz="1700" dirty="0"/>
              <a:t>Distribution of recall classes (Class I, Class II, Class III) within each state.</a:t>
            </a:r>
          </a:p>
          <a:p>
            <a:pPr lvl="1"/>
            <a:r>
              <a:rPr lang="en-US" sz="1800" dirty="0"/>
              <a:t>This analysis helps identify areas with higher recall activity and potential regional issues.</a:t>
            </a:r>
          </a:p>
          <a:p>
            <a:endParaRPr lang="en-US" dirty="0"/>
          </a:p>
        </p:txBody>
      </p:sp>
      <p:pic>
        <p:nvPicPr>
          <p:cNvPr id="5" name="Picture 4">
            <a:extLst>
              <a:ext uri="{FF2B5EF4-FFF2-40B4-BE49-F238E27FC236}">
                <a16:creationId xmlns:a16="http://schemas.microsoft.com/office/drawing/2014/main" id="{4C3043EC-50D2-E5C6-E6C7-5BF1D19CBAA0}"/>
              </a:ext>
            </a:extLst>
          </p:cNvPr>
          <p:cNvPicPr>
            <a:picLocks noChangeAspect="1"/>
          </p:cNvPicPr>
          <p:nvPr/>
        </p:nvPicPr>
        <p:blipFill>
          <a:blip r:embed="rId2"/>
          <a:stretch>
            <a:fillRect/>
          </a:stretch>
        </p:blipFill>
        <p:spPr>
          <a:xfrm>
            <a:off x="7276460" y="1890876"/>
            <a:ext cx="4915540" cy="4622093"/>
          </a:xfrm>
          <a:prstGeom prst="rect">
            <a:avLst/>
          </a:prstGeom>
        </p:spPr>
      </p:pic>
    </p:spTree>
    <p:extLst>
      <p:ext uri="{BB962C8B-B14F-4D97-AF65-F5344CB8AC3E}">
        <p14:creationId xmlns:p14="http://schemas.microsoft.com/office/powerpoint/2010/main" val="272612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BAD7C-1489-19BC-318F-A258EC82969A}"/>
              </a:ext>
            </a:extLst>
          </p:cNvPr>
          <p:cNvSpPr>
            <a:spLocks noGrp="1"/>
          </p:cNvSpPr>
          <p:nvPr>
            <p:ph type="title"/>
          </p:nvPr>
        </p:nvSpPr>
        <p:spPr/>
        <p:txBody>
          <a:bodyPr>
            <a:normAutofit/>
          </a:bodyPr>
          <a:lstStyle/>
          <a:p>
            <a:r>
              <a:rPr lang="en-US" sz="3600" dirty="0"/>
              <a:t>Breakout of Classes for All impacted States</a:t>
            </a:r>
            <a:br>
              <a:rPr lang="en-US" sz="3600" b="0" dirty="0">
                <a:solidFill>
                  <a:srgbClr val="CCCCCC"/>
                </a:solidFill>
                <a:effectLst/>
                <a:highlight>
                  <a:srgbClr val="1F1F1F"/>
                </a:highlight>
              </a:rPr>
            </a:br>
            <a:endParaRPr lang="en-US" sz="3600" dirty="0"/>
          </a:p>
        </p:txBody>
      </p:sp>
      <p:pic>
        <p:nvPicPr>
          <p:cNvPr id="5" name="Content Placeholder 4">
            <a:extLst>
              <a:ext uri="{FF2B5EF4-FFF2-40B4-BE49-F238E27FC236}">
                <a16:creationId xmlns:a16="http://schemas.microsoft.com/office/drawing/2014/main" id="{3EB9E35E-FE20-F7CC-CFEA-A93AF668140C}"/>
              </a:ext>
            </a:extLst>
          </p:cNvPr>
          <p:cNvPicPr>
            <a:picLocks noGrp="1" noChangeAspect="1"/>
          </p:cNvPicPr>
          <p:nvPr>
            <p:ph idx="1"/>
          </p:nvPr>
        </p:nvPicPr>
        <p:blipFill>
          <a:blip r:embed="rId2"/>
          <a:stretch>
            <a:fillRect/>
          </a:stretch>
        </p:blipFill>
        <p:spPr>
          <a:xfrm>
            <a:off x="123290" y="1490473"/>
            <a:ext cx="12068710" cy="5367528"/>
          </a:xfrm>
        </p:spPr>
      </p:pic>
    </p:spTree>
    <p:extLst>
      <p:ext uri="{BB962C8B-B14F-4D97-AF65-F5344CB8AC3E}">
        <p14:creationId xmlns:p14="http://schemas.microsoft.com/office/powerpoint/2010/main" val="140889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Recalls By Classification</a:t>
            </a:r>
          </a:p>
        </p:txBody>
      </p:sp>
      <p:pic>
        <p:nvPicPr>
          <p:cNvPr id="7" name="Content Placeholder 6" descr="A blue green and orange circle with text&#10;&#10;Description automatically generated">
            <a:extLst>
              <a:ext uri="{FF2B5EF4-FFF2-40B4-BE49-F238E27FC236}">
                <a16:creationId xmlns:a16="http://schemas.microsoft.com/office/drawing/2014/main" id="{7C02E4FC-2139-D411-8B58-F6A2823A12FD}"/>
              </a:ext>
            </a:extLst>
          </p:cNvPr>
          <p:cNvPicPr>
            <a:picLocks noGrp="1" noChangeAspect="1"/>
          </p:cNvPicPr>
          <p:nvPr>
            <p:ph idx="1"/>
          </p:nvPr>
        </p:nvPicPr>
        <p:blipFill>
          <a:blip r:embed="rId2"/>
          <a:stretch>
            <a:fillRect/>
          </a:stretch>
        </p:blipFill>
        <p:spPr>
          <a:xfrm>
            <a:off x="487194" y="2265363"/>
            <a:ext cx="3578562" cy="3633787"/>
          </a:xfrm>
        </p:spPr>
      </p:pic>
      <p:sp>
        <p:nvSpPr>
          <p:cNvPr id="9" name="TextBox 8">
            <a:extLst>
              <a:ext uri="{FF2B5EF4-FFF2-40B4-BE49-F238E27FC236}">
                <a16:creationId xmlns:a16="http://schemas.microsoft.com/office/drawing/2014/main" id="{8FA42A25-9339-1FD7-5BD4-92276878BA9F}"/>
              </a:ext>
            </a:extLst>
          </p:cNvPr>
          <p:cNvSpPr txBox="1"/>
          <p:nvPr/>
        </p:nvSpPr>
        <p:spPr>
          <a:xfrm>
            <a:off x="5847318" y="4148843"/>
            <a:ext cx="6096000" cy="923330"/>
          </a:xfrm>
          <a:prstGeom prst="rect">
            <a:avLst/>
          </a:prstGeom>
          <a:noFill/>
        </p:spPr>
        <p:txBody>
          <a:bodyPr wrap="square">
            <a:spAutoFit/>
          </a:bodyPr>
          <a:lstStyle/>
          <a:p>
            <a:r>
              <a:rPr lang="en-US" b="0" i="0" dirty="0">
                <a:solidFill>
                  <a:srgbClr val="3B3B3B"/>
                </a:solidFill>
                <a:effectLst/>
                <a:latin typeface="Consolas" panose="020B0609020204030204" pitchFamily="49" charset="0"/>
              </a:rPr>
              <a:t>Class I 229 </a:t>
            </a:r>
          </a:p>
          <a:p>
            <a:r>
              <a:rPr lang="en-US" b="0" i="0" dirty="0">
                <a:solidFill>
                  <a:srgbClr val="3B3B3B"/>
                </a:solidFill>
                <a:effectLst/>
                <a:latin typeface="Consolas" panose="020B0609020204030204" pitchFamily="49" charset="0"/>
              </a:rPr>
              <a:t>Class II 246 </a:t>
            </a:r>
          </a:p>
          <a:p>
            <a:r>
              <a:rPr lang="en-US" b="0" i="0" dirty="0">
                <a:solidFill>
                  <a:srgbClr val="3B3B3B"/>
                </a:solidFill>
                <a:effectLst/>
                <a:latin typeface="Consolas" panose="020B0609020204030204" pitchFamily="49" charset="0"/>
              </a:rPr>
              <a:t>Class III 25</a:t>
            </a:r>
            <a:endParaRPr lang="en-US" dirty="0"/>
          </a:p>
        </p:txBody>
      </p:sp>
      <p:sp>
        <p:nvSpPr>
          <p:cNvPr id="12" name="TextBox 11">
            <a:extLst>
              <a:ext uri="{FF2B5EF4-FFF2-40B4-BE49-F238E27FC236}">
                <a16:creationId xmlns:a16="http://schemas.microsoft.com/office/drawing/2014/main" id="{6E00222E-6A11-D997-A849-06A61D3A0082}"/>
              </a:ext>
            </a:extLst>
          </p:cNvPr>
          <p:cNvSpPr txBox="1"/>
          <p:nvPr/>
        </p:nvSpPr>
        <p:spPr>
          <a:xfrm>
            <a:off x="5813512" y="1761202"/>
            <a:ext cx="5458968" cy="2031325"/>
          </a:xfrm>
          <a:prstGeom prst="rect">
            <a:avLst/>
          </a:prstGeom>
          <a:noFill/>
        </p:spPr>
        <p:txBody>
          <a:bodyPr wrap="square" rtlCol="0">
            <a:spAutoFit/>
          </a:bodyPr>
          <a:lstStyle/>
          <a:p>
            <a:r>
              <a:rPr lang="en-US" sz="1050" dirty="0"/>
              <a:t>Class I:</a:t>
            </a:r>
          </a:p>
          <a:p>
            <a:r>
              <a:rPr lang="en-US" sz="1050" b="1" dirty="0"/>
              <a:t>Definition</a:t>
            </a:r>
            <a:r>
              <a:rPr lang="en-US" sz="1050" dirty="0"/>
              <a:t>: A situation where there is a reasonable probability that the use of or exposure to a violative product will cause serious adverse health consequences or death.</a:t>
            </a:r>
          </a:p>
          <a:p>
            <a:endParaRPr lang="en-US" sz="1050" dirty="0"/>
          </a:p>
          <a:p>
            <a:r>
              <a:rPr lang="en-US" sz="1050" dirty="0"/>
              <a:t>Class II:</a:t>
            </a:r>
          </a:p>
          <a:p>
            <a:r>
              <a:rPr lang="en-US" sz="1050" b="1" dirty="0"/>
              <a:t>Definition</a:t>
            </a:r>
            <a:r>
              <a:rPr lang="en-US" sz="1050" dirty="0"/>
              <a:t>: A situation where the use of or exposure to a violative product may cause temporary or medically reversible adverse health consequences, or where the probability of serious adverse health consequences is remote.</a:t>
            </a:r>
          </a:p>
          <a:p>
            <a:endParaRPr lang="en-US" sz="1050" dirty="0"/>
          </a:p>
          <a:p>
            <a:r>
              <a:rPr lang="en-US" sz="1050" dirty="0"/>
              <a:t>Class III:</a:t>
            </a:r>
          </a:p>
          <a:p>
            <a:r>
              <a:rPr lang="en-US" sz="1050" b="1" dirty="0"/>
              <a:t>Definition</a:t>
            </a:r>
            <a:r>
              <a:rPr lang="en-US" sz="1050" dirty="0"/>
              <a:t>: A situation where the use of or exposure to a violative product is not likely to cause adverse health consequences..</a:t>
            </a:r>
          </a:p>
        </p:txBody>
      </p:sp>
    </p:spTree>
    <p:extLst>
      <p:ext uri="{BB962C8B-B14F-4D97-AF65-F5344CB8AC3E}">
        <p14:creationId xmlns:p14="http://schemas.microsoft.com/office/powerpoint/2010/main" val="31790233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{7A48AC55-FC89-4190-B198-936B23E3609A}tf33552983_win32</Template>
  <TotalTime>5687</TotalTime>
  <Words>543</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Consolas</vt:lpstr>
      <vt:lpstr>Franklin Gothic Book</vt:lpstr>
      <vt:lpstr>Franklin Gothic Demi</vt:lpstr>
      <vt:lpstr>Wingdings 2</vt:lpstr>
      <vt:lpstr>DividendVTI</vt:lpstr>
      <vt:lpstr>Team 3 - Food and drug administration (FDA) Recalls</vt:lpstr>
      <vt:lpstr>Which firms have the most recalls?   How much Time does it take to close a recall?  Which States are impacted by recalls?  What are the types of recall classifications?  </vt:lpstr>
      <vt:lpstr>Background FDA</vt:lpstr>
      <vt:lpstr>Which firms have the most recalls?</vt:lpstr>
      <vt:lpstr>Which firms have the most recalls?</vt:lpstr>
      <vt:lpstr>How much time does it usually take the fda to close out a recall?</vt:lpstr>
      <vt:lpstr>Geographical Distribution of FDA Recalls</vt:lpstr>
      <vt:lpstr>Breakout of Classes for All impacted States </vt:lpstr>
      <vt:lpstr>Recalls By Classification</vt:lpstr>
      <vt:lpstr>Number of Recalls by Class Type and Year</vt:lpstr>
      <vt:lpstr>Class type recalls by state(TOP 10 State)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 ✨</dc:creator>
  <cp:lastModifiedBy>Joe Almendarez</cp:lastModifiedBy>
  <cp:revision>14</cp:revision>
  <dcterms:created xsi:type="dcterms:W3CDTF">2024-08-09T01:39:54Z</dcterms:created>
  <dcterms:modified xsi:type="dcterms:W3CDTF">2024-08-14T23:49:06Z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