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5" r:id="rId9"/>
    <p:sldId id="260" r:id="rId10"/>
    <p:sldId id="267" r:id="rId11"/>
    <p:sldId id="268" r:id="rId12"/>
    <p:sldId id="271" r:id="rId13"/>
    <p:sldId id="269" r:id="rId14"/>
    <p:sldId id="270" r:id="rId15"/>
    <p:sldId id="261" r:id="rId16"/>
    <p:sldId id="26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277"/>
    <a:srgbClr val="291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55B99-60BF-537E-2079-B890D9C9FF78}" v="14" dt="2023-06-02T11:03:50.292"/>
    <p1510:client id="{7E14D3FE-606C-5126-76EC-DD615CA9E0AC}" v="1199" dt="2023-06-02T11:51:01.616"/>
    <p1510:client id="{907B4AF5-C1C1-1D16-EF2C-0D84A8252BE0}" v="5" dt="2023-06-02T10:59:36.535"/>
    <p1510:client id="{DACEC5E7-687F-F149-AEEF-A1B6D02B2548}" v="108" dt="2023-06-02T11:49:54.736"/>
    <p1510:client id="{DDF34B3C-D1D6-4D22-3115-E8443844BA8E}" v="68" dt="2023-06-02T11:58:25.761"/>
    <p1510:client id="{E491BAC0-F189-3B45-B429-3B494DAA3127}" v="71" dt="2023-06-02T11:40:40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1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6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81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17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1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2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1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3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59591" y="3853770"/>
            <a:ext cx="3342968" cy="182825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sz="2800" cap="none">
                <a:latin typeface="MaDEsunflower" panose="02000503000000020004" pitchFamily="50" charset="0"/>
              </a:rPr>
              <a:t>David </a:t>
            </a:r>
            <a:r>
              <a:rPr lang="en-US" sz="2800" cap="none" dirty="0">
                <a:latin typeface="MaDEsunflower" panose="02000503000000020004" pitchFamily="50" charset="0"/>
              </a:rPr>
              <a:t>G</a:t>
            </a:r>
            <a:r>
              <a:rPr lang="en-US" sz="2800" cap="none">
                <a:latin typeface="MaDEsunflower" panose="02000503000000020004" pitchFamily="50" charset="0"/>
              </a:rPr>
              <a:t>ilarranz</a:t>
            </a:r>
            <a:endParaRPr lang="en-US" sz="2800" cap="none" dirty="0">
              <a:latin typeface="MaDEsunflower" panose="02000503000000020004" pitchFamily="50" charset="0"/>
            </a:endParaRPr>
          </a:p>
          <a:p>
            <a:pPr>
              <a:buFont typeface="Arial"/>
              <a:buChar char="•"/>
            </a:pPr>
            <a:r>
              <a:rPr lang="en-US" sz="2800" cap="none" dirty="0">
                <a:latin typeface="MaDEsunflower" panose="02000503000000020004" pitchFamily="50" charset="0"/>
              </a:rPr>
              <a:t>Pedro Bereilh</a:t>
            </a:r>
          </a:p>
          <a:p>
            <a:pPr>
              <a:buFont typeface="Arial"/>
              <a:buChar char="•"/>
            </a:pPr>
            <a:r>
              <a:rPr lang="en-US" sz="2800" cap="none" dirty="0">
                <a:latin typeface="MaDEsunflower" panose="02000503000000020004" pitchFamily="50" charset="0"/>
              </a:rPr>
              <a:t>Pablo Muñoz</a:t>
            </a:r>
          </a:p>
          <a:p>
            <a:pPr>
              <a:buFont typeface="Arial"/>
              <a:buChar char="•"/>
            </a:pPr>
            <a:r>
              <a:rPr lang="en-US" sz="2800" cap="none" dirty="0">
                <a:latin typeface="MaDEsunflower" panose="02000503000000020004" pitchFamily="50" charset="0"/>
              </a:rPr>
              <a:t>Gonzalo Álvarez</a:t>
            </a:r>
          </a:p>
        </p:txBody>
      </p:sp>
      <p:pic>
        <p:nvPicPr>
          <p:cNvPr id="2" name="Imagen 3" descr="Logotipo&#10;&#10;Descripción generada automáticamente">
            <a:extLst>
              <a:ext uri="{FF2B5EF4-FFF2-40B4-BE49-F238E27FC236}">
                <a16:creationId xmlns:a16="http://schemas.microsoft.com/office/drawing/2014/main" id="{A055E855-DE81-2ADD-D99A-89BEC61AB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50" y="-361277"/>
            <a:ext cx="4209690" cy="316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E55E-99C7-3205-0B6F-EA8F0BD5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02" y="160973"/>
            <a:ext cx="10131425" cy="1456267"/>
          </a:xfrm>
        </p:spPr>
        <p:txBody>
          <a:bodyPr/>
          <a:lstStyle/>
          <a:p>
            <a:r>
              <a:rPr lang="en-US" err="1">
                <a:latin typeface="groovy"/>
                <a:cs typeface="Calibri Light"/>
              </a:rPr>
              <a:t>Arquitectura</a:t>
            </a:r>
            <a:r>
              <a:rPr lang="en-US">
                <a:latin typeface="groovy"/>
                <a:cs typeface="Calibri Light"/>
              </a:rPr>
              <a:t> de </a:t>
            </a:r>
            <a:r>
              <a:rPr lang="en-US" err="1">
                <a:latin typeface="groovy"/>
                <a:cs typeface="Calibri Light"/>
              </a:rPr>
              <a:t>Bloques</a:t>
            </a:r>
            <a:endParaRPr lang="en-US" err="1">
              <a:latin typeface="groovy"/>
            </a:endParaRPr>
          </a:p>
        </p:txBody>
      </p:sp>
      <p:pic>
        <p:nvPicPr>
          <p:cNvPr id="17" name="Graphic 18">
            <a:extLst>
              <a:ext uri="{FF2B5EF4-FFF2-40B4-BE49-F238E27FC236}">
                <a16:creationId xmlns:a16="http://schemas.microsoft.com/office/drawing/2014/main" id="{D9B64367-B5E0-F8BA-D97B-EABCB6436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455" y="1812191"/>
            <a:ext cx="10190491" cy="4035185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6A0E845-04BD-7E0C-AF91-51267CCF2F79}"/>
              </a:ext>
            </a:extLst>
          </p:cNvPr>
          <p:cNvSpPr/>
          <p:nvPr/>
        </p:nvSpPr>
        <p:spPr>
          <a:xfrm>
            <a:off x="4785359" y="5532120"/>
            <a:ext cx="2746075" cy="388188"/>
          </a:xfrm>
          <a:prstGeom prst="rect">
            <a:avLst/>
          </a:prstGeom>
          <a:solidFill>
            <a:srgbClr val="0B3277"/>
          </a:solidFill>
          <a:ln>
            <a:solidFill>
              <a:srgbClr val="0B32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Microservicios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38891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E55E-99C7-3205-0B6F-EA8F0BD5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73" y="106392"/>
            <a:ext cx="10131425" cy="1456267"/>
          </a:xfrm>
        </p:spPr>
        <p:txBody>
          <a:bodyPr/>
          <a:lstStyle/>
          <a:p>
            <a:r>
              <a:rPr lang="en-US" dirty="0" err="1">
                <a:latin typeface="MaDEsunflower" panose="02000503000000020004" pitchFamily="50" charset="0"/>
                <a:cs typeface="Calibri Light"/>
              </a:rPr>
              <a:t>Bloques</a:t>
            </a:r>
            <a:r>
              <a:rPr lang="en-US" dirty="0">
                <a:latin typeface="MaDEsunflower" panose="02000503000000020004" pitchFamily="50" charset="0"/>
                <a:cs typeface="Calibri Light"/>
              </a:rPr>
              <a:t> (</a:t>
            </a:r>
            <a:r>
              <a:rPr lang="en-US" dirty="0" err="1">
                <a:latin typeface="MaDEsunflower" panose="02000503000000020004" pitchFamily="50" charset="0"/>
                <a:cs typeface="Calibri Light"/>
              </a:rPr>
              <a:t>i</a:t>
            </a:r>
            <a:r>
              <a:rPr lang="en-US" dirty="0">
                <a:latin typeface="MaDEsunflower" panose="02000503000000020004" pitchFamily="50" charset="0"/>
                <a:cs typeface="Calibri Light"/>
              </a:rPr>
              <a:t>) - </a:t>
            </a:r>
            <a:r>
              <a:rPr lang="en-US" dirty="0" err="1">
                <a:latin typeface="MaDEsunflower" panose="02000503000000020004" pitchFamily="50" charset="0"/>
                <a:cs typeface="Calibri Light"/>
              </a:rPr>
              <a:t>Scrapiffy</a:t>
            </a:r>
            <a:endParaRPr lang="en-US" dirty="0">
              <a:latin typeface="MaDEsunflower" panose="02000503000000020004" pitchFamily="50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17F9-9E08-82F4-A256-6869E959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 err="1">
                <a:latin typeface="+mj-lt"/>
                <a:cs typeface="Calibri"/>
              </a:rPr>
              <a:t>Servicio</a:t>
            </a:r>
            <a:r>
              <a:rPr lang="en-US" sz="2400" dirty="0">
                <a:latin typeface="+mj-lt"/>
                <a:cs typeface="Calibri"/>
              </a:rPr>
              <a:t> Central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dirty="0">
                <a:latin typeface="+mj-lt"/>
                <a:cs typeface="Calibri"/>
              </a:rPr>
              <a:t>API JSON / XML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dirty="0">
                <a:latin typeface="+mj-lt"/>
                <a:cs typeface="Calibri"/>
              </a:rPr>
              <a:t>API que </a:t>
            </a:r>
            <a:r>
              <a:rPr lang="en-US" sz="2400" dirty="0" err="1">
                <a:latin typeface="+mj-lt"/>
                <a:cs typeface="Calibri"/>
              </a:rPr>
              <a:t>permite</a:t>
            </a:r>
            <a:r>
              <a:rPr lang="en-US" sz="2400" dirty="0">
                <a:latin typeface="+mj-lt"/>
                <a:cs typeface="Calibri"/>
              </a:rPr>
              <a:t>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000" dirty="0" err="1">
                <a:latin typeface="+mj-lt"/>
                <a:cs typeface="Calibri"/>
              </a:rPr>
              <a:t>Realizar</a:t>
            </a:r>
            <a:r>
              <a:rPr lang="en-US" sz="2000" dirty="0">
                <a:latin typeface="+mj-lt"/>
                <a:cs typeface="Calibri"/>
              </a:rPr>
              <a:t> </a:t>
            </a:r>
            <a:r>
              <a:rPr lang="en-US" sz="2000" dirty="0" err="1">
                <a:latin typeface="+mj-lt"/>
                <a:cs typeface="Calibri"/>
              </a:rPr>
              <a:t>operaciones</a:t>
            </a:r>
            <a:r>
              <a:rPr lang="en-US" sz="2000" dirty="0">
                <a:latin typeface="+mj-lt"/>
                <a:cs typeface="Calibri"/>
              </a:rPr>
              <a:t> CRUD</a:t>
            </a:r>
            <a:endParaRPr lang="en-US" sz="2000" dirty="0">
              <a:latin typeface="+mj-lt"/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000" dirty="0" err="1">
                <a:latin typeface="+mj-lt"/>
                <a:cs typeface="Calibri"/>
              </a:rPr>
              <a:t>Paginación</a:t>
            </a:r>
            <a:endParaRPr lang="en-US" sz="2000" dirty="0">
              <a:latin typeface="+mj-lt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dirty="0" err="1">
                <a:latin typeface="+mj-lt"/>
                <a:cs typeface="Calibri"/>
              </a:rPr>
              <a:t>Operación</a:t>
            </a:r>
            <a:r>
              <a:rPr lang="en-US" sz="2400" dirty="0">
                <a:latin typeface="+mj-lt"/>
                <a:cs typeface="Calibri"/>
              </a:rPr>
              <a:t> R(</a:t>
            </a:r>
            <a:r>
              <a:rPr lang="en-US" sz="2400" dirty="0" err="1">
                <a:latin typeface="+mj-lt"/>
                <a:cs typeface="Calibri"/>
              </a:rPr>
              <a:t>ead</a:t>
            </a:r>
            <a:r>
              <a:rPr lang="en-US" sz="2400" dirty="0">
                <a:latin typeface="+mj-lt"/>
                <a:cs typeface="Calibri"/>
              </a:rPr>
              <a:t>):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000" dirty="0" err="1">
                <a:latin typeface="+mj-lt"/>
                <a:cs typeface="Calibri"/>
              </a:rPr>
              <a:t>Usuario</a:t>
            </a:r>
            <a:r>
              <a:rPr lang="en-US" sz="2000" dirty="0">
                <a:latin typeface="+mj-lt"/>
                <a:cs typeface="Calibri"/>
              </a:rPr>
              <a:t> → </a:t>
            </a:r>
            <a:r>
              <a:rPr lang="en-US" sz="2000" dirty="0" err="1">
                <a:latin typeface="+mj-lt"/>
                <a:cs typeface="Calibri"/>
              </a:rPr>
              <a:t>Sólo</a:t>
            </a:r>
            <a:r>
              <a:rPr lang="en-US" sz="2000" dirty="0">
                <a:latin typeface="+mj-lt"/>
                <a:cs typeface="Calibri"/>
              </a:rPr>
              <a:t> </a:t>
            </a:r>
            <a:r>
              <a:rPr lang="en-US" sz="2000" dirty="0" err="1">
                <a:latin typeface="+mj-lt"/>
                <a:cs typeface="Calibri"/>
              </a:rPr>
              <a:t>consultar</a:t>
            </a:r>
            <a:r>
              <a:rPr lang="en-US" sz="2000" dirty="0">
                <a:latin typeface="+mj-lt"/>
                <a:cs typeface="Calibri"/>
              </a:rPr>
              <a:t> </a:t>
            </a:r>
            <a:r>
              <a:rPr lang="en-US" sz="2000" dirty="0" err="1">
                <a:latin typeface="+mj-lt"/>
                <a:cs typeface="Calibri"/>
              </a:rPr>
              <a:t>por</a:t>
            </a:r>
            <a:r>
              <a:rPr lang="en-US" sz="2000" dirty="0">
                <a:latin typeface="+mj-lt"/>
                <a:cs typeface="Calibri"/>
              </a:rPr>
              <a:t> ID</a:t>
            </a:r>
          </a:p>
          <a:p>
            <a:pPr lvl="1">
              <a:buClr>
                <a:srgbClr val="FFFFFF"/>
              </a:buClr>
            </a:pPr>
            <a:r>
              <a:rPr lang="en-US" sz="2000" dirty="0">
                <a:latin typeface="+mj-lt"/>
                <a:cs typeface="Calibri"/>
              </a:rPr>
              <a:t>Admin → </a:t>
            </a:r>
            <a:r>
              <a:rPr lang="en-US" sz="2000" dirty="0" err="1">
                <a:latin typeface="+mj-lt"/>
                <a:cs typeface="Calibri"/>
              </a:rPr>
              <a:t>Consultas</a:t>
            </a:r>
            <a:r>
              <a:rPr lang="en-US" sz="2000" dirty="0">
                <a:latin typeface="+mj-lt"/>
                <a:cs typeface="Calibri"/>
              </a:rPr>
              <a:t> </a:t>
            </a:r>
            <a:r>
              <a:rPr lang="en-US" sz="2000" dirty="0" err="1">
                <a:latin typeface="+mj-lt"/>
                <a:cs typeface="Calibri"/>
              </a:rPr>
              <a:t>generales</a:t>
            </a:r>
            <a:r>
              <a:rPr lang="en-US" sz="2000" dirty="0">
                <a:latin typeface="+mj-lt"/>
                <a:cs typeface="Calibri"/>
              </a:rPr>
              <a:t> + </a:t>
            </a:r>
            <a:r>
              <a:rPr lang="en-US" sz="2000" dirty="0" err="1">
                <a:latin typeface="+mj-lt"/>
                <a:cs typeface="Calibri"/>
              </a:rPr>
              <a:t>paginación</a:t>
            </a:r>
            <a:endParaRPr lang="en-US" sz="2000" dirty="0">
              <a:latin typeface="+mj-lt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dirty="0" err="1">
                <a:latin typeface="+mj-lt"/>
                <a:cs typeface="Calibri"/>
              </a:rPr>
              <a:t>Operaciones</a:t>
            </a:r>
            <a:r>
              <a:rPr lang="en-US" sz="2400" dirty="0">
                <a:latin typeface="+mj-lt"/>
                <a:cs typeface="Calibri"/>
              </a:rPr>
              <a:t> CUD (Create – Update – Delete):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000" dirty="0" err="1">
                <a:latin typeface="+mj-lt"/>
                <a:cs typeface="Calibri"/>
              </a:rPr>
              <a:t>Sólo</a:t>
            </a:r>
            <a:r>
              <a:rPr lang="en-US" sz="2000" dirty="0">
                <a:latin typeface="+mj-lt"/>
                <a:cs typeface="Calibri"/>
              </a:rPr>
              <a:t> Admin</a:t>
            </a:r>
            <a:endParaRPr lang="en-US" sz="2000" dirty="0">
              <a:latin typeface="+mj-lt"/>
              <a:ea typeface="Calibri"/>
              <a:cs typeface="Calibri"/>
            </a:endParaRPr>
          </a:p>
        </p:txBody>
      </p:sp>
      <p:pic>
        <p:nvPicPr>
          <p:cNvPr id="5" name="Imagen 3" descr="Logotipo&#10;&#10;Descripción generada automáticamente">
            <a:extLst>
              <a:ext uri="{FF2B5EF4-FFF2-40B4-BE49-F238E27FC236}">
                <a16:creationId xmlns:a16="http://schemas.microsoft.com/office/drawing/2014/main" id="{93BCEF58-92BC-1A98-7716-353DD1D0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986" y="-246258"/>
            <a:ext cx="2700069" cy="20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E55E-99C7-3205-0B6F-EA8F0BD5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DEsunflower" panose="02000503000000020004" pitchFamily="50" charset="0"/>
                <a:cs typeface="Calibri Light"/>
              </a:rPr>
              <a:t>Bloques</a:t>
            </a:r>
            <a:r>
              <a:rPr lang="en-US" dirty="0">
                <a:latin typeface="MaDEsunflower" panose="02000503000000020004" pitchFamily="50" charset="0"/>
                <a:cs typeface="Calibri Light"/>
              </a:rPr>
              <a:t> (</a:t>
            </a:r>
            <a:r>
              <a:rPr lang="en-US" dirty="0" err="1">
                <a:latin typeface="MaDEsunflower" panose="02000503000000020004" pitchFamily="50" charset="0"/>
                <a:cs typeface="Calibri Light"/>
              </a:rPr>
              <a:t>iI</a:t>
            </a:r>
            <a:r>
              <a:rPr lang="en-US" dirty="0">
                <a:latin typeface="MaDEsunflower" panose="02000503000000020004" pitchFamily="50" charset="0"/>
                <a:cs typeface="Calibri Light"/>
              </a:rPr>
              <a:t>) - DTD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17F9-9E08-82F4-A256-6869E959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0784"/>
            <a:ext cx="10131425" cy="3649133"/>
          </a:xfrm>
        </p:spPr>
        <p:txBody>
          <a:bodyPr/>
          <a:lstStyle/>
          <a:p>
            <a:r>
              <a:rPr lang="en-US" dirty="0" err="1">
                <a:cs typeface="Calibri"/>
              </a:rPr>
              <a:t>Servicio</a:t>
            </a:r>
            <a:r>
              <a:rPr lang="en-US" dirty="0">
                <a:cs typeface="Calibri"/>
              </a:rPr>
              <a:t> auxiliar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API XML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Incluye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rutas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validar</a:t>
            </a:r>
            <a:r>
              <a:rPr lang="en-US" dirty="0">
                <a:cs typeface="Calibri"/>
              </a:rPr>
              <a:t>:</a:t>
            </a:r>
          </a:p>
          <a:p>
            <a:pPr lvl="1">
              <a:buClr>
                <a:srgbClr val="FFFFFF"/>
              </a:buClr>
            </a:pP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(XML)</a:t>
            </a:r>
          </a:p>
          <a:p>
            <a:pPr lvl="1">
              <a:buClr>
                <a:srgbClr val="FFFFFF"/>
              </a:buClr>
            </a:pPr>
            <a:r>
              <a:rPr lang="en-US" dirty="0" err="1">
                <a:cs typeface="Calibri"/>
              </a:rPr>
              <a:t>Activos</a:t>
            </a:r>
            <a:r>
              <a:rPr lang="en-US" dirty="0">
                <a:cs typeface="Calibri"/>
              </a:rPr>
              <a:t> (XML)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Tecnología</a:t>
            </a:r>
            <a:r>
              <a:rPr lang="en-US" dirty="0">
                <a:cs typeface="Calibri"/>
              </a:rPr>
              <a:t>: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Ruby + Sinatra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"Technology Heterogeneity"</a:t>
            </a:r>
          </a:p>
        </p:txBody>
      </p:sp>
      <p:pic>
        <p:nvPicPr>
          <p:cNvPr id="5" name="Imagen 3" descr="Logotipo&#10;&#10;Descripción generada automáticamente">
            <a:extLst>
              <a:ext uri="{FF2B5EF4-FFF2-40B4-BE49-F238E27FC236}">
                <a16:creationId xmlns:a16="http://schemas.microsoft.com/office/drawing/2014/main" id="{785973D7-AEFA-9F15-A104-36EF28FF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458" y="-246258"/>
            <a:ext cx="2700069" cy="20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E55E-99C7-3205-0B6F-EA8F0BD5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DEsunflower" panose="02000503000000020004" pitchFamily="50" charset="0"/>
                <a:cs typeface="Calibri Light"/>
              </a:rPr>
              <a:t>Bloques</a:t>
            </a:r>
            <a:r>
              <a:rPr lang="en-US" dirty="0">
                <a:latin typeface="MaDEsunflower" panose="02000503000000020004" pitchFamily="50" charset="0"/>
                <a:cs typeface="Calibri Light"/>
              </a:rPr>
              <a:t> (III) - </a:t>
            </a:r>
            <a:r>
              <a:rPr lang="en-US" dirty="0" err="1">
                <a:latin typeface="MaDEsunflower" panose="02000503000000020004" pitchFamily="50" charset="0"/>
                <a:cs typeface="Calibri Light"/>
              </a:rPr>
              <a:t>ScraPer</a:t>
            </a:r>
            <a:endParaRPr lang="en-US" dirty="0">
              <a:latin typeface="MaDEsunflower" panose="02000503000000020004" pitchFamily="50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17F9-9E08-82F4-A256-6869E959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6444"/>
            <a:ext cx="10131425" cy="36491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 err="1">
                <a:cs typeface="Calibri"/>
              </a:rPr>
              <a:t>Usuario</a:t>
            </a:r>
            <a:r>
              <a:rPr lang="en-US" sz="2400" dirty="0">
                <a:cs typeface="Calibri"/>
              </a:rPr>
              <a:t> Admin</a:t>
            </a:r>
            <a:endParaRPr lang="en-US" sz="24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dirty="0" err="1">
                <a:cs typeface="Calibri"/>
              </a:rPr>
              <a:t>Flujo</a:t>
            </a:r>
            <a:r>
              <a:rPr lang="en-US" sz="2400" dirty="0">
                <a:cs typeface="Calibri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000" dirty="0">
                <a:cs typeface="Calibri"/>
              </a:rPr>
              <a:t>Consulta API </a:t>
            </a:r>
            <a:r>
              <a:rPr lang="en-US" sz="2000" dirty="0" err="1">
                <a:cs typeface="Calibri"/>
              </a:rPr>
              <a:t>Serpapi</a:t>
            </a:r>
            <a:r>
              <a:rPr lang="en-US" sz="2000" dirty="0">
                <a:cs typeface="Calibri"/>
              </a:rPr>
              <a:t> → </a:t>
            </a:r>
            <a:r>
              <a:rPr lang="en-US" sz="2000" dirty="0" err="1">
                <a:cs typeface="Calibri"/>
              </a:rPr>
              <a:t>obtiene</a:t>
            </a:r>
            <a:r>
              <a:rPr lang="en-US" sz="2000" dirty="0">
                <a:cs typeface="Calibri"/>
              </a:rPr>
              <a:t> URL </a:t>
            </a:r>
            <a:r>
              <a:rPr lang="en-US" sz="2000" dirty="0" err="1">
                <a:cs typeface="Calibri"/>
              </a:rPr>
              <a:t>potenciales</a:t>
            </a:r>
            <a:endParaRPr lang="en-US" sz="2000" dirty="0"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000" dirty="0">
                <a:cs typeface="Calibri"/>
              </a:rPr>
              <a:t>Scraping de URLs </a:t>
            </a:r>
            <a:r>
              <a:rPr lang="en-US" sz="2000" dirty="0" err="1">
                <a:cs typeface="Calibri"/>
              </a:rPr>
              <a:t>potenciales</a:t>
            </a:r>
            <a:endParaRPr lang="en-US" sz="2000" dirty="0">
              <a:ea typeface="Calibri"/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US" sz="1800" dirty="0" err="1">
                <a:cs typeface="Calibri"/>
              </a:rPr>
              <a:t>Teléfonos</a:t>
            </a:r>
            <a:r>
              <a:rPr lang="en-US" sz="1800" dirty="0">
                <a:cs typeface="Calibri"/>
              </a:rPr>
              <a:t> (</a:t>
            </a:r>
            <a:r>
              <a:rPr lang="en-US" sz="1800" dirty="0" err="1">
                <a:cs typeface="Calibri"/>
              </a:rPr>
              <a:t>Potenciales</a:t>
            </a:r>
            <a:r>
              <a:rPr lang="en-US" sz="1800" dirty="0">
                <a:cs typeface="Calibri"/>
              </a:rPr>
              <a:t>)</a:t>
            </a:r>
            <a:endParaRPr lang="en-US" sz="1800" dirty="0">
              <a:ea typeface="Calibri"/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US" sz="1800" dirty="0">
                <a:cs typeface="Calibri"/>
              </a:rPr>
              <a:t>Emails (</a:t>
            </a:r>
            <a:r>
              <a:rPr lang="en-US" sz="1800" dirty="0" err="1">
                <a:cs typeface="Calibri"/>
              </a:rPr>
              <a:t>Potenciales</a:t>
            </a:r>
            <a:r>
              <a:rPr lang="en-US" sz="1800" dirty="0">
                <a:cs typeface="Calibri"/>
              </a:rPr>
              <a:t>)</a:t>
            </a:r>
            <a:endParaRPr lang="en-US" sz="1800" dirty="0"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000" dirty="0" err="1">
                <a:cs typeface="Calibri"/>
              </a:rPr>
              <a:t>Actualización</a:t>
            </a:r>
            <a:r>
              <a:rPr lang="en-US" sz="2000" dirty="0">
                <a:cs typeface="Calibri"/>
              </a:rPr>
              <a:t> API </a:t>
            </a:r>
            <a:r>
              <a:rPr lang="en-US" sz="2000" dirty="0" err="1">
                <a:cs typeface="Calibri"/>
              </a:rPr>
              <a:t>Scrapiffy</a:t>
            </a:r>
            <a:endParaRPr lang="en-US" sz="2000" dirty="0">
              <a:ea typeface="Calibri"/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US" sz="1800" dirty="0">
                <a:cs typeface="Calibri"/>
              </a:rPr>
              <a:t>Login </a:t>
            </a:r>
            <a:r>
              <a:rPr lang="en-US" sz="1800" dirty="0" err="1">
                <a:cs typeface="Calibri"/>
              </a:rPr>
              <a:t>como</a:t>
            </a:r>
            <a:r>
              <a:rPr lang="en-US" sz="1800" dirty="0">
                <a:cs typeface="Calibri"/>
              </a:rPr>
              <a:t> Admin</a:t>
            </a:r>
            <a:endParaRPr lang="en-US" sz="1800" dirty="0">
              <a:ea typeface="Calibri"/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US" sz="1800" dirty="0">
                <a:cs typeface="Calibri"/>
              </a:rPr>
              <a:t>POST / PUT</a:t>
            </a:r>
            <a:endParaRPr lang="en-US" sz="1800" dirty="0">
              <a:ea typeface="Calibri"/>
              <a:cs typeface="Calibri"/>
            </a:endParaRPr>
          </a:p>
          <a:p>
            <a:pPr lvl="2"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5" name="Imagen 3" descr="Logotipo&#10;&#10;Descripción generada automáticamente">
            <a:extLst>
              <a:ext uri="{FF2B5EF4-FFF2-40B4-BE49-F238E27FC236}">
                <a16:creationId xmlns:a16="http://schemas.microsoft.com/office/drawing/2014/main" id="{7CF3F26C-3649-1864-A750-C248D073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986" y="-246258"/>
            <a:ext cx="2700069" cy="20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3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E55E-99C7-3205-0B6F-EA8F0BD5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bstract Groovy"/>
                <a:cs typeface="Calibri Light"/>
              </a:rPr>
              <a:t>Bloques</a:t>
            </a:r>
            <a:r>
              <a:rPr lang="en-US" dirty="0">
                <a:latin typeface="Abstract Groovy"/>
                <a:cs typeface="Calibri Light"/>
              </a:rPr>
              <a:t> (</a:t>
            </a:r>
            <a:r>
              <a:rPr lang="en-US" dirty="0" err="1">
                <a:latin typeface="Abstract Groovy"/>
                <a:cs typeface="Calibri Light"/>
              </a:rPr>
              <a:t>iV</a:t>
            </a:r>
            <a:r>
              <a:rPr lang="en-US" dirty="0">
                <a:latin typeface="Abstract Groovy"/>
                <a:cs typeface="Calibri Light"/>
              </a:rPr>
              <a:t>) - </a:t>
            </a:r>
            <a:r>
              <a:rPr lang="en-US" dirty="0" err="1">
                <a:latin typeface="Abstract Groovy"/>
                <a:cs typeface="Calibri Light"/>
              </a:rPr>
              <a:t>Cliente</a:t>
            </a:r>
            <a:endParaRPr lang="en-US" dirty="0">
              <a:latin typeface="Abstract Groovy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17F9-9E08-82F4-A256-6869E959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6935"/>
            <a:ext cx="10131425" cy="3649133"/>
          </a:xfrm>
        </p:spPr>
        <p:txBody>
          <a:bodyPr/>
          <a:lstStyle/>
          <a:p>
            <a:r>
              <a:rPr lang="en-US" sz="2400" dirty="0" err="1">
                <a:cs typeface="Calibri"/>
              </a:rPr>
              <a:t>Aplicación</a:t>
            </a:r>
            <a:r>
              <a:rPr lang="en-US" sz="2400" dirty="0">
                <a:cs typeface="Calibri"/>
              </a:rPr>
              <a:t> Web</a:t>
            </a:r>
            <a:endParaRPr lang="en-US" sz="24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dirty="0" err="1">
                <a:cs typeface="Calibri"/>
              </a:rPr>
              <a:t>Ofrece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funcionalidades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búsqueda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básica</a:t>
            </a:r>
            <a:r>
              <a:rPr lang="en-US" sz="2400" dirty="0">
                <a:cs typeface="Calibri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000" dirty="0">
                <a:cs typeface="Calibri"/>
              </a:rPr>
              <a:t>Email</a:t>
            </a:r>
            <a:endParaRPr lang="en-US" sz="2000" dirty="0"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000" dirty="0" err="1">
                <a:cs typeface="Calibri"/>
              </a:rPr>
              <a:t>Teléfono</a:t>
            </a:r>
            <a:endParaRPr lang="en-US" sz="20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dirty="0" err="1">
                <a:cs typeface="Calibri"/>
              </a:rPr>
              <a:t>Redirige</a:t>
            </a:r>
            <a:r>
              <a:rPr lang="en-US" sz="2400" dirty="0">
                <a:cs typeface="Calibri"/>
              </a:rPr>
              <a:t> a API para </a:t>
            </a:r>
            <a:r>
              <a:rPr lang="en-US" sz="2400" dirty="0" err="1">
                <a:cs typeface="Calibri"/>
              </a:rPr>
              <a:t>más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información</a:t>
            </a: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5" name="Imagen 3" descr="Logotipo&#10;&#10;Descripción generada automáticamente">
            <a:extLst>
              <a:ext uri="{FF2B5EF4-FFF2-40B4-BE49-F238E27FC236}">
                <a16:creationId xmlns:a16="http://schemas.microsoft.com/office/drawing/2014/main" id="{CBD09F8C-5AD7-E3EB-D3F8-AB315093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52" y="-174371"/>
            <a:ext cx="2700069" cy="20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1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52968-5422-62A5-9332-8D7AB8C2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aDEsunflower" panose="02000503000000020004" pitchFamily="50" charset="0"/>
                <a:ea typeface="Calibri Light"/>
                <a:cs typeface="Calibri Light"/>
              </a:rPr>
              <a:t>Índice</a:t>
            </a:r>
            <a:r>
              <a:rPr lang="es-ES" dirty="0">
                <a:ea typeface="Calibri Light"/>
                <a:cs typeface="Calibri Light"/>
              </a:rPr>
              <a:t>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436B1-BA64-8354-499E-4E857CFB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92" y="1797010"/>
            <a:ext cx="10131425" cy="3649133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MaDEsunflower" panose="02000503000000020004" pitchFamily="50" charset="0"/>
                <a:ea typeface="Calibri"/>
                <a:cs typeface="Calibri"/>
              </a:rPr>
              <a:t>Introducción</a:t>
            </a:r>
          </a:p>
          <a:p>
            <a:pPr>
              <a:buClr>
                <a:srgbClr val="FFFFFF"/>
              </a:buClr>
            </a:pPr>
            <a:r>
              <a:rPr lang="es-ES" sz="2400" dirty="0">
                <a:latin typeface="MaDEsunflower" panose="02000503000000020004" pitchFamily="50" charset="0"/>
                <a:ea typeface="Calibri"/>
                <a:cs typeface="Calibri"/>
              </a:rPr>
              <a:t>Funcionamiento</a:t>
            </a:r>
          </a:p>
          <a:p>
            <a:pPr>
              <a:buClr>
                <a:srgbClr val="FFFFFF"/>
              </a:buClr>
            </a:pPr>
            <a:r>
              <a:rPr lang="es-ES" sz="2400" dirty="0">
                <a:latin typeface="MaDEsunflower" panose="02000503000000020004" pitchFamily="50" charset="0"/>
                <a:ea typeface="Calibri"/>
                <a:cs typeface="Calibri"/>
              </a:rPr>
              <a:t>Requisitos</a:t>
            </a:r>
          </a:p>
          <a:p>
            <a:pPr>
              <a:buClr>
                <a:srgbClr val="FFFFFF"/>
              </a:buClr>
            </a:pPr>
            <a:r>
              <a:rPr lang="es-ES" sz="2400" dirty="0">
                <a:latin typeface="MaDEsunflower" panose="02000503000000020004" pitchFamily="50" charset="0"/>
                <a:ea typeface="Calibri"/>
                <a:cs typeface="Calibri"/>
              </a:rPr>
              <a:t>Desarrollo</a:t>
            </a:r>
          </a:p>
          <a:p>
            <a:pPr>
              <a:buClr>
                <a:srgbClr val="FFFFFF"/>
              </a:buClr>
            </a:pPr>
            <a:r>
              <a:rPr lang="es-ES" sz="2400" dirty="0">
                <a:solidFill>
                  <a:srgbClr val="92D050"/>
                </a:solidFill>
                <a:latin typeface="MaDEsunflower" panose="02000503000000020004" pitchFamily="50" charset="0"/>
                <a:ea typeface="Calibri"/>
                <a:cs typeface="Calibri"/>
              </a:rPr>
              <a:t>Demo App</a:t>
            </a:r>
          </a:p>
        </p:txBody>
      </p:sp>
      <p:pic>
        <p:nvPicPr>
          <p:cNvPr id="5" name="Imagen 3" descr="Logotipo&#10;&#10;Descripción generada automáticamente">
            <a:extLst>
              <a:ext uri="{FF2B5EF4-FFF2-40B4-BE49-F238E27FC236}">
                <a16:creationId xmlns:a16="http://schemas.microsoft.com/office/drawing/2014/main" id="{89847433-1262-D95D-BEA2-ACA33617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986" y="-246258"/>
            <a:ext cx="2700069" cy="20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3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7B28F-47A7-2319-3FBE-7D4E3DCF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aDEsunflower" panose="02000503000000020004" pitchFamily="50" charset="0"/>
                <a:ea typeface="Calibri Light"/>
                <a:cs typeface="Calibri Light"/>
              </a:rPr>
              <a:t>SCRapiffy</a:t>
            </a:r>
            <a:endParaRPr lang="es-ES" dirty="0">
              <a:latin typeface="MaDEsunflower" panose="02000503000000020004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45184-C427-641F-B7B3-60B23438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800">
                <a:ea typeface="Calibri"/>
                <a:cs typeface="Calibri"/>
              </a:rPr>
              <a:t>Gracias por su atención</a:t>
            </a:r>
            <a:endParaRPr lang="es-ES" sz="4800">
              <a:cs typeface="Calibri"/>
            </a:endParaRPr>
          </a:p>
        </p:txBody>
      </p:sp>
      <p:pic>
        <p:nvPicPr>
          <p:cNvPr id="5" name="Imagen 3" descr="Logotipo&#10;&#10;Descripción generada automáticamente">
            <a:extLst>
              <a:ext uri="{FF2B5EF4-FFF2-40B4-BE49-F238E27FC236}">
                <a16:creationId xmlns:a16="http://schemas.microsoft.com/office/drawing/2014/main" id="{D3A19527-8C8E-FE8E-5F83-51E4A192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250" y="-231881"/>
            <a:ext cx="2700069" cy="20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52968-5422-62A5-9332-8D7AB8C2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13933"/>
            <a:ext cx="10131425" cy="1456267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aDEsunflower" panose="02000503000000020004" pitchFamily="50" charset="0"/>
                <a:ea typeface="Calibri Light"/>
                <a:cs typeface="Calibri Light"/>
              </a:rPr>
              <a:t>Índice </a:t>
            </a:r>
            <a:endParaRPr lang="es-ES" sz="4400" dirty="0">
              <a:latin typeface="MaDEsunflower" panose="02000503000000020004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436B1-BA64-8354-499E-4E857CFB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92D050"/>
                </a:solidFill>
                <a:latin typeface="MaDEsunflower" panose="02000503000000020004" pitchFamily="50" charset="0"/>
                <a:ea typeface="Calibri"/>
                <a:cs typeface="Calibri"/>
              </a:rPr>
              <a:t>Introducción</a:t>
            </a:r>
          </a:p>
          <a:p>
            <a:pPr>
              <a:buClr>
                <a:srgbClr val="FFFFFF"/>
              </a:buClr>
            </a:pPr>
            <a:r>
              <a:rPr lang="es-ES" dirty="0">
                <a:latin typeface="MaDEsunflower" panose="02000503000000020004" pitchFamily="50" charset="0"/>
                <a:ea typeface="Calibri"/>
                <a:cs typeface="Calibri"/>
              </a:rPr>
              <a:t>Funcionamiento</a:t>
            </a:r>
          </a:p>
          <a:p>
            <a:pPr>
              <a:buClr>
                <a:srgbClr val="FFFFFF"/>
              </a:buClr>
            </a:pPr>
            <a:r>
              <a:rPr lang="es-ES" dirty="0">
                <a:latin typeface="MaDEsunflower" panose="02000503000000020004" pitchFamily="50" charset="0"/>
                <a:ea typeface="Calibri"/>
                <a:cs typeface="Calibri"/>
              </a:rPr>
              <a:t>Requisitos</a:t>
            </a:r>
          </a:p>
          <a:p>
            <a:pPr>
              <a:buClr>
                <a:srgbClr val="FFFFFF"/>
              </a:buClr>
            </a:pPr>
            <a:r>
              <a:rPr lang="es-ES" dirty="0">
                <a:latin typeface="MaDEsunflower" panose="02000503000000020004" pitchFamily="50" charset="0"/>
                <a:ea typeface="Calibri"/>
                <a:cs typeface="Calibri"/>
              </a:rPr>
              <a:t>desarrollo</a:t>
            </a:r>
          </a:p>
          <a:p>
            <a:pPr>
              <a:buClr>
                <a:srgbClr val="FFFFFF"/>
              </a:buClr>
            </a:pPr>
            <a:r>
              <a:rPr lang="es-ES" dirty="0">
                <a:latin typeface="MaDEsunflower" panose="02000503000000020004" pitchFamily="50" charset="0"/>
                <a:ea typeface="Calibri"/>
                <a:cs typeface="Calibri"/>
              </a:rPr>
              <a:t>Demo App</a:t>
            </a:r>
          </a:p>
        </p:txBody>
      </p:sp>
      <p:pic>
        <p:nvPicPr>
          <p:cNvPr id="6" name="Imagen 3" descr="Logotipo&#10;&#10;Descripción generada automáticamente">
            <a:extLst>
              <a:ext uri="{FF2B5EF4-FFF2-40B4-BE49-F238E27FC236}">
                <a16:creationId xmlns:a16="http://schemas.microsoft.com/office/drawing/2014/main" id="{AF7FFC0C-3CCD-3B8B-19A5-9801A5F3E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7" y="-260635"/>
            <a:ext cx="3289540" cy="24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4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AD4FB-DB46-8968-0531-AAC9780A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MaDEsunflower" panose="02000503000000020004" pitchFamily="50" charset="0"/>
                <a:ea typeface="Calibri Light"/>
                <a:cs typeface="Calibri Light"/>
              </a:rPr>
              <a:t>introducciÓn</a:t>
            </a:r>
            <a:endParaRPr lang="es-ES" dirty="0">
              <a:latin typeface="MaDEsunflower" panose="02000503000000020004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1B9CC-9ADD-3838-FE03-DAA07461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54" y="1455361"/>
            <a:ext cx="6814749" cy="3649133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accent4"/>
                </a:solidFill>
                <a:latin typeface="Abadi" panose="020B0604020104020204" pitchFamily="34" charset="0"/>
                <a:ea typeface="Calibri"/>
                <a:cs typeface="Calibri"/>
              </a:rPr>
              <a:t>Scrapiffy</a:t>
            </a:r>
            <a:r>
              <a:rPr lang="es-ES" dirty="0">
                <a:latin typeface="Abadi" panose="020B0604020104020204" pitchFamily="34" charset="0"/>
                <a:ea typeface="Calibri"/>
                <a:cs typeface="Calibri"/>
              </a:rPr>
              <a:t> que permite comprobar si el contenido introducido ha sido pasteado en internet</a:t>
            </a:r>
          </a:p>
          <a:p>
            <a:pPr>
              <a:buClr>
                <a:srgbClr val="FFFFFF"/>
              </a:buClr>
            </a:pPr>
            <a:r>
              <a:rPr lang="es-ES" dirty="0">
                <a:latin typeface="Abadi" panose="020B0604020104020204" pitchFamily="34" charset="0"/>
                <a:ea typeface="Calibri"/>
                <a:cs typeface="Calibri"/>
              </a:rPr>
              <a:t>Se compone de un servicio web para consultar una API de internet que lo comprueba</a:t>
            </a:r>
          </a:p>
          <a:p>
            <a:pPr>
              <a:buClr>
                <a:srgbClr val="FFFFFF"/>
              </a:buClr>
            </a:pPr>
            <a:r>
              <a:rPr lang="es-ES" dirty="0">
                <a:latin typeface="Abadi" panose="020B0604020104020204" pitchFamily="34" charset="0"/>
                <a:ea typeface="Calibri"/>
                <a:cs typeface="Calibri"/>
              </a:rPr>
              <a:t>Permite consultar tanto correos electrónicos como números de teléfono</a:t>
            </a:r>
          </a:p>
        </p:txBody>
      </p:sp>
      <p:sp>
        <p:nvSpPr>
          <p:cNvPr id="176" name="Rounded Rectangle 10">
            <a:extLst>
              <a:ext uri="{FF2B5EF4-FFF2-40B4-BE49-F238E27FC236}">
                <a16:creationId xmlns:a16="http://schemas.microsoft.com/office/drawing/2014/main" id="{099FF7E9-CDEF-44B3-87B0-50170C4C8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6172" y="639097"/>
            <a:ext cx="3398290" cy="5575438"/>
          </a:xfrm>
          <a:prstGeom prst="roundRect">
            <a:avLst>
              <a:gd name="adj" fmla="val 5442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7" descr="Icono&#10;&#10;Descripción generada automáticamente">
            <a:extLst>
              <a:ext uri="{FF2B5EF4-FFF2-40B4-BE49-F238E27FC236}">
                <a16:creationId xmlns:a16="http://schemas.microsoft.com/office/drawing/2014/main" id="{5647C6A0-808D-E582-A665-519F6DF8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964" y="733077"/>
            <a:ext cx="2636590" cy="2636590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6" name="Imagen 6" descr="Icono&#10;&#10;Descripción generada automáticamente">
            <a:extLst>
              <a:ext uri="{FF2B5EF4-FFF2-40B4-BE49-F238E27FC236}">
                <a16:creationId xmlns:a16="http://schemas.microsoft.com/office/drawing/2014/main" id="{6780F295-266E-03AF-79A0-BA96DC5C6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63" y="3483966"/>
            <a:ext cx="2636590" cy="2636590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260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52968-5422-62A5-9332-8D7AB8C2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66800"/>
            <a:ext cx="10131425" cy="1456267"/>
          </a:xfrm>
        </p:spPr>
        <p:txBody>
          <a:bodyPr/>
          <a:lstStyle/>
          <a:p>
            <a:r>
              <a:rPr lang="es-ES" dirty="0">
                <a:latin typeface="MaDEsunflower" panose="02000503000000020004" pitchFamily="50" charset="0"/>
                <a:ea typeface="Calibri Light"/>
                <a:cs typeface="Calibri Light"/>
              </a:rPr>
              <a:t>Índice </a:t>
            </a:r>
            <a:endParaRPr lang="es-ES" dirty="0">
              <a:latin typeface="MaDEsunflower" panose="02000503000000020004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436B1-BA64-8354-499E-4E857CFB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MaDEsunflower" panose="02000503000000020004" pitchFamily="50" charset="0"/>
                <a:ea typeface="Calibri"/>
                <a:cs typeface="Calibri"/>
              </a:rPr>
              <a:t>Introducción</a:t>
            </a:r>
          </a:p>
          <a:p>
            <a:pPr>
              <a:buClr>
                <a:srgbClr val="FFFFFF"/>
              </a:buClr>
            </a:pPr>
            <a:r>
              <a:rPr lang="es-ES" dirty="0">
                <a:solidFill>
                  <a:srgbClr val="92D050"/>
                </a:solidFill>
                <a:latin typeface="MaDEsunflower" panose="02000503000000020004" pitchFamily="50" charset="0"/>
                <a:ea typeface="Calibri"/>
                <a:cs typeface="Calibri"/>
              </a:rPr>
              <a:t>Funcionamiento</a:t>
            </a:r>
          </a:p>
          <a:p>
            <a:pPr>
              <a:buClr>
                <a:srgbClr val="FFFFFF"/>
              </a:buClr>
            </a:pPr>
            <a:r>
              <a:rPr lang="es-ES" dirty="0">
                <a:latin typeface="MaDEsunflower" panose="02000503000000020004" pitchFamily="50" charset="0"/>
                <a:ea typeface="Calibri"/>
                <a:cs typeface="Calibri"/>
              </a:rPr>
              <a:t>Requisitos</a:t>
            </a:r>
          </a:p>
          <a:p>
            <a:pPr>
              <a:buClr>
                <a:srgbClr val="FFFFFF"/>
              </a:buClr>
            </a:pPr>
            <a:r>
              <a:rPr lang="es-ES" dirty="0">
                <a:latin typeface="MaDEsunflower" panose="02000503000000020004" pitchFamily="50" charset="0"/>
                <a:ea typeface="Calibri"/>
                <a:cs typeface="Calibri"/>
              </a:rPr>
              <a:t>Desarrollo</a:t>
            </a:r>
          </a:p>
          <a:p>
            <a:pPr>
              <a:buClr>
                <a:srgbClr val="FFFFFF"/>
              </a:buClr>
            </a:pPr>
            <a:r>
              <a:rPr lang="es-ES" dirty="0">
                <a:latin typeface="MaDEsunflower" panose="02000503000000020004" pitchFamily="50" charset="0"/>
                <a:ea typeface="Calibri"/>
                <a:cs typeface="Calibri"/>
              </a:rPr>
              <a:t>Demo App</a:t>
            </a:r>
          </a:p>
        </p:txBody>
      </p:sp>
      <p:pic>
        <p:nvPicPr>
          <p:cNvPr id="6" name="Imagen 3" descr="Logotipo&#10;&#10;Descripción generada automáticamente">
            <a:extLst>
              <a:ext uri="{FF2B5EF4-FFF2-40B4-BE49-F238E27FC236}">
                <a16:creationId xmlns:a16="http://schemas.microsoft.com/office/drawing/2014/main" id="{7398A9D1-6D9C-7845-672F-D5904C27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7" y="-260635"/>
            <a:ext cx="3289540" cy="24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9012D-802F-A5CA-6189-33B58FF2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aDEsunflower" panose="02000503000000020004" pitchFamily="50" charset="0"/>
                <a:ea typeface="Calibri Light"/>
                <a:cs typeface="Calibri Light"/>
              </a:rPr>
              <a:t>funcionamiento</a:t>
            </a:r>
            <a:endParaRPr lang="es-ES" dirty="0">
              <a:latin typeface="MaDEsunflower" panose="02000503000000020004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AE538-8F3F-8F4C-7E21-C31BB3C9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7274"/>
            <a:ext cx="10131425" cy="3649133"/>
          </a:xfrm>
        </p:spPr>
        <p:txBody>
          <a:bodyPr/>
          <a:lstStyle/>
          <a:p>
            <a:r>
              <a:rPr lang="es-ES" dirty="0">
                <a:latin typeface="Abadi" panose="020B0604020104020204" pitchFamily="34" charset="0"/>
                <a:ea typeface="Calibri"/>
                <a:cs typeface="Calibri"/>
              </a:rPr>
              <a:t>Dos roles</a:t>
            </a:r>
          </a:p>
          <a:p>
            <a:pPr lvl="1">
              <a:buClr>
                <a:srgbClr val="FFFFFF"/>
              </a:buClr>
            </a:pPr>
            <a:r>
              <a:rPr lang="es-ES" dirty="0">
                <a:solidFill>
                  <a:schemeClr val="accent4"/>
                </a:solidFill>
                <a:latin typeface="Abadi" panose="020B0604020104020204" pitchFamily="34" charset="0"/>
                <a:ea typeface="Calibri"/>
                <a:cs typeface="Calibri"/>
              </a:rPr>
              <a:t>Administrador</a:t>
            </a:r>
            <a:r>
              <a:rPr lang="es-ES" dirty="0">
                <a:latin typeface="Abadi" panose="020B0604020104020204" pitchFamily="34" charset="0"/>
                <a:ea typeface="Calibri"/>
                <a:cs typeface="Calibri"/>
              </a:rPr>
              <a:t>: registrado</a:t>
            </a:r>
          </a:p>
          <a:p>
            <a:pPr lvl="1">
              <a:buClr>
                <a:srgbClr val="FFFFFF"/>
              </a:buClr>
            </a:pPr>
            <a:r>
              <a:rPr lang="es-ES" dirty="0">
                <a:solidFill>
                  <a:schemeClr val="accent4"/>
                </a:solidFill>
                <a:latin typeface="Abadi" panose="020B0604020104020204" pitchFamily="34" charset="0"/>
                <a:ea typeface="Calibri"/>
                <a:cs typeface="Calibri"/>
              </a:rPr>
              <a:t>Usuario </a:t>
            </a:r>
            <a:r>
              <a:rPr lang="es-ES" dirty="0">
                <a:latin typeface="Abadi" panose="020B0604020104020204" pitchFamily="34" charset="0"/>
                <a:ea typeface="Calibri"/>
                <a:cs typeface="Calibri"/>
              </a:rPr>
              <a:t>sin registrar</a:t>
            </a:r>
          </a:p>
          <a:p>
            <a:pPr>
              <a:buClr>
                <a:srgbClr val="FFFFFF"/>
              </a:buClr>
            </a:pPr>
            <a:r>
              <a:rPr lang="es-ES" dirty="0">
                <a:latin typeface="Abadi" panose="020B0604020104020204" pitchFamily="34" charset="0"/>
                <a:ea typeface="Calibri"/>
                <a:cs typeface="Calibri"/>
              </a:rPr>
              <a:t>El usuario introduce en el buscador un email o un teléfono </a:t>
            </a:r>
          </a:p>
          <a:p>
            <a:pPr lvl="1">
              <a:buClr>
                <a:srgbClr val="FFFFFF"/>
              </a:buClr>
            </a:pPr>
            <a:r>
              <a:rPr lang="es-ES" dirty="0">
                <a:latin typeface="Abadi" panose="020B0604020104020204" pitchFamily="34" charset="0"/>
                <a:ea typeface="Calibri"/>
                <a:cs typeface="Calibri"/>
              </a:rPr>
              <a:t>Si el contenido introducido es encontrado devuelve un mensaje de error</a:t>
            </a:r>
          </a:p>
          <a:p>
            <a:pPr lvl="1">
              <a:buClr>
                <a:srgbClr val="FFFFFF"/>
              </a:buClr>
            </a:pPr>
            <a:r>
              <a:rPr lang="es-ES" dirty="0">
                <a:latin typeface="Abadi" panose="020B0604020104020204" pitchFamily="34" charset="0"/>
                <a:ea typeface="Calibri"/>
                <a:cs typeface="Calibri"/>
              </a:rPr>
              <a:t>Si no lo encuentra, devuelve un mensaje de enhorabuena</a:t>
            </a:r>
            <a:endParaRPr lang="es-ES" dirty="0">
              <a:latin typeface="Abadi" panose="020B0604020104020204" pitchFamily="34" charset="0"/>
            </a:endParaRPr>
          </a:p>
        </p:txBody>
      </p:sp>
      <p:pic>
        <p:nvPicPr>
          <p:cNvPr id="6" name="Imagen 3" descr="Logotipo&#10;&#10;Descripción generada automáticamente">
            <a:extLst>
              <a:ext uri="{FF2B5EF4-FFF2-40B4-BE49-F238E27FC236}">
                <a16:creationId xmlns:a16="http://schemas.microsoft.com/office/drawing/2014/main" id="{195C6166-F615-580C-D27C-F104491F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63" y="-246257"/>
            <a:ext cx="2987616" cy="226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04C4C-CD17-F5D3-CEDA-7B5999BD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badi" panose="020B0604020104020204" pitchFamily="34" charset="0"/>
                <a:ea typeface="Calibri Light"/>
                <a:cs typeface="Calibri Light"/>
              </a:rPr>
              <a:t>funcionamiento</a:t>
            </a: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B864F2-9990-438D-F12E-06617AEC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ea typeface="Calibri"/>
                <a:cs typeface="Calibri"/>
              </a:rPr>
              <a:t>Hace uso de las siguientes tecnologías</a:t>
            </a:r>
          </a:p>
          <a:p>
            <a:pPr lvl="1">
              <a:buClr>
                <a:srgbClr val="FFFFFF"/>
              </a:buClr>
            </a:pPr>
            <a:r>
              <a:rPr lang="es-ES" sz="2000" dirty="0">
                <a:ea typeface="Calibri"/>
                <a:cs typeface="Calibri"/>
              </a:rPr>
              <a:t>Base de datos </a:t>
            </a:r>
            <a:r>
              <a:rPr lang="es-ES" sz="2000" dirty="0" err="1">
                <a:solidFill>
                  <a:schemeClr val="accent4"/>
                </a:solidFill>
                <a:ea typeface="Calibri"/>
                <a:cs typeface="Calibri"/>
              </a:rPr>
              <a:t>noSql</a:t>
            </a:r>
            <a:r>
              <a:rPr lang="es-ES" sz="2000" dirty="0">
                <a:solidFill>
                  <a:schemeClr val="accent4"/>
                </a:solidFill>
                <a:ea typeface="Calibri"/>
                <a:cs typeface="Calibri"/>
              </a:rPr>
              <a:t> </a:t>
            </a:r>
            <a:r>
              <a:rPr lang="es-ES" sz="2000" dirty="0" err="1">
                <a:solidFill>
                  <a:schemeClr val="accent4"/>
                </a:solidFill>
                <a:ea typeface="Calibri"/>
                <a:cs typeface="Calibri"/>
              </a:rPr>
              <a:t>mongodb</a:t>
            </a:r>
            <a:endParaRPr lang="es-ES" sz="2000" dirty="0">
              <a:solidFill>
                <a:schemeClr val="accent4"/>
              </a:solidFill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s-ES" sz="2000" dirty="0">
                <a:ea typeface="Calibri"/>
                <a:cs typeface="Calibri"/>
              </a:rPr>
              <a:t>Api web: </a:t>
            </a:r>
            <a:r>
              <a:rPr lang="es-ES" sz="2000" dirty="0" err="1">
                <a:solidFill>
                  <a:schemeClr val="accent4"/>
                </a:solidFill>
                <a:ea typeface="Calibri"/>
                <a:cs typeface="Calibri"/>
              </a:rPr>
              <a:t>serapi</a:t>
            </a:r>
            <a:endParaRPr lang="es-ES" sz="2000" dirty="0">
              <a:solidFill>
                <a:schemeClr val="accent4"/>
              </a:solidFill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s-ES" sz="2000" dirty="0">
                <a:ea typeface="Calibri"/>
                <a:cs typeface="Calibri"/>
              </a:rPr>
              <a:t>Api </a:t>
            </a:r>
            <a:r>
              <a:rPr lang="es-ES" sz="2000" dirty="0" err="1">
                <a:solidFill>
                  <a:schemeClr val="accent4"/>
                </a:solidFill>
                <a:ea typeface="Calibri"/>
                <a:cs typeface="Calibri"/>
              </a:rPr>
              <a:t>xml</a:t>
            </a:r>
            <a:r>
              <a:rPr lang="es-ES" sz="2000" dirty="0">
                <a:solidFill>
                  <a:schemeClr val="accent4"/>
                </a:solidFill>
                <a:ea typeface="Calibri"/>
                <a:cs typeface="Calibri"/>
              </a:rPr>
              <a:t>: </a:t>
            </a:r>
            <a:r>
              <a:rPr lang="es-ES" sz="2000" dirty="0">
                <a:ea typeface="Calibri"/>
                <a:cs typeface="Calibri"/>
              </a:rPr>
              <a:t>microservicio propio</a:t>
            </a:r>
          </a:p>
          <a:p>
            <a:pPr lvl="1">
              <a:buClr>
                <a:srgbClr val="FFFFFF"/>
              </a:buClr>
            </a:pPr>
            <a:r>
              <a:rPr lang="es-ES" sz="2000" dirty="0">
                <a:ea typeface="Calibri"/>
                <a:cs typeface="Calibri"/>
              </a:rPr>
              <a:t>Entorno de ejecución </a:t>
            </a:r>
            <a:r>
              <a:rPr lang="es-ES" sz="2000" dirty="0" err="1">
                <a:solidFill>
                  <a:schemeClr val="accent4"/>
                </a:solidFill>
                <a:ea typeface="Calibri"/>
                <a:cs typeface="Calibri"/>
              </a:rPr>
              <a:t>node.js</a:t>
            </a:r>
            <a:endParaRPr lang="es-ES" sz="2000" dirty="0">
              <a:solidFill>
                <a:schemeClr val="accent4"/>
              </a:solidFill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s-ES" sz="2000" dirty="0">
                <a:ea typeface="Calibri"/>
                <a:cs typeface="Calibri"/>
              </a:rPr>
              <a:t>Archivo </a:t>
            </a:r>
            <a:r>
              <a:rPr lang="es-ES" sz="2000" dirty="0" err="1">
                <a:solidFill>
                  <a:schemeClr val="accent4"/>
                </a:solidFill>
                <a:ea typeface="Calibri"/>
                <a:cs typeface="Calibri"/>
              </a:rPr>
              <a:t>OpenAPI</a:t>
            </a:r>
            <a:r>
              <a:rPr lang="es-ES" sz="2000" dirty="0">
                <a:solidFill>
                  <a:schemeClr val="accent4"/>
                </a:solidFill>
                <a:ea typeface="Calibri"/>
                <a:cs typeface="Calibri"/>
              </a:rPr>
              <a:t> </a:t>
            </a:r>
            <a:r>
              <a:rPr lang="es-ES" sz="2000" dirty="0">
                <a:ea typeface="Calibri"/>
                <a:cs typeface="Calibri"/>
              </a:rPr>
              <a:t>con la descripción del servicio</a:t>
            </a:r>
          </a:p>
          <a:p>
            <a:pPr lvl="1">
              <a:buClr>
                <a:srgbClr val="FFFFFF"/>
              </a:buClr>
            </a:pPr>
            <a:r>
              <a:rPr lang="es-ES" sz="2000" dirty="0">
                <a:solidFill>
                  <a:schemeClr val="accent4"/>
                </a:solidFill>
                <a:ea typeface="Calibri"/>
                <a:cs typeface="Calibri"/>
              </a:rPr>
              <a:t>README</a:t>
            </a:r>
            <a:r>
              <a:rPr lang="es-ES" sz="2000" dirty="0">
                <a:ea typeface="Calibri"/>
                <a:cs typeface="Calibri"/>
              </a:rPr>
              <a:t> con la información del funcionamiento</a:t>
            </a:r>
          </a:p>
          <a:p>
            <a:pPr lvl="1">
              <a:buClr>
                <a:srgbClr val="FFFFFF"/>
              </a:buClr>
            </a:pPr>
            <a:endParaRPr lang="es-ES" dirty="0">
              <a:ea typeface="Calibri"/>
              <a:cs typeface="Calibri"/>
            </a:endParaRPr>
          </a:p>
        </p:txBody>
      </p:sp>
      <p:pic>
        <p:nvPicPr>
          <p:cNvPr id="6" name="Imagen 3" descr="Logotipo&#10;&#10;Descripción generada automáticamente">
            <a:extLst>
              <a:ext uri="{FF2B5EF4-FFF2-40B4-BE49-F238E27FC236}">
                <a16:creationId xmlns:a16="http://schemas.microsoft.com/office/drawing/2014/main" id="{27AB9AEF-544E-1F17-40DD-400BE3C7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7" y="-260635"/>
            <a:ext cx="3289540" cy="24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52968-5422-62A5-9332-8D7AB8C2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aDEsunflower" panose="02000503000000020004" pitchFamily="50" charset="0"/>
                <a:ea typeface="Calibri Light"/>
                <a:cs typeface="Calibri Light"/>
              </a:rPr>
              <a:t>Índice</a:t>
            </a:r>
            <a:r>
              <a:rPr lang="es-ES" dirty="0">
                <a:ea typeface="Calibri Light"/>
                <a:cs typeface="Calibri Light"/>
              </a:rPr>
              <a:t>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436B1-BA64-8354-499E-4E857CFB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latin typeface="MaDEsunflower" panose="02000503000000020004" pitchFamily="50" charset="0"/>
                <a:ea typeface="Calibri"/>
                <a:cs typeface="Calibri"/>
              </a:rPr>
              <a:t>Introducción</a:t>
            </a:r>
          </a:p>
          <a:p>
            <a:pPr>
              <a:buClr>
                <a:srgbClr val="FFFFFF"/>
              </a:buClr>
            </a:pPr>
            <a:r>
              <a:rPr lang="es-ES" sz="2800" dirty="0">
                <a:latin typeface="MaDEsunflower" panose="02000503000000020004" pitchFamily="50" charset="0"/>
                <a:ea typeface="Calibri"/>
                <a:cs typeface="Calibri"/>
              </a:rPr>
              <a:t>Funcionamiento</a:t>
            </a:r>
          </a:p>
          <a:p>
            <a:pPr>
              <a:buClr>
                <a:srgbClr val="FFFFFF"/>
              </a:buClr>
            </a:pPr>
            <a:r>
              <a:rPr lang="es-ES" sz="2800" dirty="0">
                <a:solidFill>
                  <a:srgbClr val="92D050"/>
                </a:solidFill>
                <a:latin typeface="MaDEsunflower" panose="02000503000000020004" pitchFamily="50" charset="0"/>
                <a:ea typeface="Calibri"/>
                <a:cs typeface="Calibri"/>
              </a:rPr>
              <a:t>Requisitos</a:t>
            </a:r>
          </a:p>
          <a:p>
            <a:pPr>
              <a:buClr>
                <a:srgbClr val="FFFFFF"/>
              </a:buClr>
            </a:pPr>
            <a:r>
              <a:rPr lang="es-ES" sz="2800" dirty="0">
                <a:latin typeface="MaDEsunflower" panose="02000503000000020004" pitchFamily="50" charset="0"/>
                <a:ea typeface="Calibri"/>
                <a:cs typeface="Calibri"/>
              </a:rPr>
              <a:t>Desarrollo</a:t>
            </a:r>
          </a:p>
          <a:p>
            <a:pPr>
              <a:buClr>
                <a:srgbClr val="FFFFFF"/>
              </a:buClr>
            </a:pPr>
            <a:r>
              <a:rPr lang="es-ES" sz="2800" dirty="0">
                <a:latin typeface="MaDEsunflower" panose="02000503000000020004" pitchFamily="50" charset="0"/>
                <a:ea typeface="Calibri"/>
                <a:cs typeface="Calibri"/>
              </a:rPr>
              <a:t>Demo App</a:t>
            </a:r>
          </a:p>
        </p:txBody>
      </p:sp>
      <p:pic>
        <p:nvPicPr>
          <p:cNvPr id="6" name="Imagen 3" descr="Logotipo&#10;&#10;Descripción generada automáticamente">
            <a:extLst>
              <a:ext uri="{FF2B5EF4-FFF2-40B4-BE49-F238E27FC236}">
                <a16:creationId xmlns:a16="http://schemas.microsoft.com/office/drawing/2014/main" id="{D8FCF245-30E1-348F-1FAF-4A6F0B83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7" y="-260635"/>
            <a:ext cx="3289540" cy="24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6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D3A18-3B2F-009F-DB4B-E701F51B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aDEsunflower" panose="02000503000000020004" pitchFamily="50" charset="0"/>
                <a:ea typeface="Calibri Light"/>
                <a:cs typeface="Calibri Light"/>
              </a:rPr>
              <a:t>Requisitos</a:t>
            </a:r>
            <a:endParaRPr lang="es-ES" dirty="0">
              <a:latin typeface="MaDEsunflower" panose="02000503000000020004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6C8EF-51E4-B6C4-89ED-F8A5225E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64216"/>
            <a:ext cx="10131425" cy="3649133"/>
          </a:xfrm>
        </p:spPr>
        <p:txBody>
          <a:bodyPr>
            <a:normAutofit/>
          </a:bodyPr>
          <a:lstStyle/>
          <a:p>
            <a:r>
              <a:rPr lang="es-ES" sz="2400" dirty="0">
                <a:ea typeface="Calibri"/>
                <a:cs typeface="Calibri"/>
              </a:rPr>
              <a:t>Solo el </a:t>
            </a:r>
            <a:r>
              <a:rPr lang="es-ES" sz="2400" dirty="0">
                <a:solidFill>
                  <a:schemeClr val="accent4"/>
                </a:solidFill>
                <a:ea typeface="Calibri"/>
                <a:cs typeface="Calibri"/>
              </a:rPr>
              <a:t>administrador</a:t>
            </a:r>
            <a:r>
              <a:rPr lang="es-ES" sz="2400" dirty="0">
                <a:ea typeface="Calibri"/>
                <a:cs typeface="Calibri"/>
              </a:rPr>
              <a:t> puede hacer tareas especiales como:</a:t>
            </a:r>
          </a:p>
          <a:p>
            <a:pPr lvl="1">
              <a:buClr>
                <a:srgbClr val="FFFFFF"/>
              </a:buClr>
            </a:pPr>
            <a:r>
              <a:rPr lang="es-ES" sz="2000" dirty="0">
                <a:ea typeface="Calibri"/>
                <a:cs typeface="Calibri"/>
              </a:rPr>
              <a:t>Ver todos los usuarios</a:t>
            </a:r>
          </a:p>
          <a:p>
            <a:pPr lvl="1">
              <a:buClr>
                <a:srgbClr val="FFFFFF"/>
              </a:buClr>
            </a:pPr>
            <a:r>
              <a:rPr lang="es-ES" sz="2000" dirty="0">
                <a:ea typeface="Calibri"/>
                <a:cs typeface="Calibri"/>
              </a:rPr>
              <a:t>Hacer post</a:t>
            </a:r>
          </a:p>
          <a:p>
            <a:pPr>
              <a:buClr>
                <a:srgbClr val="FFFFFF"/>
              </a:buClr>
            </a:pPr>
            <a:r>
              <a:rPr lang="es-ES" sz="2400" dirty="0">
                <a:ea typeface="Calibri"/>
                <a:cs typeface="Calibri"/>
              </a:rPr>
              <a:t>El </a:t>
            </a:r>
            <a:r>
              <a:rPr lang="es-ES" sz="2400" dirty="0">
                <a:solidFill>
                  <a:schemeClr val="accent4"/>
                </a:solidFill>
                <a:ea typeface="Calibri"/>
                <a:cs typeface="Calibri"/>
              </a:rPr>
              <a:t>cliente</a:t>
            </a:r>
            <a:r>
              <a:rPr lang="es-ES" sz="2400" dirty="0">
                <a:ea typeface="Calibri"/>
                <a:cs typeface="Calibri"/>
              </a:rPr>
              <a:t> solamente puede consultar si su email o teléfono está en nuestra base de datos</a:t>
            </a:r>
          </a:p>
          <a:p>
            <a:pPr>
              <a:buClr>
                <a:srgbClr val="FFFFFF"/>
              </a:buClr>
            </a:pPr>
            <a:r>
              <a:rPr lang="es-ES" sz="2400" dirty="0">
                <a:ea typeface="Calibri"/>
                <a:cs typeface="Calibri"/>
              </a:rPr>
              <a:t>El </a:t>
            </a:r>
            <a:r>
              <a:rPr lang="es-ES" sz="2400" dirty="0">
                <a:solidFill>
                  <a:schemeClr val="accent4"/>
                </a:solidFill>
                <a:ea typeface="Calibri"/>
                <a:cs typeface="Calibri"/>
              </a:rPr>
              <a:t>administrador</a:t>
            </a:r>
            <a:r>
              <a:rPr lang="es-ES" sz="2400" dirty="0">
                <a:ea typeface="Calibri"/>
                <a:cs typeface="Calibri"/>
              </a:rPr>
              <a:t> solamente puede subir emails y teléfonos válidos a la base de datos</a:t>
            </a:r>
          </a:p>
          <a:p>
            <a:pPr>
              <a:buClr>
                <a:srgbClr val="FFFFFF"/>
              </a:buClr>
            </a:pPr>
            <a:endParaRPr lang="es-ES" sz="24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s-ES" sz="24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s-ES" sz="2400" dirty="0">
              <a:ea typeface="Calibri"/>
              <a:cs typeface="Calibri"/>
            </a:endParaRPr>
          </a:p>
        </p:txBody>
      </p:sp>
      <p:pic>
        <p:nvPicPr>
          <p:cNvPr id="5" name="Imagen 3" descr="Logotipo&#10;&#10;Descripción generada automáticamente">
            <a:extLst>
              <a:ext uri="{FF2B5EF4-FFF2-40B4-BE49-F238E27FC236}">
                <a16:creationId xmlns:a16="http://schemas.microsoft.com/office/drawing/2014/main" id="{C6EDC23B-6D46-9BA8-E744-68D3D377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95" y="-188749"/>
            <a:ext cx="2239994" cy="170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6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52968-5422-62A5-9332-8D7AB8C2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aDEsunflower" panose="02000503000000020004" pitchFamily="50" charset="0"/>
                <a:ea typeface="Calibri Light"/>
                <a:cs typeface="Calibri Light"/>
              </a:rPr>
              <a:t>Índice</a:t>
            </a:r>
            <a:r>
              <a:rPr lang="es-ES" dirty="0">
                <a:ea typeface="Calibri Light"/>
                <a:cs typeface="Calibri Light"/>
              </a:rPr>
              <a:t>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436B1-BA64-8354-499E-4E857CFB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5765"/>
            <a:ext cx="10131425" cy="3649133"/>
          </a:xfrm>
        </p:spPr>
        <p:txBody>
          <a:bodyPr>
            <a:normAutofit/>
          </a:bodyPr>
          <a:lstStyle/>
          <a:p>
            <a:r>
              <a:rPr lang="es-ES" sz="2800" dirty="0">
                <a:ea typeface="Calibri"/>
                <a:cs typeface="Calibri"/>
              </a:rPr>
              <a:t>Introducción</a:t>
            </a:r>
          </a:p>
          <a:p>
            <a:pPr>
              <a:buClr>
                <a:srgbClr val="FFFFFF"/>
              </a:buClr>
            </a:pPr>
            <a:r>
              <a:rPr lang="es-ES" sz="2800" dirty="0">
                <a:ea typeface="Calibri"/>
                <a:cs typeface="Calibri"/>
              </a:rPr>
              <a:t>Funcionamiento</a:t>
            </a:r>
          </a:p>
          <a:p>
            <a:pPr>
              <a:buClr>
                <a:srgbClr val="FFFFFF"/>
              </a:buClr>
            </a:pPr>
            <a:r>
              <a:rPr lang="es-ES" sz="2800" dirty="0">
                <a:ea typeface="Calibri"/>
                <a:cs typeface="Calibri"/>
              </a:rPr>
              <a:t>Requisitos</a:t>
            </a:r>
          </a:p>
          <a:p>
            <a:pPr>
              <a:buClr>
                <a:srgbClr val="FFFFFF"/>
              </a:buClr>
            </a:pPr>
            <a:r>
              <a:rPr lang="es-ES" sz="2800" dirty="0">
                <a:solidFill>
                  <a:srgbClr val="92D050"/>
                </a:solidFill>
                <a:ea typeface="Calibri"/>
                <a:cs typeface="Calibri"/>
              </a:rPr>
              <a:t>Desarrollo</a:t>
            </a:r>
          </a:p>
          <a:p>
            <a:pPr>
              <a:buClr>
                <a:srgbClr val="FFFFFF"/>
              </a:buClr>
            </a:pPr>
            <a:r>
              <a:rPr lang="es-ES" sz="2800" dirty="0">
                <a:ea typeface="Calibri"/>
                <a:cs typeface="Calibri"/>
              </a:rPr>
              <a:t>Demo App</a:t>
            </a:r>
          </a:p>
        </p:txBody>
      </p:sp>
      <p:pic>
        <p:nvPicPr>
          <p:cNvPr id="5" name="Imagen 3" descr="Logotipo&#10;&#10;Descripción generada automáticamente">
            <a:extLst>
              <a:ext uri="{FF2B5EF4-FFF2-40B4-BE49-F238E27FC236}">
                <a16:creationId xmlns:a16="http://schemas.microsoft.com/office/drawing/2014/main" id="{E51405CC-3C6D-2668-C1A6-A3E4E033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4" y="-289390"/>
            <a:ext cx="3289540" cy="24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1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Panorámica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Abadi</vt:lpstr>
      <vt:lpstr>Abstract Groovy</vt:lpstr>
      <vt:lpstr>Arial</vt:lpstr>
      <vt:lpstr>Calibri</vt:lpstr>
      <vt:lpstr>Calibri Light</vt:lpstr>
      <vt:lpstr>groovy</vt:lpstr>
      <vt:lpstr>MaDEsunflower</vt:lpstr>
      <vt:lpstr>Celestial</vt:lpstr>
      <vt:lpstr>Presentación de PowerPoint</vt:lpstr>
      <vt:lpstr>Índice </vt:lpstr>
      <vt:lpstr>introducciÓn</vt:lpstr>
      <vt:lpstr>Índice </vt:lpstr>
      <vt:lpstr>funcionamiento</vt:lpstr>
      <vt:lpstr>funcionamiento</vt:lpstr>
      <vt:lpstr>Índice </vt:lpstr>
      <vt:lpstr>Requisitos</vt:lpstr>
      <vt:lpstr>Índice </vt:lpstr>
      <vt:lpstr>Arquitectura de Bloques</vt:lpstr>
      <vt:lpstr>Bloques (i) - Scrapiffy</vt:lpstr>
      <vt:lpstr>Bloques (iI) - DTD Validator</vt:lpstr>
      <vt:lpstr>Bloques (III) - ScraPer</vt:lpstr>
      <vt:lpstr>Bloques (iV) - Cliente</vt:lpstr>
      <vt:lpstr>Índice </vt:lpstr>
      <vt:lpstr>SCRapiffy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Gonzalo Alvarez Moreno</cp:lastModifiedBy>
  <cp:revision>5</cp:revision>
  <dcterms:created xsi:type="dcterms:W3CDTF">2023-05-30T18:45:31Z</dcterms:created>
  <dcterms:modified xsi:type="dcterms:W3CDTF">2023-06-02T16:12:27Z</dcterms:modified>
</cp:coreProperties>
</file>