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57" r:id="rId3"/>
    <p:sldId id="269" r:id="rId4"/>
    <p:sldId id="259" r:id="rId5"/>
    <p:sldId id="260" r:id="rId6"/>
    <p:sldId id="270" r:id="rId7"/>
    <p:sldId id="271" r:id="rId8"/>
    <p:sldId id="272" r:id="rId9"/>
    <p:sldId id="273" r:id="rId10"/>
    <p:sldId id="264" r:id="rId11"/>
    <p:sldId id="265" r:id="rId12"/>
    <p:sldId id="274"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81"/>
  </p:normalViewPr>
  <p:slideViewPr>
    <p:cSldViewPr snapToGrid="0" snapToObjects="1">
      <p:cViewPr varScale="1">
        <p:scale>
          <a:sx n="113" d="100"/>
          <a:sy n="113" d="100"/>
        </p:scale>
        <p:origin x="115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B4B725-7F78-CC42-BFAB-86511518090A}" type="datetime1">
              <a:rPr lang="en-US" smtClean="0"/>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92AB6-EB60-4A4A-9AB4-EC386FE07FD0}" type="slidenum">
              <a:rPr lang="en-US" smtClean="0"/>
              <a:t>‹#›</a:t>
            </a:fld>
            <a:endParaRPr lang="en-US"/>
          </a:p>
        </p:txBody>
      </p:sp>
    </p:spTree>
    <p:extLst>
      <p:ext uri="{BB962C8B-B14F-4D97-AF65-F5344CB8AC3E}">
        <p14:creationId xmlns:p14="http://schemas.microsoft.com/office/powerpoint/2010/main" val="2549976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06FE7-D2B7-0C43-9C06-F1048BFF5817}" type="datetime1">
              <a:rPr lang="en-US" smtClean="0"/>
              <a:t>12/12/2018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7BB16-027A-ED4B-92F8-4990D0EE32E0}" type="slidenum">
              <a:rPr lang="en-US" smtClean="0"/>
              <a:t>‹#›</a:t>
            </a:fld>
            <a:endParaRPr lang="en-US"/>
          </a:p>
        </p:txBody>
      </p:sp>
    </p:spTree>
    <p:extLst>
      <p:ext uri="{BB962C8B-B14F-4D97-AF65-F5344CB8AC3E}">
        <p14:creationId xmlns:p14="http://schemas.microsoft.com/office/powerpoint/2010/main" val="6025687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D7BB16-027A-ED4B-92F8-4990D0EE32E0}" type="slidenum">
              <a:rPr lang="en-US" smtClean="0"/>
              <a:t>1</a:t>
            </a:fld>
            <a:endParaRPr lang="en-US"/>
          </a:p>
        </p:txBody>
      </p:sp>
    </p:spTree>
    <p:extLst>
      <p:ext uri="{BB962C8B-B14F-4D97-AF65-F5344CB8AC3E}">
        <p14:creationId xmlns:p14="http://schemas.microsoft.com/office/powerpoint/2010/main" val="61038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dirty="0"/>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39839"/>
            <a:ext cx="7886700" cy="628787"/>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887896"/>
            <a:ext cx="7886700" cy="5468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CpE403 Advanced Embedded Systems</a:t>
            </a:r>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endParaRPr lang="en-US"/>
          </a:p>
        </p:txBody>
      </p:sp>
      <p:sp>
        <p:nvSpPr>
          <p:cNvPr id="5" name="Footer Placeholder 4"/>
          <p:cNvSpPr>
            <a:spLocks noGrp="1"/>
          </p:cNvSpPr>
          <p:nvPr>
            <p:ph type="ftr" sz="quarter" idx="11"/>
          </p:nvPr>
        </p:nvSpPr>
        <p:spPr/>
        <p:txBody>
          <a:bodyPr/>
          <a:lstStyle/>
          <a:p>
            <a:r>
              <a:rPr kumimoji="0" lang="en-US"/>
              <a:t>CpE403 Advanced Embedded Systems</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702365"/>
            <a:ext cx="3886200" cy="5653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eaLnBrk="1" latinLnBrk="0" hangingPunct="1"/>
            <a:endParaRPr lang="en-US"/>
          </a:p>
        </p:txBody>
      </p:sp>
      <p:sp>
        <p:nvSpPr>
          <p:cNvPr id="8" name="Footer Placeholder 7"/>
          <p:cNvSpPr>
            <a:spLocks noGrp="1"/>
          </p:cNvSpPr>
          <p:nvPr>
            <p:ph type="ftr" sz="quarter" idx="11"/>
          </p:nvPr>
        </p:nvSpPr>
        <p:spPr/>
        <p:txBody>
          <a:bodyPr/>
          <a:lstStyle/>
          <a:p>
            <a:r>
              <a:rPr kumimoji="0" lang="en-US"/>
              <a:t>CpE403 Advanced Embedded Systems</a:t>
            </a:r>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endParaRPr lang="en-US"/>
          </a:p>
        </p:txBody>
      </p:sp>
      <p:sp>
        <p:nvSpPr>
          <p:cNvPr id="4" name="Footer Placeholder 3"/>
          <p:cNvSpPr>
            <a:spLocks noGrp="1"/>
          </p:cNvSpPr>
          <p:nvPr>
            <p:ph type="ftr" sz="quarter" idx="11"/>
          </p:nvPr>
        </p:nvSpPr>
        <p:spPr/>
        <p:txBody>
          <a:bodyPr/>
          <a:lstStyle/>
          <a:p>
            <a:r>
              <a:rPr kumimoji="0" lang="en-US"/>
              <a:t>CpE403 Advanced Embedded Systems</a:t>
            </a:r>
          </a:p>
        </p:txBody>
      </p:sp>
      <p:sp>
        <p:nvSpPr>
          <p:cNvPr id="5" name="Slide Number Placeholder 4"/>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endParaRPr lang="en-US"/>
          </a:p>
        </p:txBody>
      </p:sp>
      <p:sp>
        <p:nvSpPr>
          <p:cNvPr id="3" name="Footer Placeholder 2"/>
          <p:cNvSpPr>
            <a:spLocks noGrp="1"/>
          </p:cNvSpPr>
          <p:nvPr>
            <p:ph type="ftr" sz="quarter" idx="11"/>
          </p:nvPr>
        </p:nvSpPr>
        <p:spPr/>
        <p:txBody>
          <a:bodyPr/>
          <a:lstStyle/>
          <a:p>
            <a:r>
              <a:rPr kumimoji="0" lang="en-US"/>
              <a:t>CpE403 Advanced Embedded Systems</a:t>
            </a:r>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eaLnBrk="1" latinLnBrk="0" hangingPunct="1"/>
            <a:endParaRPr lang="en-US"/>
          </a:p>
        </p:txBody>
      </p:sp>
      <p:sp>
        <p:nvSpPr>
          <p:cNvPr id="6" name="Footer Placeholder 5"/>
          <p:cNvSpPr>
            <a:spLocks noGrp="1"/>
          </p:cNvSpPr>
          <p:nvPr>
            <p:ph type="ftr" sz="quarter" idx="11"/>
          </p:nvPr>
        </p:nvSpPr>
        <p:spPr/>
        <p:txBody>
          <a:bodyPr/>
          <a:lstStyle/>
          <a:p>
            <a:r>
              <a:rPr kumimoji="0" lang="en-US"/>
              <a:t>CpE403 Advanced Embedded Systems</a:t>
            </a:r>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0"/>
            <a:ext cx="7886700" cy="70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95130"/>
            <a:ext cx="7886700" cy="55612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fld id="{8EB9D111-03B8-F446-8E09-256243E54565}" type="datetimeFigureOut">
              <a:rPr lang="en-US" smtClean="0"/>
              <a:pPr/>
              <a:t>12/12/2018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venir Book" charset="0"/>
                <a:ea typeface="Avenir Book" charset="0"/>
                <a:cs typeface="Avenir Book" charset="0"/>
              </a:defRPr>
            </a:lvl1pPr>
          </a:lstStyle>
          <a:p>
            <a:r>
              <a:rPr lang="en-US"/>
              <a:t>CpE403 Advanced Embedded Systems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venir Book" charset="0"/>
                <a:ea typeface="Avenir Book" charset="0"/>
                <a:cs typeface="Avenir Book" charset="0"/>
              </a:defRPr>
            </a:lvl1pPr>
          </a:lstStyle>
          <a:p>
            <a:fld id="{2AA957AF-53C0-420B-9C2D-77DB1416566C}" type="slidenum">
              <a:rPr lang="en-US" smtClean="0"/>
              <a:pPr/>
              <a:t>‹#›</a:t>
            </a:fld>
            <a:endParaRPr lang="en-US" dirty="0"/>
          </a:p>
        </p:txBody>
      </p:sp>
    </p:spTree>
    <p:extLst>
      <p:ext uri="{BB962C8B-B14F-4D97-AF65-F5344CB8AC3E}">
        <p14:creationId xmlns:p14="http://schemas.microsoft.com/office/powerpoint/2010/main" val="15658690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venir Book" charset="0"/>
          <a:ea typeface="Avenir Book" charset="0"/>
          <a:cs typeface="Avenir Book"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charset="0"/>
          <a:ea typeface="Avenir Book" charset="0"/>
          <a:cs typeface="Avenir Boo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charset="0"/>
          <a:ea typeface="Avenir Book" charset="0"/>
          <a:cs typeface="Avenir Book"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charset="0"/>
          <a:ea typeface="Avenir Book" charset="0"/>
          <a:cs typeface="Avenir Book"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charset="0"/>
          <a:ea typeface="Avenir Book" charset="0"/>
          <a:cs typeface="Avenir Book"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mKcyk8Mlp8E" TargetMode="External"/><Relationship Id="rId2" Type="http://schemas.openxmlformats.org/officeDocument/2006/relationships/hyperlink" Target="https://youtu.be/82zgfGb6sk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i.com/tool/uniflash" TargetMode="External"/><Relationship Id="rId2" Type="http://schemas.openxmlformats.org/officeDocument/2006/relationships/hyperlink" Target="http://processors.wiki.ti.com/index.php/Download_CCS" TargetMode="External"/><Relationship Id="rId1" Type="http://schemas.openxmlformats.org/officeDocument/2006/relationships/slideLayout" Target="../slideLayouts/slideLayout2.xml"/><Relationship Id="rId4" Type="http://schemas.openxmlformats.org/officeDocument/2006/relationships/hyperlink" Target="http://www.ti.com/tool/SIMPLELINK-CC13X0-SD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050" y="3805483"/>
            <a:ext cx="8038596" cy="2353956"/>
          </a:xfrm>
        </p:spPr>
        <p:txBody>
          <a:bodyPr/>
          <a:lstStyle/>
          <a:p>
            <a:r>
              <a:rPr lang="en-US" dirty="0"/>
              <a:t>CPE 403 Final Project</a:t>
            </a:r>
            <a:br>
              <a:rPr lang="en-US" dirty="0"/>
            </a:br>
            <a:r>
              <a:rPr lang="en-US" dirty="0"/>
              <a:t>BBB &amp; TI WSN</a:t>
            </a:r>
          </a:p>
        </p:txBody>
      </p:sp>
      <p:sp>
        <p:nvSpPr>
          <p:cNvPr id="3" name="Subtitle 2"/>
          <p:cNvSpPr>
            <a:spLocks noGrp="1"/>
          </p:cNvSpPr>
          <p:nvPr>
            <p:ph type="subTitle" idx="1"/>
          </p:nvPr>
        </p:nvSpPr>
        <p:spPr>
          <a:xfrm>
            <a:off x="433050" y="2748873"/>
            <a:ext cx="8038596" cy="1000760"/>
          </a:xfrm>
        </p:spPr>
        <p:txBody>
          <a:bodyPr>
            <a:normAutofit fontScale="85000" lnSpcReduction="20000"/>
          </a:bodyPr>
          <a:lstStyle/>
          <a:p>
            <a:r>
              <a:rPr lang="en-US" sz="4000" dirty="0"/>
              <a:t>Guillermo Gálvez</a:t>
            </a:r>
          </a:p>
          <a:p>
            <a:r>
              <a:rPr lang="en-US" sz="4000" dirty="0"/>
              <a:t>Trace Stewart</a:t>
            </a:r>
          </a:p>
        </p:txBody>
      </p:sp>
    </p:spTree>
    <p:extLst>
      <p:ext uri="{BB962C8B-B14F-4D97-AF65-F5344CB8AC3E}">
        <p14:creationId xmlns:p14="http://schemas.microsoft.com/office/powerpoint/2010/main" val="338665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a:t>
            </a:r>
          </a:p>
        </p:txBody>
      </p:sp>
      <p:sp>
        <p:nvSpPr>
          <p:cNvPr id="3" name="Content Placeholder 2"/>
          <p:cNvSpPr>
            <a:spLocks noGrp="1"/>
          </p:cNvSpPr>
          <p:nvPr>
            <p:ph idx="1"/>
          </p:nvPr>
        </p:nvSpPr>
        <p:spPr/>
        <p:txBody>
          <a:bodyPr/>
          <a:lstStyle/>
          <a:p>
            <a:r>
              <a:rPr lang="en-US" dirty="0"/>
              <a:t>Video link only – don</a:t>
            </a:r>
            <a:r>
              <a:rPr lang="uk-UA" dirty="0"/>
              <a:t>’</a:t>
            </a:r>
            <a:r>
              <a:rPr lang="en-US" dirty="0"/>
              <a:t>t embed video #2 better</a:t>
            </a:r>
          </a:p>
          <a:p>
            <a:pPr marL="0" indent="0">
              <a:buNone/>
            </a:pPr>
            <a:r>
              <a:rPr lang="en-US" dirty="0"/>
              <a:t>You can see temp change at ~1:05</a:t>
            </a:r>
          </a:p>
          <a:p>
            <a:endParaRPr lang="en-US" dirty="0"/>
          </a:p>
          <a:p>
            <a:r>
              <a:rPr lang="en-US" dirty="0">
                <a:hlinkClick r:id="rId2"/>
              </a:rPr>
              <a:t>https://youtu.be/82zgfGb6sko</a:t>
            </a:r>
            <a:endParaRPr lang="en-US" dirty="0"/>
          </a:p>
          <a:p>
            <a:r>
              <a:rPr lang="en-US">
                <a:hlinkClick r:id="rId3"/>
              </a:rPr>
              <a:t>https://youtu.be/mKcyk8Mlp8E</a:t>
            </a:r>
            <a:endParaRPr lang="en-US"/>
          </a:p>
          <a:p>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232215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and Conclusions</a:t>
            </a:r>
          </a:p>
        </p:txBody>
      </p:sp>
      <p:sp>
        <p:nvSpPr>
          <p:cNvPr id="3" name="Content Placeholder 2"/>
          <p:cNvSpPr>
            <a:spLocks noGrp="1"/>
          </p:cNvSpPr>
          <p:nvPr>
            <p:ph idx="1"/>
          </p:nvPr>
        </p:nvSpPr>
        <p:spPr/>
        <p:txBody>
          <a:bodyPr/>
          <a:lstStyle/>
          <a:p>
            <a:r>
              <a:rPr lang="en-US" dirty="0"/>
              <a:t>Fig 1: Shows the gateway layout from hex file give in sample.</a:t>
            </a:r>
          </a:p>
          <a:p>
            <a:endParaRPr lang="en-US" dirty="0"/>
          </a:p>
          <a:p>
            <a:endParaRPr lang="en-US" dirty="0"/>
          </a:p>
          <a:p>
            <a:endParaRPr lang="en-US" dirty="0"/>
          </a:p>
          <a:p>
            <a:endParaRPr lang="en-US" dirty="0"/>
          </a:p>
          <a:p>
            <a:endParaRPr lang="en-US" dirty="0"/>
          </a:p>
          <a:p>
            <a:r>
              <a:rPr lang="en-US" dirty="0"/>
              <a:t>Fig 2: Shows gateway layout from hex file compiled in CCS</a:t>
            </a:r>
          </a:p>
          <a:p>
            <a:r>
              <a:rPr lang="en-US" dirty="0"/>
              <a:t> </a:t>
            </a:r>
          </a:p>
        </p:txBody>
      </p:sp>
      <p:sp>
        <p:nvSpPr>
          <p:cNvPr id="4" name="Footer Placeholder 3"/>
          <p:cNvSpPr>
            <a:spLocks noGrp="1"/>
          </p:cNvSpPr>
          <p:nvPr>
            <p:ph type="ftr" sz="quarter" idx="11"/>
          </p:nvPr>
        </p:nvSpPr>
        <p:spPr/>
        <p:txBody>
          <a:bodyPr/>
          <a:lstStyle/>
          <a:p>
            <a:r>
              <a:rPr kumimoji="0" lang="en-US"/>
              <a:t>CpE403 Advanced Embedded Systems</a:t>
            </a:r>
          </a:p>
        </p:txBody>
      </p:sp>
      <p:pic>
        <p:nvPicPr>
          <p:cNvPr id="6" name="Picture 5">
            <a:extLst>
              <a:ext uri="{FF2B5EF4-FFF2-40B4-BE49-F238E27FC236}">
                <a16:creationId xmlns:a16="http://schemas.microsoft.com/office/drawing/2014/main" id="{26E3BFC8-A115-41C0-8DBD-13997E71B7C3}"/>
              </a:ext>
            </a:extLst>
          </p:cNvPr>
          <p:cNvPicPr/>
          <p:nvPr/>
        </p:nvPicPr>
        <p:blipFill>
          <a:blip r:embed="rId2"/>
          <a:stretch>
            <a:fillRect/>
          </a:stretch>
        </p:blipFill>
        <p:spPr>
          <a:xfrm>
            <a:off x="905934" y="1670452"/>
            <a:ext cx="4969933" cy="968246"/>
          </a:xfrm>
          <a:prstGeom prst="rect">
            <a:avLst/>
          </a:prstGeom>
        </p:spPr>
      </p:pic>
      <p:pic>
        <p:nvPicPr>
          <p:cNvPr id="7" name="Picture 6">
            <a:extLst>
              <a:ext uri="{FF2B5EF4-FFF2-40B4-BE49-F238E27FC236}">
                <a16:creationId xmlns:a16="http://schemas.microsoft.com/office/drawing/2014/main" id="{F7CB14EF-AFC1-47F1-BB39-7E9961B15D31}"/>
              </a:ext>
            </a:extLst>
          </p:cNvPr>
          <p:cNvPicPr/>
          <p:nvPr/>
        </p:nvPicPr>
        <p:blipFill>
          <a:blip r:embed="rId3"/>
          <a:stretch>
            <a:fillRect/>
          </a:stretch>
        </p:blipFill>
        <p:spPr>
          <a:xfrm>
            <a:off x="905934" y="2757968"/>
            <a:ext cx="4969933" cy="1461335"/>
          </a:xfrm>
          <a:prstGeom prst="rect">
            <a:avLst/>
          </a:prstGeom>
        </p:spPr>
      </p:pic>
      <p:pic>
        <p:nvPicPr>
          <p:cNvPr id="8" name="Picture 7">
            <a:extLst>
              <a:ext uri="{FF2B5EF4-FFF2-40B4-BE49-F238E27FC236}">
                <a16:creationId xmlns:a16="http://schemas.microsoft.com/office/drawing/2014/main" id="{1E80EA05-31A0-40F6-AF62-DA7AE8C6D6B8}"/>
              </a:ext>
            </a:extLst>
          </p:cNvPr>
          <p:cNvPicPr/>
          <p:nvPr/>
        </p:nvPicPr>
        <p:blipFill>
          <a:blip r:embed="rId4"/>
          <a:stretch>
            <a:fillRect/>
          </a:stretch>
        </p:blipFill>
        <p:spPr>
          <a:xfrm>
            <a:off x="905934" y="5187548"/>
            <a:ext cx="5884333" cy="1530613"/>
          </a:xfrm>
          <a:prstGeom prst="rect">
            <a:avLst/>
          </a:prstGeom>
        </p:spPr>
      </p:pic>
    </p:spTree>
    <p:extLst>
      <p:ext uri="{BB962C8B-B14F-4D97-AF65-F5344CB8AC3E}">
        <p14:creationId xmlns:p14="http://schemas.microsoft.com/office/powerpoint/2010/main" val="35723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96CE-B492-42FB-9495-F17F9ED58CF9}"/>
              </a:ext>
            </a:extLst>
          </p:cNvPr>
          <p:cNvSpPr>
            <a:spLocks noGrp="1"/>
          </p:cNvSpPr>
          <p:nvPr>
            <p:ph type="title"/>
          </p:nvPr>
        </p:nvSpPr>
        <p:spPr/>
        <p:txBody>
          <a:bodyPr>
            <a:normAutofit fontScale="90000"/>
          </a:bodyPr>
          <a:lstStyle/>
          <a:p>
            <a:r>
              <a:rPr lang="en-US" dirty="0"/>
              <a:t>Results and Conclusions</a:t>
            </a:r>
          </a:p>
        </p:txBody>
      </p:sp>
      <p:sp>
        <p:nvSpPr>
          <p:cNvPr id="3" name="Content Placeholder 2">
            <a:extLst>
              <a:ext uri="{FF2B5EF4-FFF2-40B4-BE49-F238E27FC236}">
                <a16:creationId xmlns:a16="http://schemas.microsoft.com/office/drawing/2014/main" id="{D51420B9-7F3D-445C-84E8-A4F6697A94E5}"/>
              </a:ext>
            </a:extLst>
          </p:cNvPr>
          <p:cNvSpPr>
            <a:spLocks noGrp="1"/>
          </p:cNvSpPr>
          <p:nvPr>
            <p:ph idx="1"/>
          </p:nvPr>
        </p:nvSpPr>
        <p:spPr/>
        <p:txBody>
          <a:bodyPr/>
          <a:lstStyle/>
          <a:p>
            <a:r>
              <a:rPr lang="en-US" dirty="0"/>
              <a:t>Since we did not have a sensor booster pack we did not receive any data for the lux and humidity. However, by changing the following code and interfacing stand alone sensors with the ADC on the CC1350 it is possible to utilize the additional categories in the gateway. Do to time restraints we did not have the opportunity to experiment with this. </a:t>
            </a:r>
            <a:r>
              <a:rPr lang="en-US" dirty="0" err="1"/>
              <a:t>Posssible</a:t>
            </a:r>
            <a:r>
              <a:rPr lang="en-US" dirty="0"/>
              <a:t> future work.</a:t>
            </a:r>
          </a:p>
          <a:p>
            <a:endParaRPr lang="en-US" dirty="0"/>
          </a:p>
        </p:txBody>
      </p:sp>
      <p:sp>
        <p:nvSpPr>
          <p:cNvPr id="4" name="Footer Placeholder 3">
            <a:extLst>
              <a:ext uri="{FF2B5EF4-FFF2-40B4-BE49-F238E27FC236}">
                <a16:creationId xmlns:a16="http://schemas.microsoft.com/office/drawing/2014/main" id="{589FBB2C-9E47-4B13-870E-749C5516483D}"/>
              </a:ext>
            </a:extLst>
          </p:cNvPr>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65107957-A5DF-41EF-A3C8-B861E8AC23C5}"/>
              </a:ext>
            </a:extLst>
          </p:cNvPr>
          <p:cNvPicPr>
            <a:picLocks noChangeAspect="1"/>
          </p:cNvPicPr>
          <p:nvPr/>
        </p:nvPicPr>
        <p:blipFill>
          <a:blip r:embed="rId2"/>
          <a:stretch>
            <a:fillRect/>
          </a:stretch>
        </p:blipFill>
        <p:spPr>
          <a:xfrm>
            <a:off x="800267" y="4053044"/>
            <a:ext cx="5172797" cy="1781424"/>
          </a:xfrm>
          <a:prstGeom prst="rect">
            <a:avLst/>
          </a:prstGeom>
        </p:spPr>
      </p:pic>
    </p:spTree>
    <p:extLst>
      <p:ext uri="{BB962C8B-B14F-4D97-AF65-F5344CB8AC3E}">
        <p14:creationId xmlns:p14="http://schemas.microsoft.com/office/powerpoint/2010/main" val="41699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a:t>
            </a:r>
          </a:p>
        </p:txBody>
      </p:sp>
      <p:sp>
        <p:nvSpPr>
          <p:cNvPr id="3" name="Content Placeholder 2"/>
          <p:cNvSpPr>
            <a:spLocks noGrp="1"/>
          </p:cNvSpPr>
          <p:nvPr>
            <p:ph idx="1"/>
          </p:nvPr>
        </p:nvSpPr>
        <p:spPr/>
        <p:txBody>
          <a:bodyPr/>
          <a:lstStyle/>
          <a:p>
            <a:r>
              <a:rPr lang="en-US" dirty="0"/>
              <a:t>Google</a:t>
            </a:r>
          </a:p>
          <a:p>
            <a:r>
              <a:rPr lang="en-US" dirty="0" err="1"/>
              <a:t>StackOverflow</a:t>
            </a:r>
            <a:endParaRPr lang="en-US" dirty="0"/>
          </a:p>
          <a:p>
            <a:r>
              <a:rPr lang="en-US" dirty="0"/>
              <a:t>TI website and forum</a:t>
            </a:r>
          </a:p>
          <a:p>
            <a:r>
              <a:rPr lang="en-US" dirty="0"/>
              <a:t>Internet</a:t>
            </a:r>
          </a:p>
          <a:p>
            <a:pPr marL="0" indent="0">
              <a:buNone/>
            </a:pPr>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53490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
        <p:nvSpPr>
          <p:cNvPr id="5" name="Content Placeholder 2">
            <a:extLst>
              <a:ext uri="{FF2B5EF4-FFF2-40B4-BE49-F238E27FC236}">
                <a16:creationId xmlns:a16="http://schemas.microsoft.com/office/drawing/2014/main" id="{CDD486C9-69B4-4D95-B541-C74DE27F8E88}"/>
              </a:ext>
            </a:extLst>
          </p:cNvPr>
          <p:cNvSpPr>
            <a:spLocks noGrp="1"/>
          </p:cNvSpPr>
          <p:nvPr>
            <p:ph idx="1"/>
          </p:nvPr>
        </p:nvSpPr>
        <p:spPr/>
        <p:txBody>
          <a:bodyPr>
            <a:normAutofit/>
          </a:bodyPr>
          <a:lstStyle/>
          <a:p>
            <a:r>
              <a:rPr lang="en-US" dirty="0"/>
              <a:t>Main Goal</a:t>
            </a:r>
          </a:p>
          <a:p>
            <a:pPr lvl="1"/>
            <a:r>
              <a:rPr lang="en-US" i="1" dirty="0"/>
              <a:t>The goal will be to interface a sensor (I2C/SPI/ADC) </a:t>
            </a:r>
            <a:r>
              <a:rPr lang="en-US" i="1" dirty="0" err="1"/>
              <a:t>etc</a:t>
            </a:r>
            <a:r>
              <a:rPr lang="en-US" i="1" dirty="0"/>
              <a:t> to the sensor node and transmit the data using TI-15.4 stack RF to the co-processor. The co-processor CC1350 interfaced to the BBB collects the data and the BBB displays or visualizes the data.</a:t>
            </a:r>
          </a:p>
          <a:p>
            <a:r>
              <a:rPr lang="en-US" dirty="0"/>
              <a:t>Objectives</a:t>
            </a:r>
          </a:p>
          <a:p>
            <a:pPr lvl="1"/>
            <a:r>
              <a:rPr lang="en-US" i="1" dirty="0"/>
              <a:t>The goal(s) were accomplished by interfacing a temperature sensor that was included in the sensor program that collected the data in Celsius then would send the data to the co-processor which would receive that data and send it to the BBB.</a:t>
            </a:r>
            <a:br>
              <a:rPr lang="en-US" dirty="0"/>
            </a:br>
            <a:endParaRPr lang="en-US" dirty="0"/>
          </a:p>
        </p:txBody>
      </p:sp>
    </p:spTree>
    <p:extLst>
      <p:ext uri="{BB962C8B-B14F-4D97-AF65-F5344CB8AC3E}">
        <p14:creationId xmlns:p14="http://schemas.microsoft.com/office/powerpoint/2010/main" val="354043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Outcome - Accomplishments</a:t>
            </a:r>
          </a:p>
        </p:txBody>
      </p:sp>
      <p:sp>
        <p:nvSpPr>
          <p:cNvPr id="3" name="Content Placeholder 2"/>
          <p:cNvSpPr>
            <a:spLocks noGrp="1"/>
          </p:cNvSpPr>
          <p:nvPr>
            <p:ph idx="1"/>
          </p:nvPr>
        </p:nvSpPr>
        <p:spPr/>
        <p:txBody>
          <a:bodyPr/>
          <a:lstStyle/>
          <a:p>
            <a:r>
              <a:rPr lang="en-US" dirty="0"/>
              <a:t>Outcome – result of your project?</a:t>
            </a:r>
          </a:p>
          <a:p>
            <a:pPr lvl="1"/>
            <a:r>
              <a:rPr lang="en-US" i="1" dirty="0"/>
              <a:t>That outcome of our project was successful. We were able to interface a temperature sensor to the sensor board that had code written for it already. The sensor board then sent that data to the co-processor which would process the data and send it to the BBB. The BBB would then upload the data to an online source to show the temperature. We attempted to try and use Humidity and Lux since those were in the code as well but failed when we didn’t have the sensors to use.</a:t>
            </a:r>
          </a:p>
          <a:p>
            <a:pPr lvl="1"/>
            <a:r>
              <a:rPr lang="en-US" i="1" dirty="0"/>
              <a:t>This project has a lot of uses from short to long term. It is a very universal way of transmitting data. From home projects to something that could be made into a business.</a:t>
            </a:r>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spTree>
    <p:extLst>
      <p:ext uri="{BB962C8B-B14F-4D97-AF65-F5344CB8AC3E}">
        <p14:creationId xmlns:p14="http://schemas.microsoft.com/office/powerpoint/2010/main" val="79546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Used in Design</a:t>
            </a:r>
          </a:p>
        </p:txBody>
      </p:sp>
      <p:sp>
        <p:nvSpPr>
          <p:cNvPr id="3" name="Content Placeholder 2"/>
          <p:cNvSpPr>
            <a:spLocks noGrp="1"/>
          </p:cNvSpPr>
          <p:nvPr>
            <p:ph idx="1"/>
          </p:nvPr>
        </p:nvSpPr>
        <p:spPr/>
        <p:txBody>
          <a:bodyPr/>
          <a:lstStyle/>
          <a:p>
            <a:r>
              <a:rPr lang="en-US" dirty="0"/>
              <a:t>The main hardware that we used was 2 CC1350 boards, 1 Beagle Bone Black, and FTDI to talk to the BBB through </a:t>
            </a:r>
            <a:r>
              <a:rPr lang="en-US" dirty="0" err="1"/>
              <a:t>uart</a:t>
            </a:r>
            <a:r>
              <a:rPr lang="en-US" dirty="0"/>
              <a:t>. We also used a temperature sensors and other hardware stuff to make the project fully work. The online visualization tool we used was the TI-15.4 stack collector app. This visualized the data we were collecting and displayed it onto the web.</a:t>
            </a:r>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7004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Tools used in Design</a:t>
            </a:r>
          </a:p>
        </p:txBody>
      </p:sp>
      <p:sp>
        <p:nvSpPr>
          <p:cNvPr id="3" name="Content Placeholder 2"/>
          <p:cNvSpPr>
            <a:spLocks noGrp="1"/>
          </p:cNvSpPr>
          <p:nvPr>
            <p:ph idx="1"/>
          </p:nvPr>
        </p:nvSpPr>
        <p:spPr/>
        <p:txBody>
          <a:bodyPr/>
          <a:lstStyle/>
          <a:p>
            <a:r>
              <a:rPr lang="en-US" dirty="0"/>
              <a:t>CCS8 -</a:t>
            </a:r>
            <a:r>
              <a:rPr lang="en-US" sz="1400" dirty="0"/>
              <a:t> </a:t>
            </a:r>
            <a:r>
              <a:rPr lang="en-US" sz="1400" dirty="0">
                <a:hlinkClick r:id="rId2"/>
              </a:rPr>
              <a:t>http://processors.wiki.ti.com/index.php/Download_CCS</a:t>
            </a:r>
            <a:endParaRPr lang="en-US" dirty="0"/>
          </a:p>
          <a:p>
            <a:r>
              <a:rPr lang="en-US" dirty="0"/>
              <a:t>TI </a:t>
            </a:r>
            <a:r>
              <a:rPr lang="en-US" dirty="0" err="1"/>
              <a:t>UniFlash</a:t>
            </a:r>
            <a:r>
              <a:rPr lang="en-US" dirty="0"/>
              <a:t> - </a:t>
            </a:r>
            <a:r>
              <a:rPr lang="en-US" sz="1400" dirty="0">
                <a:hlinkClick r:id="rId3"/>
              </a:rPr>
              <a:t>http://www.ti.com/tool/uniflash</a:t>
            </a:r>
            <a:endParaRPr lang="en-US" dirty="0"/>
          </a:p>
          <a:p>
            <a:r>
              <a:rPr lang="en-US" dirty="0"/>
              <a:t>TI Stack15.4 SDK - </a:t>
            </a:r>
            <a:r>
              <a:rPr lang="en-US" sz="1400" dirty="0">
                <a:hlinkClick r:id="rId4"/>
              </a:rPr>
              <a:t>http://www.ti.com/tool/SIMPLELINK-CC13X0-SDK</a:t>
            </a:r>
            <a:endParaRPr lang="en-US" sz="1400"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p>
        </p:txBody>
      </p:sp>
    </p:spTree>
    <p:extLst>
      <p:ext uri="{BB962C8B-B14F-4D97-AF65-F5344CB8AC3E}">
        <p14:creationId xmlns:p14="http://schemas.microsoft.com/office/powerpoint/2010/main" val="114162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Actual project set-up</a:t>
            </a:r>
          </a:p>
        </p:txBody>
      </p:sp>
      <p:sp>
        <p:nvSpPr>
          <p:cNvPr id="3" name="Content Placeholder 2"/>
          <p:cNvSpPr>
            <a:spLocks noGrp="1"/>
          </p:cNvSpPr>
          <p:nvPr>
            <p:ph idx="1"/>
          </p:nvPr>
        </p:nvSpPr>
        <p:spPr>
          <a:xfrm>
            <a:off x="416983" y="694771"/>
            <a:ext cx="7886700" cy="54684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kumimoji="0" lang="en-US"/>
              <a:t>CpE403 Advanced Embedded Systems</a:t>
            </a:r>
            <a:endParaRPr kumimoji="0" lang="en-US" dirty="0"/>
          </a:p>
        </p:txBody>
      </p:sp>
      <p:pic>
        <p:nvPicPr>
          <p:cNvPr id="11" name="Picture 10">
            <a:extLst>
              <a:ext uri="{FF2B5EF4-FFF2-40B4-BE49-F238E27FC236}">
                <a16:creationId xmlns:a16="http://schemas.microsoft.com/office/drawing/2014/main" id="{90F3ABB2-AA13-46A6-B4EE-FED04E9FB0F3}"/>
              </a:ext>
            </a:extLst>
          </p:cNvPr>
          <p:cNvPicPr/>
          <p:nvPr/>
        </p:nvPicPr>
        <p:blipFill>
          <a:blip r:embed="rId2"/>
          <a:stretch>
            <a:fillRect/>
          </a:stretch>
        </p:blipFill>
        <p:spPr>
          <a:xfrm>
            <a:off x="5367866" y="961752"/>
            <a:ext cx="3498427" cy="3136116"/>
          </a:xfrm>
          <a:prstGeom prst="rect">
            <a:avLst/>
          </a:prstGeom>
        </p:spPr>
      </p:pic>
      <p:pic>
        <p:nvPicPr>
          <p:cNvPr id="6" name="Picture 5">
            <a:extLst>
              <a:ext uri="{FF2B5EF4-FFF2-40B4-BE49-F238E27FC236}">
                <a16:creationId xmlns:a16="http://schemas.microsoft.com/office/drawing/2014/main" id="{900A27CE-E62E-4274-8122-72FC3A5E9F4D}"/>
              </a:ext>
            </a:extLst>
          </p:cNvPr>
          <p:cNvPicPr/>
          <p:nvPr/>
        </p:nvPicPr>
        <p:blipFill>
          <a:blip r:embed="rId3"/>
          <a:stretch>
            <a:fillRect/>
          </a:stretch>
        </p:blipFill>
        <p:spPr>
          <a:xfrm>
            <a:off x="628650" y="985162"/>
            <a:ext cx="4073524" cy="3112706"/>
          </a:xfrm>
          <a:prstGeom prst="rect">
            <a:avLst/>
          </a:prstGeom>
        </p:spPr>
      </p:pic>
    </p:spTree>
    <p:extLst>
      <p:ext uri="{BB962C8B-B14F-4D97-AF65-F5344CB8AC3E}">
        <p14:creationId xmlns:p14="http://schemas.microsoft.com/office/powerpoint/2010/main" val="110625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Pre-requisites used in Design</a:t>
            </a:r>
          </a:p>
        </p:txBody>
      </p:sp>
      <p:sp>
        <p:nvSpPr>
          <p:cNvPr id="3" name="Content Placeholder 2"/>
          <p:cNvSpPr>
            <a:spLocks noGrp="1"/>
          </p:cNvSpPr>
          <p:nvPr>
            <p:ph idx="1"/>
          </p:nvPr>
        </p:nvSpPr>
        <p:spPr/>
        <p:txBody>
          <a:bodyPr>
            <a:normAutofit/>
          </a:bodyPr>
          <a:lstStyle/>
          <a:p>
            <a:r>
              <a:rPr lang="en-US" dirty="0"/>
              <a:t>Components: 2x CC1350 Launch Pads, BBB, FTDI, jumper wires</a:t>
            </a:r>
          </a:p>
          <a:p>
            <a:r>
              <a:rPr lang="en-US" dirty="0"/>
              <a:t>Tools: needle nose pliers, Laptops</a:t>
            </a:r>
          </a:p>
          <a:p>
            <a:r>
              <a:rPr lang="en-US" dirty="0"/>
              <a:t>Software: CCS8, VM, Ubuntu Linux, TI15.4 Stack SDK, TI </a:t>
            </a:r>
            <a:r>
              <a:rPr lang="en-US" dirty="0" err="1"/>
              <a:t>UniFlash</a:t>
            </a:r>
            <a:endParaRPr lang="en-US" dirty="0"/>
          </a:p>
          <a:p>
            <a:pPr marL="0" indent="0">
              <a:buNone/>
            </a:pPr>
            <a:endParaRPr lang="en-US" dirty="0"/>
          </a:p>
          <a:p>
            <a:r>
              <a:rPr lang="en-US" dirty="0"/>
              <a:t>Commands to install prerequisites</a:t>
            </a:r>
          </a:p>
          <a:p>
            <a:pPr lvl="1"/>
            <a:r>
              <a:rPr lang="en-US" sz="1800" dirty="0"/>
              <a:t>$ cd ~/</a:t>
            </a:r>
            <a:r>
              <a:rPr lang="en-US" sz="1800" dirty="0" err="1"/>
              <a:t>ti</a:t>
            </a:r>
            <a:r>
              <a:rPr lang="en-US" sz="1800" dirty="0"/>
              <a:t>/</a:t>
            </a:r>
            <a:r>
              <a:rPr lang="en-US" sz="1800" dirty="0" err="1"/>
              <a:t>simplelink</a:t>
            </a:r>
            <a:r>
              <a:rPr lang="en-US" sz="1800" dirty="0"/>
              <a:t>/ti-15.4stack-x.xx.xx.xx/prebuilt</a:t>
            </a:r>
          </a:p>
          <a:p>
            <a:pPr lvl="1"/>
            <a:r>
              <a:rPr lang="en-US" sz="1800" dirty="0" err="1"/>
              <a:t>scp</a:t>
            </a:r>
            <a:r>
              <a:rPr lang="en-US" sz="1800" dirty="0"/>
              <a:t> bbb_prebuilt.tar.gz root@&lt;</a:t>
            </a:r>
            <a:r>
              <a:rPr lang="en-US" sz="1800" dirty="0" err="1"/>
              <a:t>bbb</a:t>
            </a:r>
            <a:r>
              <a:rPr lang="en-US" sz="1800" dirty="0"/>
              <a:t>-</a:t>
            </a:r>
            <a:r>
              <a:rPr lang="en-US" sz="1800" dirty="0" err="1"/>
              <a:t>ip</a:t>
            </a:r>
            <a:r>
              <a:rPr lang="en-US" sz="1800" dirty="0"/>
              <a:t>-address&gt;:/home/root/ - copied file to PI </a:t>
            </a:r>
          </a:p>
          <a:p>
            <a:pPr lvl="1"/>
            <a:r>
              <a:rPr lang="en-US" dirty="0"/>
              <a:t>./run_demo.sh – launched gateway for web interface</a:t>
            </a:r>
            <a:endParaRPr lang="en-US" sz="1800"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spTree>
    <p:extLst>
      <p:ext uri="{BB962C8B-B14F-4D97-AF65-F5344CB8AC3E}">
        <p14:creationId xmlns:p14="http://schemas.microsoft.com/office/powerpoint/2010/main" val="4128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Details</a:t>
            </a:r>
          </a:p>
        </p:txBody>
      </p:sp>
      <p:sp>
        <p:nvSpPr>
          <p:cNvPr id="3" name="Content Placeholder 2"/>
          <p:cNvSpPr>
            <a:spLocks noGrp="1"/>
          </p:cNvSpPr>
          <p:nvPr>
            <p:ph idx="1"/>
          </p:nvPr>
        </p:nvSpPr>
        <p:spPr/>
        <p:txBody>
          <a:bodyPr/>
          <a:lstStyle/>
          <a:p>
            <a:r>
              <a:rPr lang="en-US" dirty="0"/>
              <a:t>Steps used in design:</a:t>
            </a:r>
          </a:p>
          <a:p>
            <a:pPr lvl="1"/>
            <a:r>
              <a:rPr lang="en-US" dirty="0"/>
              <a:t>Import necessary CCS files build and load hex files to launchpads</a:t>
            </a:r>
          </a:p>
          <a:p>
            <a:pPr lvl="1"/>
            <a:r>
              <a:rPr lang="en-US" dirty="0"/>
              <a:t>Download TI15.4 SDK flash on to an SD card</a:t>
            </a:r>
          </a:p>
          <a:p>
            <a:pPr lvl="1"/>
            <a:r>
              <a:rPr lang="en-US" dirty="0"/>
              <a:t>Build SDK in VM transfer gateway to PI</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5F580F02-EDAF-4CBA-90E6-2AC662527257}"/>
              </a:ext>
            </a:extLst>
          </p:cNvPr>
          <p:cNvPicPr/>
          <p:nvPr/>
        </p:nvPicPr>
        <p:blipFill>
          <a:blip r:embed="rId2"/>
          <a:stretch>
            <a:fillRect/>
          </a:stretch>
        </p:blipFill>
        <p:spPr>
          <a:xfrm>
            <a:off x="908578" y="5003642"/>
            <a:ext cx="5943600" cy="1424305"/>
          </a:xfrm>
          <a:prstGeom prst="rect">
            <a:avLst/>
          </a:prstGeom>
        </p:spPr>
      </p:pic>
      <p:pic>
        <p:nvPicPr>
          <p:cNvPr id="6" name="Picture 5">
            <a:extLst>
              <a:ext uri="{FF2B5EF4-FFF2-40B4-BE49-F238E27FC236}">
                <a16:creationId xmlns:a16="http://schemas.microsoft.com/office/drawing/2014/main" id="{ECC4649D-4181-4182-8D83-CBF63627250D}"/>
              </a:ext>
            </a:extLst>
          </p:cNvPr>
          <p:cNvPicPr/>
          <p:nvPr/>
        </p:nvPicPr>
        <p:blipFill>
          <a:blip r:embed="rId3"/>
          <a:stretch>
            <a:fillRect/>
          </a:stretch>
        </p:blipFill>
        <p:spPr>
          <a:xfrm>
            <a:off x="908578" y="2951162"/>
            <a:ext cx="4501622" cy="2124075"/>
          </a:xfrm>
          <a:prstGeom prst="rect">
            <a:avLst/>
          </a:prstGeom>
        </p:spPr>
      </p:pic>
    </p:spTree>
    <p:extLst>
      <p:ext uri="{BB962C8B-B14F-4D97-AF65-F5344CB8AC3E}">
        <p14:creationId xmlns:p14="http://schemas.microsoft.com/office/powerpoint/2010/main" val="10652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Schematics</a:t>
            </a:r>
          </a:p>
        </p:txBody>
      </p:sp>
      <p:sp>
        <p:nvSpPr>
          <p:cNvPr id="3" name="Content Placeholder 2"/>
          <p:cNvSpPr>
            <a:spLocks noGrp="1"/>
          </p:cNvSpPr>
          <p:nvPr>
            <p:ph idx="1"/>
          </p:nvPr>
        </p:nvSpPr>
        <p:spPr/>
        <p:txBody>
          <a:bodyPr/>
          <a:lstStyle/>
          <a:p>
            <a:r>
              <a:rPr lang="en-US" dirty="0"/>
              <a:t>Screenshot of the project will all components</a:t>
            </a:r>
          </a:p>
          <a:p>
            <a:pPr lvl="1"/>
            <a:endParaRPr lang="en-US" i="1" dirty="0"/>
          </a:p>
        </p:txBody>
      </p:sp>
      <p:sp>
        <p:nvSpPr>
          <p:cNvPr id="4" name="Footer Placeholder 3"/>
          <p:cNvSpPr>
            <a:spLocks noGrp="1"/>
          </p:cNvSpPr>
          <p:nvPr>
            <p:ph type="ftr" sz="quarter" idx="11"/>
          </p:nvPr>
        </p:nvSpPr>
        <p:spPr/>
        <p:txBody>
          <a:bodyPr/>
          <a:lstStyle/>
          <a:p>
            <a:r>
              <a:rPr lang="en-US"/>
              <a:t>CpE403 Advanced Embedded Systems</a:t>
            </a:r>
            <a:endParaRPr lang="en-US" dirty="0"/>
          </a:p>
        </p:txBody>
      </p:sp>
      <p:pic>
        <p:nvPicPr>
          <p:cNvPr id="5" name="Picture 4">
            <a:extLst>
              <a:ext uri="{FF2B5EF4-FFF2-40B4-BE49-F238E27FC236}">
                <a16:creationId xmlns:a16="http://schemas.microsoft.com/office/drawing/2014/main" id="{71DADCDD-2EF3-4FC3-B745-CDAD4E7A1D3E}"/>
              </a:ext>
            </a:extLst>
          </p:cNvPr>
          <p:cNvPicPr/>
          <p:nvPr/>
        </p:nvPicPr>
        <p:blipFill>
          <a:blip r:embed="rId2"/>
          <a:stretch>
            <a:fillRect/>
          </a:stretch>
        </p:blipFill>
        <p:spPr>
          <a:xfrm>
            <a:off x="2078778" y="1913625"/>
            <a:ext cx="4207510" cy="2383155"/>
          </a:xfrm>
          <a:prstGeom prst="rect">
            <a:avLst/>
          </a:prstGeom>
        </p:spPr>
      </p:pic>
      <p:pic>
        <p:nvPicPr>
          <p:cNvPr id="6" name="Picture 5">
            <a:extLst>
              <a:ext uri="{FF2B5EF4-FFF2-40B4-BE49-F238E27FC236}">
                <a16:creationId xmlns:a16="http://schemas.microsoft.com/office/drawing/2014/main" id="{59B1ED48-2A8D-4C09-A5B3-70FD6C87C8D1}"/>
              </a:ext>
            </a:extLst>
          </p:cNvPr>
          <p:cNvPicPr>
            <a:picLocks noChangeAspect="1"/>
          </p:cNvPicPr>
          <p:nvPr/>
        </p:nvPicPr>
        <p:blipFill>
          <a:blip r:embed="rId3"/>
          <a:stretch>
            <a:fillRect/>
          </a:stretch>
        </p:blipFill>
        <p:spPr>
          <a:xfrm>
            <a:off x="781311" y="3695503"/>
            <a:ext cx="2000247" cy="1469164"/>
          </a:xfrm>
          <a:prstGeom prst="rect">
            <a:avLst/>
          </a:prstGeom>
        </p:spPr>
      </p:pic>
      <p:cxnSp>
        <p:nvCxnSpPr>
          <p:cNvPr id="7" name="Straight Connector 6">
            <a:extLst>
              <a:ext uri="{FF2B5EF4-FFF2-40B4-BE49-F238E27FC236}">
                <a16:creationId xmlns:a16="http://schemas.microsoft.com/office/drawing/2014/main" id="{BB75105A-2677-42BD-B0B5-0215D95A9BEF}"/>
              </a:ext>
            </a:extLst>
          </p:cNvPr>
          <p:cNvCxnSpPr/>
          <p:nvPr/>
        </p:nvCxnSpPr>
        <p:spPr>
          <a:xfrm>
            <a:off x="2904066" y="4296780"/>
            <a:ext cx="0" cy="865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8D8FDC2-3A3E-4ED8-A693-E022207C23EE}"/>
              </a:ext>
            </a:extLst>
          </p:cNvPr>
          <p:cNvCxnSpPr/>
          <p:nvPr/>
        </p:nvCxnSpPr>
        <p:spPr>
          <a:xfrm flipH="1" flipV="1">
            <a:off x="2078778" y="5162603"/>
            <a:ext cx="825288" cy="206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AD248C5-0B51-4043-BFD7-9F52933665AD}"/>
              </a:ext>
            </a:extLst>
          </p:cNvPr>
          <p:cNvCxnSpPr/>
          <p:nvPr/>
        </p:nvCxnSpPr>
        <p:spPr>
          <a:xfrm>
            <a:off x="2078778" y="5052536"/>
            <a:ext cx="0" cy="11006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8511500"/>
      </p:ext>
    </p:extLst>
  </p:cSld>
  <p:clrMapOvr>
    <a:masterClrMapping/>
  </p:clrMapOvr>
</p:sld>
</file>

<file path=ppt/theme/theme1.xml><?xml version="1.0" encoding="utf-8"?>
<a:theme xmlns:a="http://schemas.openxmlformats.org/drawingml/2006/main" name="Clea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eanA" id="{73E4D85C-6A00-7446-876F-A224A92E59B6}" vid="{9373C565-EB7A-184D-866A-64A71417DB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CleanA</Template>
  <TotalTime>159</TotalTime>
  <Words>707</Words>
  <Application>Microsoft Office PowerPoint</Application>
  <PresentationFormat>On-screen Show (4:3)</PresentationFormat>
  <Paragraphs>76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Avenir Book</vt:lpstr>
      <vt:lpstr>Arial</vt:lpstr>
      <vt:lpstr>Calibri</vt:lpstr>
      <vt:lpstr>CleanA</vt:lpstr>
      <vt:lpstr>CPE 403 Final Project BBB &amp; TI WSN</vt:lpstr>
      <vt:lpstr>Goal</vt:lpstr>
      <vt:lpstr>Outcome - Accomplishments</vt:lpstr>
      <vt:lpstr>Components Used in Design</vt:lpstr>
      <vt:lpstr>Tools used in Design</vt:lpstr>
      <vt:lpstr>Actual project set-up</vt:lpstr>
      <vt:lpstr>Pre-requisites used in Design</vt:lpstr>
      <vt:lpstr>Implementation Details</vt:lpstr>
      <vt:lpstr>Schematics</vt:lpstr>
      <vt:lpstr>Demo</vt:lpstr>
      <vt:lpstr>Results and Conclusions</vt:lpstr>
      <vt:lpstr>Results and Conclusions</vt:lpstr>
      <vt:lpstr>Reference</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 Muthukumar</dc:creator>
  <cp:lastModifiedBy>GUILLERMO GALVEZ</cp:lastModifiedBy>
  <cp:revision>27</cp:revision>
  <dcterms:created xsi:type="dcterms:W3CDTF">2012-11-19T20:59:30Z</dcterms:created>
  <dcterms:modified xsi:type="dcterms:W3CDTF">2018-12-13T02:05:30Z</dcterms:modified>
</cp:coreProperties>
</file>