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63" r:id="rId2"/>
    <p:sldMasterId id="2147483665" r:id="rId3"/>
    <p:sldMasterId id="2147483668" r:id="rId4"/>
    <p:sldMasterId id="2147483678" r:id="rId5"/>
    <p:sldMasterId id="2147483670" r:id="rId6"/>
    <p:sldMasterId id="2147483675" r:id="rId7"/>
    <p:sldMasterId id="2147483672" r:id="rId8"/>
    <p:sldMasterId id="2147483682" r:id="rId9"/>
    <p:sldMasterId id="2147483684" r:id="rId10"/>
    <p:sldMasterId id="2147483686" r:id="rId11"/>
    <p:sldMasterId id="2147483688" r:id="rId12"/>
  </p:sldMasterIdLst>
  <p:notesMasterIdLst>
    <p:notesMasterId r:id="rId50"/>
  </p:notesMasterIdLst>
  <p:sldIdLst>
    <p:sldId id="347" r:id="rId13"/>
    <p:sldId id="290" r:id="rId14"/>
    <p:sldId id="292" r:id="rId15"/>
    <p:sldId id="293" r:id="rId16"/>
    <p:sldId id="294" r:id="rId17"/>
    <p:sldId id="295" r:id="rId18"/>
    <p:sldId id="297" r:id="rId19"/>
    <p:sldId id="298" r:id="rId20"/>
    <p:sldId id="299" r:id="rId21"/>
    <p:sldId id="300" r:id="rId22"/>
    <p:sldId id="302" r:id="rId23"/>
    <p:sldId id="303" r:id="rId24"/>
    <p:sldId id="304" r:id="rId25"/>
    <p:sldId id="305" r:id="rId26"/>
    <p:sldId id="306" r:id="rId27"/>
    <p:sldId id="311" r:id="rId28"/>
    <p:sldId id="343" r:id="rId29"/>
    <p:sldId id="312" r:id="rId30"/>
    <p:sldId id="314" r:id="rId31"/>
    <p:sldId id="315" r:id="rId32"/>
    <p:sldId id="316" r:id="rId33"/>
    <p:sldId id="317" r:id="rId34"/>
    <p:sldId id="319" r:id="rId35"/>
    <p:sldId id="320" r:id="rId36"/>
    <p:sldId id="321" r:id="rId37"/>
    <p:sldId id="322" r:id="rId38"/>
    <p:sldId id="324" r:id="rId39"/>
    <p:sldId id="326" r:id="rId40"/>
    <p:sldId id="327" r:id="rId41"/>
    <p:sldId id="328" r:id="rId42"/>
    <p:sldId id="329" r:id="rId43"/>
    <p:sldId id="331" r:id="rId44"/>
    <p:sldId id="333" r:id="rId45"/>
    <p:sldId id="334" r:id="rId46"/>
    <p:sldId id="336" r:id="rId47"/>
    <p:sldId id="337" r:id="rId48"/>
    <p:sldId id="33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D2"/>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2606" autoAdjust="0"/>
  </p:normalViewPr>
  <p:slideViewPr>
    <p:cSldViewPr>
      <p:cViewPr varScale="1">
        <p:scale>
          <a:sx n="105" d="100"/>
          <a:sy n="105" d="100"/>
        </p:scale>
        <p:origin x="2016"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3112"/>
    </p:cViewPr>
  </p:sorterViewPr>
  <p:gridSpacing cx="180000" cy="1800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these equilibrium price the market clears, which means that the quantity supplied is equal to the quantity demanded.</a:t>
            </a:r>
          </a:p>
        </p:txBody>
      </p:sp>
      <p:sp>
        <p:nvSpPr>
          <p:cNvPr id="4" name="Slide Number Placeholder 3"/>
          <p:cNvSpPr>
            <a:spLocks noGrp="1"/>
          </p:cNvSpPr>
          <p:nvPr>
            <p:ph type="sldNum" sz="quarter" idx="5"/>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320701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just for a moment let’s suppose that the market does not clear immediately. And that the quantity supplied is greater than the quantity demanded. Then we say that there is and excess supply or a surplus in this market. Hence, there will be a downward pressure on price.</a:t>
            </a:r>
          </a:p>
        </p:txBody>
      </p:sp>
      <p:sp>
        <p:nvSpPr>
          <p:cNvPr id="4" name="Slide Number Placeholder 3"/>
          <p:cNvSpPr>
            <a:spLocks noGrp="1"/>
          </p:cNvSpPr>
          <p:nvPr>
            <p:ph type="sldNum" sz="quarter" idx="5"/>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55926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also have the opposite case. That the quantity demanded… </a:t>
            </a:r>
          </a:p>
        </p:txBody>
      </p:sp>
      <p:sp>
        <p:nvSpPr>
          <p:cNvPr id="4" name="Slide Number Placeholder 3"/>
          <p:cNvSpPr>
            <a:spLocks noGrp="1"/>
          </p:cNvSpPr>
          <p:nvPr>
            <p:ph type="sldNum" sz="quarter" idx="5"/>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371602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154830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13186411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33899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3999" cy="961900"/>
          </a:xfrm>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lgn="ctr">
              <a:buNone/>
              <a:defRPr>
                <a:solidFill>
                  <a:srgbClr val="005EA4"/>
                </a:solidFill>
              </a:defRPr>
            </a:lvl1pPr>
            <a:lvl2pPr marL="457200" indent="0">
              <a:buNone/>
              <a:defRPr/>
            </a:lvl2pPr>
          </a:lstStyle>
          <a:p>
            <a:pPr lvl="0"/>
            <a:r>
              <a:rPr lang="en-US" dirty="0"/>
              <a:t>Click to edit Master text styles</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245269954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3"/>
          <p:cNvSpPr>
            <a:spLocks noGrp="1"/>
          </p:cNvSpPr>
          <p:nvPr>
            <p:ph type="sldNum" sz="quarter" idx="14"/>
          </p:nvPr>
        </p:nvSpPr>
        <p:spPr>
          <a:xfrm>
            <a:off x="8521700" y="6484938"/>
            <a:ext cx="622300" cy="409575"/>
          </a:xfrm>
          <a:prstGeom prst="rect">
            <a:avLst/>
          </a:prstGeom>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3" name="Rectangle 3">
            <a:extLst>
              <a:ext uri="{FF2B5EF4-FFF2-40B4-BE49-F238E27FC236}">
                <a16:creationId xmlns:a16="http://schemas.microsoft.com/office/drawing/2014/main" id="{7F677B4C-1E4D-4D67-B211-BFDFF062FB40}"/>
              </a:ext>
            </a:extLst>
          </p:cNvPr>
          <p:cNvSpPr>
            <a:spLocks noGrp="1" noChangeAspect="1" noChangeArrowheads="1"/>
          </p:cNvSpPr>
          <p:nvPr>
            <p:ph type="title"/>
          </p:nvPr>
        </p:nvSpPr>
        <p:spPr bwMode="auto">
          <a:xfrm>
            <a:off x="1" y="0"/>
            <a:ext cx="9144000" cy="966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endParaRPr lang="en-US" altLang="en-US" dirty="0"/>
          </a:p>
        </p:txBody>
      </p:sp>
    </p:spTree>
    <p:extLst>
      <p:ext uri="{BB962C8B-B14F-4D97-AF65-F5344CB8AC3E}">
        <p14:creationId xmlns:p14="http://schemas.microsoft.com/office/powerpoint/2010/main" val="4194760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3"/>
          <p:cNvSpPr>
            <a:spLocks noGrp="1"/>
          </p:cNvSpPr>
          <p:nvPr>
            <p:ph type="sldNum" sz="quarter" idx="14"/>
          </p:nvPr>
        </p:nvSpPr>
        <p:spPr>
          <a:xfrm>
            <a:off x="8521700" y="6484938"/>
            <a:ext cx="622300" cy="409575"/>
          </a:xfrm>
          <a:prstGeom prst="rect">
            <a:avLst/>
          </a:prstGeom>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3" name="Rectangle 3">
            <a:extLst>
              <a:ext uri="{FF2B5EF4-FFF2-40B4-BE49-F238E27FC236}">
                <a16:creationId xmlns:a16="http://schemas.microsoft.com/office/drawing/2014/main" id="{7F677B4C-1E4D-4D67-B211-BFDFF062FB40}"/>
              </a:ext>
            </a:extLst>
          </p:cNvPr>
          <p:cNvSpPr>
            <a:spLocks noGrp="1" noChangeAspect="1" noChangeArrowheads="1"/>
          </p:cNvSpPr>
          <p:nvPr>
            <p:ph type="title"/>
          </p:nvPr>
        </p:nvSpPr>
        <p:spPr bwMode="auto">
          <a:xfrm>
            <a:off x="1" y="0"/>
            <a:ext cx="9144000" cy="966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endParaRPr lang="en-US" altLang="en-US" dirty="0"/>
          </a:p>
        </p:txBody>
      </p:sp>
    </p:spTree>
    <p:extLst>
      <p:ext uri="{BB962C8B-B14F-4D97-AF65-F5344CB8AC3E}">
        <p14:creationId xmlns:p14="http://schemas.microsoft.com/office/powerpoint/2010/main" val="179344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5"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30467275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5"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Tree>
    <p:extLst>
      <p:ext uri="{BB962C8B-B14F-4D97-AF65-F5344CB8AC3E}">
        <p14:creationId xmlns:p14="http://schemas.microsoft.com/office/powerpoint/2010/main" val="299757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Tree>
    <p:extLst>
      <p:ext uri="{BB962C8B-B14F-4D97-AF65-F5344CB8AC3E}">
        <p14:creationId xmlns:p14="http://schemas.microsoft.com/office/powerpoint/2010/main" val="21888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5"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Tree>
    <p:extLst>
      <p:ext uri="{BB962C8B-B14F-4D97-AF65-F5344CB8AC3E}">
        <p14:creationId xmlns:p14="http://schemas.microsoft.com/office/powerpoint/2010/main" val="26756962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Tree>
    <p:extLst>
      <p:ext uri="{BB962C8B-B14F-4D97-AF65-F5344CB8AC3E}">
        <p14:creationId xmlns:p14="http://schemas.microsoft.com/office/powerpoint/2010/main" val="264246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Tree>
    <p:extLst>
      <p:ext uri="{BB962C8B-B14F-4D97-AF65-F5344CB8AC3E}">
        <p14:creationId xmlns:p14="http://schemas.microsoft.com/office/powerpoint/2010/main" val="5037197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11"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 y="0"/>
            <a:ext cx="9144000" cy="96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endParaRPr lang="en-US" altLang="en-US" dirty="0"/>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9"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667283445"/>
      </p:ext>
    </p:extLst>
  </p:cSld>
  <p:clrMap bg1="lt1" tx1="dk1" bg2="lt2" tx2="dk2" accent1="accent1" accent2="accent2" accent3="accent3" accent4="accent4" accent5="accent5" accent6="accent6" hlink="hlink" folHlink="folHlink"/>
  <p:sldLayoutIdLst>
    <p:sldLayoutId id="2147483685"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b="1">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57014" y="1024563"/>
            <a:ext cx="7229792" cy="5422344"/>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5" name="Straight Connector 4"/>
          <p:cNvCxnSpPr/>
          <p:nvPr userDrawn="1"/>
        </p:nvCxnSpPr>
        <p:spPr bwMode="auto">
          <a:xfrm>
            <a:off x="7875243" y="0"/>
            <a:ext cx="0" cy="838200"/>
          </a:xfrm>
          <a:prstGeom prst="line">
            <a:avLst/>
          </a:prstGeom>
          <a:noFill/>
          <a:ln w="38100" cap="flat" cmpd="sng" algn="ctr">
            <a:solidFill>
              <a:srgbClr val="FFFFFF"/>
            </a:solidFill>
            <a:prstDash val="solid"/>
            <a:round/>
            <a:headEnd type="none" w="med" len="med"/>
            <a:tailEnd type="none" w="med" len="med"/>
          </a:ln>
          <a:effectLst/>
        </p:spPr>
      </p:cxnSp>
      <p:sp>
        <p:nvSpPr>
          <p:cNvPr id="13" name="Footer Placeholder 3"/>
          <p:cNvSpPr txBox="1">
            <a:spLocks/>
          </p:cNvSpPr>
          <p:nvPr userDrawn="1"/>
        </p:nvSpPr>
        <p:spPr>
          <a:xfrm>
            <a:off x="174625" y="6458917"/>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
        <p:nvSpPr>
          <p:cNvPr id="7" name="Rectangle 11"/>
          <p:cNvSpPr>
            <a:spLocks noChangeArrowheads="1"/>
          </p:cNvSpPr>
          <p:nvPr userDrawn="1"/>
        </p:nvSpPr>
        <p:spPr bwMode="auto">
          <a:xfrm>
            <a:off x="973759" y="6019800"/>
            <a:ext cx="7213047" cy="40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900" dirty="0">
                <a:solidFill>
                  <a:schemeClr val="bg1"/>
                </a:solidFill>
              </a:rPr>
              <a:t>PowerPoint Slides prepared by: </a:t>
            </a:r>
          </a:p>
          <a:p>
            <a:pPr algn="ctr" eaLnBrk="1" fontAlgn="base" hangingPunct="1">
              <a:lnSpc>
                <a:spcPct val="80000"/>
              </a:lnSpc>
              <a:spcBef>
                <a:spcPct val="20000"/>
              </a:spcBef>
              <a:spcAft>
                <a:spcPct val="0"/>
              </a:spcAft>
              <a:defRPr/>
            </a:pPr>
            <a:r>
              <a:rPr lang="en-US" altLang="en-US" sz="900" dirty="0">
                <a:solidFill>
                  <a:schemeClr val="bg1"/>
                </a:solidFill>
              </a:rPr>
              <a:t>V.  </a:t>
            </a:r>
            <a:r>
              <a:rPr lang="en-US" altLang="en-US" sz="900" dirty="0" err="1">
                <a:solidFill>
                  <a:schemeClr val="bg1"/>
                </a:solidFill>
              </a:rPr>
              <a:t>Andreea</a:t>
            </a:r>
            <a:r>
              <a:rPr lang="en-US" altLang="en-US" sz="900" dirty="0">
                <a:solidFill>
                  <a:schemeClr val="bg1"/>
                </a:solidFill>
              </a:rPr>
              <a:t>  CHIRITESCU</a:t>
            </a:r>
          </a:p>
          <a:p>
            <a:pPr algn="ctr" eaLnBrk="1" fontAlgn="base" hangingPunct="1">
              <a:lnSpc>
                <a:spcPct val="80000"/>
              </a:lnSpc>
              <a:spcBef>
                <a:spcPct val="20000"/>
              </a:spcBef>
              <a:spcAft>
                <a:spcPct val="0"/>
              </a:spcAft>
              <a:defRPr/>
            </a:pPr>
            <a:r>
              <a:rPr lang="en-US" altLang="en-US" sz="900" dirty="0">
                <a:solidFill>
                  <a:schemeClr val="bg1"/>
                </a:solidFill>
              </a:rPr>
              <a:t>Eastern Illinois University</a:t>
            </a:r>
          </a:p>
        </p:txBody>
      </p:sp>
      <p:sp>
        <p:nvSpPr>
          <p:cNvPr id="8" name="Rectangle 3">
            <a:extLst>
              <a:ext uri="{FF2B5EF4-FFF2-40B4-BE49-F238E27FC236}">
                <a16:creationId xmlns:a16="http://schemas.microsoft.com/office/drawing/2014/main" id="{AA75D65E-629B-4588-8C36-0CF382278E4C}"/>
              </a:ext>
            </a:extLst>
          </p:cNvPr>
          <p:cNvSpPr>
            <a:spLocks noGrp="1" noChangeAspect="1" noChangeArrowheads="1"/>
          </p:cNvSpPr>
          <p:nvPr>
            <p:ph type="title"/>
          </p:nvPr>
        </p:nvSpPr>
        <p:spPr bwMode="auto">
          <a:xfrm>
            <a:off x="1" y="-39757"/>
            <a:ext cx="9144000" cy="966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endParaRPr lang="en-US" altLang="en-US" dirty="0"/>
          </a:p>
        </p:txBody>
      </p:sp>
    </p:spTree>
    <p:extLst>
      <p:ext uri="{BB962C8B-B14F-4D97-AF65-F5344CB8AC3E}">
        <p14:creationId xmlns:p14="http://schemas.microsoft.com/office/powerpoint/2010/main" val="1241406404"/>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957014" y="1024563"/>
            <a:ext cx="7229792" cy="5422344"/>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5" name="Straight Connector 4"/>
          <p:cNvCxnSpPr/>
          <p:nvPr userDrawn="1"/>
        </p:nvCxnSpPr>
        <p:spPr bwMode="auto">
          <a:xfrm>
            <a:off x="7875243" y="0"/>
            <a:ext cx="0" cy="838200"/>
          </a:xfrm>
          <a:prstGeom prst="line">
            <a:avLst/>
          </a:prstGeom>
          <a:noFill/>
          <a:ln w="38100" cap="flat" cmpd="sng" algn="ctr">
            <a:solidFill>
              <a:srgbClr val="FFFFFF"/>
            </a:solidFill>
            <a:prstDash val="solid"/>
            <a:round/>
            <a:headEnd type="none" w="med" len="med"/>
            <a:tailEnd type="none" w="med" len="med"/>
          </a:ln>
          <a:effectLst/>
        </p:spPr>
      </p:cxnSp>
      <p:sp>
        <p:nvSpPr>
          <p:cNvPr id="8" name="Rectangle 3">
            <a:extLst>
              <a:ext uri="{FF2B5EF4-FFF2-40B4-BE49-F238E27FC236}">
                <a16:creationId xmlns:a16="http://schemas.microsoft.com/office/drawing/2014/main" id="{AA75D65E-629B-4588-8C36-0CF382278E4C}"/>
              </a:ext>
            </a:extLst>
          </p:cNvPr>
          <p:cNvSpPr>
            <a:spLocks noGrp="1" noChangeAspect="1" noChangeArrowheads="1"/>
          </p:cNvSpPr>
          <p:nvPr>
            <p:ph type="title"/>
          </p:nvPr>
        </p:nvSpPr>
        <p:spPr bwMode="auto">
          <a:xfrm>
            <a:off x="1" y="-39757"/>
            <a:ext cx="9144000" cy="966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endParaRPr lang="en-US" altLang="en-US" dirty="0"/>
          </a:p>
        </p:txBody>
      </p:sp>
      <p:sp>
        <p:nvSpPr>
          <p:cNvPr id="9"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
        <p:nvSpPr>
          <p:cNvPr id="12" name="Rectangle 11"/>
          <p:cNvSpPr>
            <a:spLocks noChangeArrowheads="1"/>
          </p:cNvSpPr>
          <p:nvPr userDrawn="1"/>
        </p:nvSpPr>
        <p:spPr bwMode="auto">
          <a:xfrm>
            <a:off x="1219110" y="5602275"/>
            <a:ext cx="1828800" cy="37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900" dirty="0">
                <a:solidFill>
                  <a:schemeClr val="tx1"/>
                </a:solidFill>
              </a:rPr>
              <a:t>PowerPoint Slides prepared by: </a:t>
            </a:r>
          </a:p>
          <a:p>
            <a:pPr algn="ctr" eaLnBrk="1" fontAlgn="base" hangingPunct="1">
              <a:lnSpc>
                <a:spcPct val="80000"/>
              </a:lnSpc>
              <a:spcBef>
                <a:spcPct val="20000"/>
              </a:spcBef>
              <a:spcAft>
                <a:spcPct val="0"/>
              </a:spcAft>
              <a:defRPr/>
            </a:pPr>
            <a:r>
              <a:rPr lang="en-US" altLang="en-US" sz="900" dirty="0">
                <a:solidFill>
                  <a:schemeClr val="tx1"/>
                </a:solidFill>
              </a:rPr>
              <a:t>V.  </a:t>
            </a:r>
            <a:r>
              <a:rPr lang="en-US" altLang="en-US" sz="900" dirty="0" err="1">
                <a:solidFill>
                  <a:schemeClr val="tx1"/>
                </a:solidFill>
              </a:rPr>
              <a:t>Andreea</a:t>
            </a:r>
            <a:r>
              <a:rPr lang="en-US" altLang="en-US" sz="900" dirty="0">
                <a:solidFill>
                  <a:schemeClr val="tx1"/>
                </a:solidFill>
              </a:rPr>
              <a:t>  CHIRITESCU</a:t>
            </a:r>
          </a:p>
          <a:p>
            <a:pPr algn="ctr" eaLnBrk="1" fontAlgn="base" hangingPunct="1">
              <a:lnSpc>
                <a:spcPct val="80000"/>
              </a:lnSpc>
              <a:spcBef>
                <a:spcPct val="20000"/>
              </a:spcBef>
              <a:spcAft>
                <a:spcPct val="0"/>
              </a:spcAft>
              <a:defRPr/>
            </a:pPr>
            <a:r>
              <a:rPr lang="en-US" altLang="en-US" sz="900" dirty="0">
                <a:solidFill>
                  <a:schemeClr val="tx1"/>
                </a:solidFill>
              </a:rPr>
              <a:t>Eastern Illinois University</a:t>
            </a:r>
          </a:p>
        </p:txBody>
      </p:sp>
    </p:spTree>
    <p:extLst>
      <p:ext uri="{BB962C8B-B14F-4D97-AF65-F5344CB8AC3E}">
        <p14:creationId xmlns:p14="http://schemas.microsoft.com/office/powerpoint/2010/main" val="3255598490"/>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662152"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8"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
        <p:nvSpPr>
          <p:cNvPr id="19"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20"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38100"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11"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14"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tx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tx1"/>
                </a:solidFill>
                <a:effectLst/>
                <a:uLnTx/>
                <a:uFillTx/>
                <a:latin typeface="Arial" charset="0"/>
                <a:ea typeface="+mn-ea"/>
                <a:cs typeface="Arial" pitchFamily="34" charset="0"/>
              </a:rPr>
              <a:t>Principles Of Micro Economics</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tx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tx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14"/>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outerShdw sx="999" sy="999" algn="ctr" rotWithShape="0">
              <a:srgbClr val="000000"/>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5" name="Straight Connector 4"/>
          <p:cNvCxnSpPr/>
          <p:nvPr userDrawn="1"/>
        </p:nvCxnSpPr>
        <p:spPr bwMode="auto">
          <a:xfrm>
            <a:off x="7875243" y="0"/>
            <a:ext cx="0" cy="838200"/>
          </a:xfrm>
          <a:prstGeom prst="line">
            <a:avLst/>
          </a:prstGeom>
          <a:noFill/>
          <a:ln w="38100" cap="flat" cmpd="sng" algn="ctr">
            <a:solidFill>
              <a:srgbClr val="FFFFFF"/>
            </a:solidFill>
            <a:prstDash val="solid"/>
            <a:round/>
            <a:headEnd type="none" w="med" len="med"/>
            <a:tailEnd type="none" w="med" len="med"/>
          </a:ln>
          <a:effectLst/>
        </p:spPr>
      </p:cxnSp>
      <p:sp>
        <p:nvSpPr>
          <p:cNvPr id="13" name="Footer Placeholder 3"/>
          <p:cNvSpPr txBox="1">
            <a:spLocks/>
          </p:cNvSpPr>
          <p:nvPr userDrawn="1"/>
        </p:nvSpPr>
        <p:spPr>
          <a:xfrm>
            <a:off x="174625" y="6349376"/>
            <a:ext cx="8347075" cy="475283"/>
          </a:xfrm>
          <a:prstGeom prst="rect">
            <a:avLst/>
          </a:prstGeom>
          <a:noFill/>
        </p:spPr>
        <p:txBody>
          <a:bodyPr vert="horz" lIns="91440" tIns="45720" rIns="91440" bIns="45720" rtlCol="0" anchor="ctr"/>
          <a:lstStyle>
            <a:defPPr>
              <a:defRPr lang="en-US"/>
            </a:defPPr>
            <a:lvl1pPr marL="0" algn="l" defTabSz="914400" rtl="0" eaLnBrk="0" latinLnBrk="0" hangingPunct="0">
              <a:buFontTx/>
              <a:buNone/>
              <a:defRPr sz="1000" kern="1200">
                <a:solidFill>
                  <a:schemeClr val="tx1"/>
                </a:solidFill>
                <a:latin typeface="Arial" charset="0"/>
                <a:ea typeface="+mn-ea"/>
                <a:cs typeface="Arial" pitchFamily="34" charset="0"/>
              </a:defRPr>
            </a:lvl1pPr>
            <a:lvl2pPr marL="742950" indent="-285750" algn="l" defTabSz="914400" rtl="0" eaLnBrk="0" latinLnBrk="0" hangingPunct="0">
              <a:defRPr sz="1800" kern="1200">
                <a:solidFill>
                  <a:schemeClr val="tx1"/>
                </a:solidFill>
                <a:latin typeface="Arial" charset="0"/>
                <a:ea typeface="+mn-ea"/>
                <a:cs typeface="+mn-cs"/>
              </a:defRPr>
            </a:lvl2pPr>
            <a:lvl3pPr marL="1143000" indent="-228600" algn="l" defTabSz="914400" rtl="0" eaLnBrk="0" latinLnBrk="0" hangingPunct="0">
              <a:defRPr sz="1800" kern="1200">
                <a:solidFill>
                  <a:schemeClr val="tx1"/>
                </a:solidFill>
                <a:latin typeface="Arial" charset="0"/>
                <a:ea typeface="+mn-ea"/>
                <a:cs typeface="+mn-cs"/>
              </a:defRPr>
            </a:lvl3pPr>
            <a:lvl4pPr marL="1600200" indent="-228600" algn="l" defTabSz="914400" rtl="0" eaLnBrk="0" latinLnBrk="0" hangingPunct="0">
              <a:defRPr sz="1800" kern="1200">
                <a:solidFill>
                  <a:schemeClr val="tx1"/>
                </a:solidFill>
                <a:latin typeface="Arial" charset="0"/>
                <a:ea typeface="+mn-ea"/>
                <a:cs typeface="+mn-cs"/>
              </a:defRPr>
            </a:lvl4pPr>
            <a:lvl5pPr marL="2057400" indent="-228600" algn="l" defTabSz="914400" rtl="0" eaLnBrk="0" latinLnBrk="0" hangingPunct="0">
              <a:defRPr sz="18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defRPr sz="1800" kern="1200">
                <a:solidFill>
                  <a:schemeClr val="tx1"/>
                </a:solidFill>
                <a:latin typeface="Arial" charset="0"/>
                <a:ea typeface="+mn-ea"/>
                <a:cs typeface="+mn-cs"/>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IN" altLang="en-US" sz="1000" b="0" i="0" u="none" strike="noStrike" kern="1200" cap="none" spc="0" normalizeH="0" baseline="0" noProof="0" dirty="0">
                <a:ln>
                  <a:noFill/>
                </a:ln>
                <a:solidFill>
                  <a:schemeClr val="bg1"/>
                </a:solidFill>
                <a:effectLst/>
                <a:uLnTx/>
                <a:uFillTx/>
                <a:latin typeface="Arial" charset="0"/>
                <a:ea typeface="+mn-ea"/>
                <a:cs typeface="Arial" pitchFamily="34" charset="0"/>
              </a:rPr>
              <a:t>N. Gregory </a:t>
            </a:r>
            <a:r>
              <a:rPr kumimoji="0" lang="en-IN" altLang="en-US" sz="1000" b="0" i="0" u="none" strike="noStrike" kern="1200" cap="none" spc="0" normalizeH="0" baseline="0" noProof="0" dirty="0" err="1">
                <a:ln>
                  <a:noFill/>
                </a:ln>
                <a:solidFill>
                  <a:schemeClr val="bg1"/>
                </a:solidFill>
                <a:effectLst/>
                <a:uLnTx/>
                <a:uFillTx/>
                <a:latin typeface="Arial" charset="0"/>
                <a:ea typeface="+mn-ea"/>
                <a:cs typeface="Arial" pitchFamily="34" charset="0"/>
              </a:rPr>
              <a:t>Mankiw</a:t>
            </a:r>
            <a:r>
              <a:rPr kumimoji="0" lang="en-IN" altLang="en-US" sz="1000" b="0" i="0" u="none" strike="noStrike" kern="1200" cap="none" spc="0" normalizeH="0" baseline="0" noProof="0" dirty="0">
                <a:ln>
                  <a:noFill/>
                </a:ln>
                <a:solidFill>
                  <a:schemeClr val="bg1"/>
                </a:solidFill>
                <a:effectLst/>
                <a:uLnTx/>
                <a:uFillTx/>
                <a:latin typeface="Arial" charset="0"/>
                <a:ea typeface="+mn-ea"/>
                <a:cs typeface="Arial" pitchFamily="34" charset="0"/>
              </a:rPr>
              <a:t>, </a:t>
            </a:r>
            <a:r>
              <a:rPr kumimoji="0" lang="en-IN" altLang="en-US" sz="1000" b="0" i="1" u="none" strike="noStrike" kern="1200" cap="none" spc="0" normalizeH="0" baseline="0" noProof="0" dirty="0">
                <a:ln>
                  <a:noFill/>
                </a:ln>
                <a:solidFill>
                  <a:schemeClr val="bg1"/>
                </a:solidFill>
                <a:effectLst/>
                <a:uLnTx/>
                <a:uFillTx/>
                <a:latin typeface="Arial" charset="0"/>
                <a:ea typeface="+mn-ea"/>
                <a:cs typeface="Arial" pitchFamily="34" charset="0"/>
              </a:rPr>
              <a:t>Principles of Economics</a:t>
            </a:r>
            <a:r>
              <a:rPr kumimoji="0" lang="en-IN" altLang="en-US" sz="1000" b="0" i="0" u="none" strike="noStrike" kern="1200" cap="none" spc="0" normalizeH="0" baseline="0" noProof="0" dirty="0">
                <a:ln>
                  <a:noFill/>
                </a:ln>
                <a:solidFill>
                  <a:schemeClr val="bg1"/>
                </a:solidFill>
                <a:effectLst/>
                <a:uLnTx/>
                <a:uFillTx/>
                <a:latin typeface="Arial" charset="0"/>
                <a:ea typeface="+mn-ea"/>
                <a:cs typeface="Arial" pitchFamily="34" charset="0"/>
              </a:rPr>
              <a:t>, 9</a:t>
            </a:r>
            <a:r>
              <a:rPr kumimoji="0" lang="en-IN" altLang="en-US" sz="1000" b="0" i="0" u="none" strike="noStrike" kern="1200" cap="none" spc="0" normalizeH="0" baseline="30000" noProof="0" dirty="0">
                <a:ln>
                  <a:noFill/>
                </a:ln>
                <a:solidFill>
                  <a:schemeClr val="bg1"/>
                </a:solidFill>
                <a:effectLst/>
                <a:uLnTx/>
                <a:uFillTx/>
                <a:latin typeface="Arial" charset="0"/>
                <a:ea typeface="+mn-ea"/>
                <a:cs typeface="Arial" pitchFamily="34" charset="0"/>
              </a:rPr>
              <a:t>th</a:t>
            </a:r>
            <a:r>
              <a:rPr kumimoji="0" lang="en-IN" altLang="en-US" sz="1000" b="0" i="0" u="none" strike="noStrike" kern="1200" cap="none" spc="0" normalizeH="0" baseline="0" noProof="0" dirty="0">
                <a:ln>
                  <a:noFill/>
                </a:ln>
                <a:solidFill>
                  <a:schemeClr val="bg1"/>
                </a:solidFill>
                <a:effectLst/>
                <a:uLnTx/>
                <a:uFillTx/>
                <a:latin typeface="Arial" charset="0"/>
                <a:ea typeface="+mn-ea"/>
                <a:cs typeface="Arial" pitchFamily="34" charset="0"/>
              </a:rPr>
              <a:t> Edition © 2021 Cengage. All Rights Reserved. May not be scanned, copied or duplicated, or posted to a publicly accessible website, in whole or in part.</a:t>
            </a:r>
          </a:p>
        </p:txBody>
      </p:sp>
      <p:sp>
        <p:nvSpPr>
          <p:cNvPr id="7" name="Rectangle 11"/>
          <p:cNvSpPr>
            <a:spLocks noChangeArrowheads="1"/>
          </p:cNvSpPr>
          <p:nvPr userDrawn="1"/>
        </p:nvSpPr>
        <p:spPr bwMode="auto">
          <a:xfrm>
            <a:off x="6054725" y="5630720"/>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Tree>
    <p:extLst>
      <p:ext uri="{BB962C8B-B14F-4D97-AF65-F5344CB8AC3E}">
        <p14:creationId xmlns:p14="http://schemas.microsoft.com/office/powerpoint/2010/main" val="4180248872"/>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a:t>
            </a:r>
          </a:p>
        </p:txBody>
      </p:sp>
      <p:sp>
        <p:nvSpPr>
          <p:cNvPr id="8" name="Content Placeholder 7"/>
          <p:cNvSpPr>
            <a:spLocks noGrp="1"/>
          </p:cNvSpPr>
          <p:nvPr>
            <p:ph idx="1"/>
          </p:nvPr>
        </p:nvSpPr>
        <p:spPr>
          <a:xfrm>
            <a:off x="277813" y="1025525"/>
            <a:ext cx="8588375" cy="1108075"/>
          </a:xfrm>
        </p:spPr>
        <p:txBody>
          <a:bodyPr anchor="ctr" anchorCtr="0"/>
          <a:lstStyle/>
          <a:p>
            <a:r>
              <a:rPr lang="en-US" dirty="0"/>
              <a:t>The Market Forces of Supply and Demand</a:t>
            </a:r>
          </a:p>
        </p:txBody>
      </p:sp>
      <p:sp>
        <p:nvSpPr>
          <p:cNvPr id="18469" name="Slide Number Placeholder 3"/>
          <p:cNvSpPr>
            <a:spLocks noGrp="1"/>
          </p:cNvSpPr>
          <p:nvPr>
            <p:ph type="sldNum" sz="quarter" idx="10"/>
          </p:nvPr>
        </p:nvSpPr>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0" fontAlgn="auto" latinLnBrk="0" hangingPunct="0">
              <a:lnSpc>
                <a:spcPct val="100000"/>
              </a:lnSpc>
              <a:spcBef>
                <a:spcPct val="0"/>
              </a:spcBef>
              <a:spcAft>
                <a:spcPts val="0"/>
              </a:spcAft>
              <a:buClrTx/>
              <a:buSzTx/>
              <a:buFontTx/>
              <a:buNone/>
              <a:tabLst/>
              <a:defRPr/>
            </a:pPr>
            <a:fld id="{95BEDC3B-C35B-4EA4-97A1-418A418CDD8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14400" rtl="0" eaLnBrk="0" fontAlgn="auto" latinLnBrk="0" hangingPunct="0">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 name="TextBox 5">
            <a:extLst>
              <a:ext uri="{FF2B5EF4-FFF2-40B4-BE49-F238E27FC236}">
                <a16:creationId xmlns:a16="http://schemas.microsoft.com/office/drawing/2014/main" id="{7D81651F-6F8A-431D-B449-85BA49E6865D}"/>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4252545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9550" y="-1"/>
            <a:ext cx="8770938" cy="927101"/>
          </a:xfrm>
        </p:spPr>
        <p:txBody>
          <a:bodyPr/>
          <a:lstStyle/>
          <a:p>
            <a:r>
              <a:rPr lang="en-US" altLang="en-US" dirty="0"/>
              <a:t>Figure 2</a:t>
            </a:r>
            <a:r>
              <a:rPr lang="en-US" altLang="en-US" baseline="0" dirty="0"/>
              <a:t> </a:t>
            </a:r>
            <a:r>
              <a:rPr lang="en-US" altLang="en-US" sz="2800" dirty="0"/>
              <a:t>Market Demand as the Sum of Individual Demands, Part</a:t>
            </a:r>
            <a:r>
              <a:rPr lang="en-US" altLang="en-US" sz="2800" baseline="0" dirty="0"/>
              <a:t> 2</a:t>
            </a:r>
            <a:endParaRPr lang="en-US" altLang="en-US" sz="2800" dirty="0"/>
          </a:p>
        </p:txBody>
      </p:sp>
      <p:sp>
        <p:nvSpPr>
          <p:cNvPr id="21535" name="Slide Number Placeholder 3"/>
          <p:cNvSpPr>
            <a:spLocks noGrp="1"/>
          </p:cNvSpPr>
          <p:nvPr>
            <p:ph type="sldNum" sz="quarter" idx="13"/>
          </p:nvPr>
        </p:nvSpPr>
        <p:spPr>
          <a:xfrm>
            <a:off x="8686800" y="6400800"/>
            <a:ext cx="452438" cy="416719"/>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6C48DD2-8AA5-49FA-8871-3E7022C45074}" type="slidenum">
              <a:rPr lang="en-US" altLang="en-US" smtClean="0">
                <a:solidFill>
                  <a:srgbClr val="002060"/>
                </a:solidFill>
              </a:rPr>
              <a:pPr algn="ctr" eaLnBrk="1" hangingPunct="1"/>
              <a:t>10</a:t>
            </a:fld>
            <a:endParaRPr lang="en-US" altLang="en-US" dirty="0">
              <a:solidFill>
                <a:srgbClr val="002060"/>
              </a:solidFill>
            </a:endParaRPr>
          </a:p>
        </p:txBody>
      </p:sp>
      <p:pic>
        <p:nvPicPr>
          <p:cNvPr id="3" name="Picture 2" descr="3 line graphs are titled Catherine's demand, Nicholas's demand, and market demand. The first graph is Catherine’s demand. The x axis is quantity of ice-cream cones from 0 to 12, and the y axis is price of ice-cream cones from 0 to 3 dollars. There is a diagonal line, which is labeled as D subscript Catherine baseline, and it passes through 0 and 3, 4 and 2, and 12 and 0. The second graph is Nicholas’s demand. The x axis is quantity of ice-cream cones from 0 to 7, and the y axis is price of ice-cream cones from 0 to 3 dollars. There is a diagonal line, which is labeled as D subscript Nicholas baseline, and it passes through 1 and 3 dollars, 3 and 2 dollars, and 7 and 0 dollars. The third graph is market demand. The x axis is quantity of ice-cream cones from 0 to 18, and the y axis is price of ice-cream cones from 0 to 3 dollars. There is a diagonal line, which is labeled as D subscript market baseline, and it passes through 0 and 3 dollars, 7 and 2 dollars, and 19 and 0 dollars. Above the graphs: Begin equation. Catherine's demand plus Nicholas's demand equals market demand. End Equ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174" y="1562100"/>
            <a:ext cx="8741693" cy="3733800"/>
          </a:xfrm>
          <a:prstGeom prst="rect">
            <a:avLst/>
          </a:prstGeom>
        </p:spPr>
      </p:pic>
      <p:sp>
        <p:nvSpPr>
          <p:cNvPr id="5" name="TextBox 4">
            <a:extLst>
              <a:ext uri="{FF2B5EF4-FFF2-40B4-BE49-F238E27FC236}">
                <a16:creationId xmlns:a16="http://schemas.microsoft.com/office/drawing/2014/main" id="{31A917C4-80D5-40EB-8B4D-9A7D8A08A46B}"/>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27040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Figure 3</a:t>
            </a:r>
            <a:r>
              <a:rPr lang="en-US" altLang="en-US" baseline="0" dirty="0"/>
              <a:t> </a:t>
            </a:r>
            <a:r>
              <a:rPr lang="en-US" altLang="en-US" sz="2800" dirty="0"/>
              <a:t>Shifts in the Demand Curve</a:t>
            </a:r>
          </a:p>
        </p:txBody>
      </p:sp>
      <p:sp>
        <p:nvSpPr>
          <p:cNvPr id="12" name="Text Placeholder 11"/>
          <p:cNvSpPr>
            <a:spLocks noGrp="1"/>
          </p:cNvSpPr>
          <p:nvPr>
            <p:ph type="body" sz="quarter" idx="12"/>
          </p:nvPr>
        </p:nvSpPr>
        <p:spPr>
          <a:xfrm>
            <a:off x="246857" y="5181600"/>
            <a:ext cx="8650287" cy="1066800"/>
          </a:xfrm>
        </p:spPr>
        <p:txBody>
          <a:bodyPr/>
          <a:lstStyle/>
          <a:p>
            <a:r>
              <a:rPr lang="en-US" dirty="0"/>
              <a:t>Any change that raises the quantity that buyers wish to purchase at any given price shifts the demand curve to the right. </a:t>
            </a:r>
          </a:p>
          <a:p>
            <a:r>
              <a:rPr lang="en-US" dirty="0"/>
              <a:t>Any change that lowers the quantity that buyers wish to purchase at any given price shifts the demand curve to the left.</a:t>
            </a:r>
          </a:p>
        </p:txBody>
      </p:sp>
      <p:sp>
        <p:nvSpPr>
          <p:cNvPr id="23568" name="Slide Number Placeholder 1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F2C9C851-9654-47DB-AFF6-60ECD9F4B50D}" type="slidenum">
              <a:rPr lang="en-US" altLang="en-US" smtClean="0">
                <a:solidFill>
                  <a:srgbClr val="002060"/>
                </a:solidFill>
              </a:rPr>
              <a:pPr algn="ctr" eaLnBrk="1" hangingPunct="1"/>
              <a:t>11</a:t>
            </a:fld>
            <a:endParaRPr lang="en-US" altLang="en-US">
              <a:solidFill>
                <a:srgbClr val="002060"/>
              </a:solidFill>
            </a:endParaRPr>
          </a:p>
        </p:txBody>
      </p:sp>
      <p:pic>
        <p:nvPicPr>
          <p:cNvPr id="2" name="Picture 1" descr="Graph of shifts in the demand curve. The x axis is quantity of ice-cream cones, and the y axis is price of ice-cream cones. There is a diagonal line stretching from top left to bottom right labeled demand curve, D subscript 1 baseline. This curve can shift left due to decrease in demand; this is labeled as demand curve, D subscript 3 baseline. The original demand curve can also be shifted right due to increase in demand; this is labeled as demand curve, D subscript 2 baselin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2072" y="743788"/>
            <a:ext cx="6179856" cy="4138523"/>
          </a:xfrm>
          <a:prstGeom prst="rect">
            <a:avLst/>
          </a:prstGeom>
        </p:spPr>
      </p:pic>
      <p:sp>
        <p:nvSpPr>
          <p:cNvPr id="6" name="TextBox 5">
            <a:extLst>
              <a:ext uri="{FF2B5EF4-FFF2-40B4-BE49-F238E27FC236}">
                <a16:creationId xmlns:a16="http://schemas.microsoft.com/office/drawing/2014/main" id="{5E0FB75F-C7C8-4D99-8F58-32DFC94DE6F5}"/>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07626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dirty="0"/>
              <a:t>Demand</a:t>
            </a:r>
          </a:p>
        </p:txBody>
      </p:sp>
      <p:sp>
        <p:nvSpPr>
          <p:cNvPr id="24579" name="Content Placeholder 2"/>
          <p:cNvSpPr>
            <a:spLocks noGrp="1"/>
          </p:cNvSpPr>
          <p:nvPr>
            <p:ph idx="1"/>
          </p:nvPr>
        </p:nvSpPr>
        <p:spPr>
          <a:xfrm>
            <a:off x="277813" y="1025525"/>
            <a:ext cx="8588375" cy="3546475"/>
          </a:xfrm>
        </p:spPr>
        <p:txBody>
          <a:bodyPr/>
          <a:lstStyle/>
          <a:p>
            <a:r>
              <a:rPr lang="en-US" altLang="en-US" dirty="0"/>
              <a:t>Variables that can shift the demand curve</a:t>
            </a:r>
          </a:p>
          <a:p>
            <a:pPr lvl="1"/>
            <a:r>
              <a:rPr lang="en-US" altLang="en-US" dirty="0"/>
              <a:t>Income</a:t>
            </a:r>
          </a:p>
          <a:p>
            <a:pPr lvl="1"/>
            <a:r>
              <a:rPr lang="en-US" altLang="en-US" dirty="0"/>
              <a:t>Prices of related goods</a:t>
            </a:r>
          </a:p>
          <a:p>
            <a:pPr lvl="1"/>
            <a:r>
              <a:rPr lang="en-US" altLang="en-US" dirty="0"/>
              <a:t>Tastes</a:t>
            </a:r>
          </a:p>
          <a:p>
            <a:pPr lvl="1"/>
            <a:r>
              <a:rPr lang="en-US" altLang="en-US" dirty="0"/>
              <a:t>Expectations</a:t>
            </a:r>
          </a:p>
          <a:p>
            <a:pPr lvl="1"/>
            <a:r>
              <a:rPr lang="en-US" altLang="en-US" dirty="0"/>
              <a:t>Number of buyers</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AB899EB-5AA6-4541-8FDD-69EABE485FFB}" type="slidenum">
              <a:rPr lang="en-US" altLang="en-US" sz="1200" smtClean="0">
                <a:solidFill>
                  <a:srgbClr val="002060"/>
                </a:solidFill>
              </a:rPr>
              <a:pPr algn="ctr" eaLnBrk="1" hangingPunct="1"/>
              <a:t>12</a:t>
            </a:fld>
            <a:endParaRPr lang="en-US" altLang="en-US" sz="1200">
              <a:solidFill>
                <a:srgbClr val="002060"/>
              </a:solidFill>
            </a:endParaRPr>
          </a:p>
        </p:txBody>
      </p:sp>
      <p:sp>
        <p:nvSpPr>
          <p:cNvPr id="5" name="TextBox 4">
            <a:extLst>
              <a:ext uri="{FF2B5EF4-FFF2-40B4-BE49-F238E27FC236}">
                <a16:creationId xmlns:a16="http://schemas.microsoft.com/office/drawing/2014/main" id="{815644B2-540C-40A6-ADE5-E24AD5D281E8}"/>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4954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r>
              <a:rPr lang="en-US" altLang="en-US" dirty="0"/>
              <a:t>Demand</a:t>
            </a:r>
          </a:p>
        </p:txBody>
      </p:sp>
      <p:sp>
        <p:nvSpPr>
          <p:cNvPr id="25603" name="Content Placeholder 2"/>
          <p:cNvSpPr>
            <a:spLocks noGrp="1"/>
          </p:cNvSpPr>
          <p:nvPr>
            <p:ph idx="1"/>
          </p:nvPr>
        </p:nvSpPr>
        <p:spPr>
          <a:xfrm>
            <a:off x="277813" y="1025525"/>
            <a:ext cx="8588375" cy="4689475"/>
          </a:xfrm>
        </p:spPr>
        <p:txBody>
          <a:bodyPr/>
          <a:lstStyle/>
          <a:p>
            <a:r>
              <a:rPr lang="en-US" altLang="en-US" b="1" dirty="0"/>
              <a:t>Income</a:t>
            </a:r>
          </a:p>
          <a:p>
            <a:pPr lvl="1"/>
            <a:r>
              <a:rPr lang="en-US" altLang="en-US" b="1" dirty="0">
                <a:solidFill>
                  <a:srgbClr val="00B050"/>
                </a:solidFill>
              </a:rPr>
              <a:t>Normal good</a:t>
            </a:r>
          </a:p>
          <a:p>
            <a:pPr lvl="2"/>
            <a:r>
              <a:rPr lang="en-US" altLang="en-US" dirty="0"/>
              <a:t>Other things constant</a:t>
            </a:r>
          </a:p>
          <a:p>
            <a:pPr lvl="2"/>
            <a:r>
              <a:rPr lang="en-US" altLang="en-US" dirty="0"/>
              <a:t>An increase in income leads to an </a:t>
            </a:r>
            <a:r>
              <a:rPr lang="en-US" altLang="en-US" b="1" dirty="0">
                <a:solidFill>
                  <a:srgbClr val="00B050"/>
                </a:solidFill>
              </a:rPr>
              <a:t>increase</a:t>
            </a:r>
            <a:r>
              <a:rPr lang="en-US" altLang="en-US" dirty="0"/>
              <a:t> in demand</a:t>
            </a:r>
          </a:p>
          <a:p>
            <a:pPr lvl="1"/>
            <a:r>
              <a:rPr lang="en-US" altLang="en-US" b="1" dirty="0">
                <a:solidFill>
                  <a:srgbClr val="FF0000"/>
                </a:solidFill>
              </a:rPr>
              <a:t>Inferior good</a:t>
            </a:r>
          </a:p>
          <a:p>
            <a:pPr lvl="2"/>
            <a:r>
              <a:rPr lang="en-US" altLang="en-US" dirty="0"/>
              <a:t>Other things constant</a:t>
            </a:r>
          </a:p>
          <a:p>
            <a:pPr lvl="2"/>
            <a:r>
              <a:rPr lang="en-US" altLang="en-US" dirty="0"/>
              <a:t>An increase in income leads to a </a:t>
            </a:r>
            <a:r>
              <a:rPr lang="en-US" altLang="en-US" b="1" dirty="0">
                <a:solidFill>
                  <a:srgbClr val="FF0000"/>
                </a:solidFill>
              </a:rPr>
              <a:t>decrease</a:t>
            </a:r>
            <a:r>
              <a:rPr lang="en-US" altLang="en-US" dirty="0"/>
              <a:t> in demand</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12C076A-3559-4B87-99BB-33D85EA8394B}" type="slidenum">
              <a:rPr lang="en-US" altLang="en-US" sz="1200" smtClean="0">
                <a:solidFill>
                  <a:srgbClr val="002060"/>
                </a:solidFill>
              </a:rPr>
              <a:pPr algn="ctr" eaLnBrk="1" hangingPunct="1"/>
              <a:t>13</a:t>
            </a:fld>
            <a:endParaRPr lang="en-US" altLang="en-US" sz="1200">
              <a:solidFill>
                <a:srgbClr val="002060"/>
              </a:solidFill>
            </a:endParaRPr>
          </a:p>
        </p:txBody>
      </p:sp>
      <p:sp>
        <p:nvSpPr>
          <p:cNvPr id="5" name="TextBox 4">
            <a:extLst>
              <a:ext uri="{FF2B5EF4-FFF2-40B4-BE49-F238E27FC236}">
                <a16:creationId xmlns:a16="http://schemas.microsoft.com/office/drawing/2014/main" id="{14004DE7-F586-4725-A7C5-5B1E9300811D}"/>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405551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r>
              <a:rPr lang="en-US" altLang="en-US" dirty="0"/>
              <a:t>Demand</a:t>
            </a:r>
          </a:p>
        </p:txBody>
      </p:sp>
      <p:sp>
        <p:nvSpPr>
          <p:cNvPr id="26627" name="Content Placeholder 2"/>
          <p:cNvSpPr>
            <a:spLocks noGrp="1"/>
          </p:cNvSpPr>
          <p:nvPr>
            <p:ph idx="1"/>
          </p:nvPr>
        </p:nvSpPr>
        <p:spPr>
          <a:xfrm>
            <a:off x="277813" y="1025525"/>
            <a:ext cx="8588375" cy="4689475"/>
          </a:xfrm>
        </p:spPr>
        <p:txBody>
          <a:bodyPr/>
          <a:lstStyle/>
          <a:p>
            <a:r>
              <a:rPr lang="en-US" altLang="en-US" b="1" dirty="0"/>
              <a:t>Prices of related goods</a:t>
            </a:r>
          </a:p>
          <a:p>
            <a:pPr lvl="1"/>
            <a:r>
              <a:rPr lang="en-US" altLang="en-US" b="1" dirty="0"/>
              <a:t>Substitutes</a:t>
            </a:r>
            <a:r>
              <a:rPr lang="en-US" altLang="en-US" dirty="0"/>
              <a:t>, two goods</a:t>
            </a:r>
          </a:p>
          <a:p>
            <a:pPr lvl="2"/>
            <a:r>
              <a:rPr lang="en-US" altLang="en-US" dirty="0"/>
              <a:t>An increase in the price of one</a:t>
            </a:r>
          </a:p>
          <a:p>
            <a:pPr lvl="2"/>
            <a:r>
              <a:rPr lang="en-US" altLang="en-US" dirty="0"/>
              <a:t>Leads to an </a:t>
            </a:r>
            <a:r>
              <a:rPr lang="en-US" altLang="en-US" b="1" dirty="0"/>
              <a:t>increase</a:t>
            </a:r>
            <a:r>
              <a:rPr lang="en-US" altLang="en-US" dirty="0"/>
              <a:t> in the demand for the other</a:t>
            </a:r>
          </a:p>
          <a:p>
            <a:pPr lvl="1"/>
            <a:r>
              <a:rPr lang="en-US" altLang="en-US" b="1" dirty="0"/>
              <a:t>Complements</a:t>
            </a:r>
            <a:r>
              <a:rPr lang="en-US" altLang="en-US" dirty="0"/>
              <a:t>, two goods</a:t>
            </a:r>
          </a:p>
          <a:p>
            <a:pPr lvl="2"/>
            <a:r>
              <a:rPr lang="en-US" altLang="en-US" dirty="0"/>
              <a:t>An increase in the price of one</a:t>
            </a:r>
          </a:p>
          <a:p>
            <a:pPr lvl="2"/>
            <a:r>
              <a:rPr lang="en-US" altLang="en-US" dirty="0"/>
              <a:t>Leads to a </a:t>
            </a:r>
            <a:r>
              <a:rPr lang="en-US" altLang="en-US" b="1" dirty="0"/>
              <a:t>decrease</a:t>
            </a:r>
            <a:r>
              <a:rPr lang="en-US" altLang="en-US" dirty="0"/>
              <a:t> in the demand for the other</a:t>
            </a:r>
          </a:p>
        </p:txBody>
      </p:sp>
      <p:sp>
        <p:nvSpPr>
          <p:cNvPr id="2662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97F3017-D139-4878-A26C-F37DB63167B2}" type="slidenum">
              <a:rPr lang="en-US" altLang="en-US" sz="1200" smtClean="0">
                <a:solidFill>
                  <a:srgbClr val="002060"/>
                </a:solidFill>
              </a:rPr>
              <a:pPr algn="ctr" eaLnBrk="1" hangingPunct="1"/>
              <a:t>14</a:t>
            </a:fld>
            <a:endParaRPr lang="en-US" altLang="en-US" sz="1200">
              <a:solidFill>
                <a:srgbClr val="002060"/>
              </a:solidFill>
            </a:endParaRPr>
          </a:p>
        </p:txBody>
      </p:sp>
      <p:sp>
        <p:nvSpPr>
          <p:cNvPr id="5" name="TextBox 4">
            <a:extLst>
              <a:ext uri="{FF2B5EF4-FFF2-40B4-BE49-F238E27FC236}">
                <a16:creationId xmlns:a16="http://schemas.microsoft.com/office/drawing/2014/main" id="{7F76064E-86F7-4D2E-9F6D-DF1801D00E0A}"/>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32089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r>
              <a:rPr lang="en-US" altLang="en-US" dirty="0"/>
              <a:t>Demand</a:t>
            </a:r>
          </a:p>
        </p:txBody>
      </p:sp>
      <p:sp>
        <p:nvSpPr>
          <p:cNvPr id="27651" name="Content Placeholder 2"/>
          <p:cNvSpPr>
            <a:spLocks noGrp="1"/>
          </p:cNvSpPr>
          <p:nvPr>
            <p:ph idx="1"/>
          </p:nvPr>
        </p:nvSpPr>
        <p:spPr>
          <a:xfrm>
            <a:off x="277813" y="1025525"/>
            <a:ext cx="8588375" cy="4765675"/>
          </a:xfrm>
        </p:spPr>
        <p:txBody>
          <a:bodyPr/>
          <a:lstStyle/>
          <a:p>
            <a:r>
              <a:rPr lang="en-US" altLang="en-US" sz="3200" dirty="0"/>
              <a:t>Tastes</a:t>
            </a:r>
          </a:p>
          <a:p>
            <a:pPr lvl="1"/>
            <a:r>
              <a:rPr lang="en-US" altLang="en-US" sz="2800" dirty="0"/>
              <a:t>Change in tastes: changes the demand</a:t>
            </a:r>
          </a:p>
          <a:p>
            <a:r>
              <a:rPr lang="en-US" altLang="en-US" sz="3200" dirty="0"/>
              <a:t>Expectations about the future </a:t>
            </a:r>
          </a:p>
          <a:p>
            <a:pPr lvl="1"/>
            <a:r>
              <a:rPr lang="en-US" altLang="en-US" sz="2800" dirty="0"/>
              <a:t>Expect an increase in income</a:t>
            </a:r>
          </a:p>
          <a:p>
            <a:pPr lvl="2"/>
            <a:r>
              <a:rPr lang="en-US" altLang="en-US" sz="2400" dirty="0"/>
              <a:t>Increase in current demand</a:t>
            </a:r>
          </a:p>
          <a:p>
            <a:pPr lvl="1"/>
            <a:r>
              <a:rPr lang="en-US" altLang="en-US" sz="2800" dirty="0"/>
              <a:t>Expect higher prices</a:t>
            </a:r>
          </a:p>
          <a:p>
            <a:pPr lvl="2"/>
            <a:r>
              <a:rPr lang="en-US" altLang="en-US" sz="2400" dirty="0"/>
              <a:t>Increase in current demand </a:t>
            </a:r>
          </a:p>
          <a:p>
            <a:r>
              <a:rPr lang="en-US" altLang="en-US" sz="3200" dirty="0"/>
              <a:t>Number of buyers, increases</a:t>
            </a:r>
          </a:p>
          <a:p>
            <a:pPr lvl="1"/>
            <a:r>
              <a:rPr lang="en-US" altLang="en-US" sz="2800" dirty="0"/>
              <a:t>Market demand increases</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DA35BBB-B612-480F-80D3-C45DD8296592}" type="slidenum">
              <a:rPr lang="en-US" altLang="en-US" sz="1200" smtClean="0">
                <a:solidFill>
                  <a:srgbClr val="002060"/>
                </a:solidFill>
              </a:rPr>
              <a:pPr algn="ctr" eaLnBrk="1" hangingPunct="1"/>
              <a:t>15</a:t>
            </a:fld>
            <a:endParaRPr lang="en-US" altLang="en-US" sz="1200">
              <a:solidFill>
                <a:srgbClr val="002060"/>
              </a:solidFill>
            </a:endParaRPr>
          </a:p>
        </p:txBody>
      </p:sp>
      <p:sp>
        <p:nvSpPr>
          <p:cNvPr id="5" name="TextBox 4">
            <a:extLst>
              <a:ext uri="{FF2B5EF4-FFF2-40B4-BE49-F238E27FC236}">
                <a16:creationId xmlns:a16="http://schemas.microsoft.com/office/drawing/2014/main" id="{9415C6DC-F535-462D-9060-486D65C6DD67}"/>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46424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9550" y="0"/>
            <a:ext cx="8770938" cy="914400"/>
          </a:xfrm>
        </p:spPr>
        <p:txBody>
          <a:bodyPr/>
          <a:lstStyle/>
          <a:p>
            <a:r>
              <a:rPr lang="en-US" altLang="en-US" dirty="0"/>
              <a:t>Figure 4</a:t>
            </a:r>
            <a:r>
              <a:rPr lang="en-US" altLang="en-US" baseline="0" dirty="0"/>
              <a:t> </a:t>
            </a:r>
            <a:r>
              <a:rPr lang="en-US" altLang="en-US" sz="2800" dirty="0"/>
              <a:t>Shifts in the Demand Curve versus Movements along the Demand Curve (a)</a:t>
            </a:r>
          </a:p>
        </p:txBody>
      </p:sp>
      <p:sp>
        <p:nvSpPr>
          <p:cNvPr id="32803" name="Slide Number Placeholder 3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8CE2C6B-98B6-4F9F-8564-F6FFC52FB5FF}" type="slidenum">
              <a:rPr lang="en-US" altLang="en-US" smtClean="0">
                <a:solidFill>
                  <a:srgbClr val="002060"/>
                </a:solidFill>
              </a:rPr>
              <a:pPr algn="ctr" eaLnBrk="1" hangingPunct="1"/>
              <a:t>16</a:t>
            </a:fld>
            <a:endParaRPr lang="en-US" altLang="en-US">
              <a:solidFill>
                <a:srgbClr val="002060"/>
              </a:solidFill>
            </a:endParaRPr>
          </a:p>
        </p:txBody>
      </p:sp>
      <p:pic>
        <p:nvPicPr>
          <p:cNvPr id="2" name="Picture 1" descr="Graph of a shift in the demand curve. The x axis is number of cigarettes smoked per day from 0 to 20, and the y axis is price of cigarettes per pack. There are two diagonal lines; they both stretch from top left to bottom right. The line labeled D subscript 1 baseline passes through point A located at 20 and 4 dollars, and the line labeled D subscript 2 baseline passes through point B located at 10 and 4 dollars. The shift of demand curve to the left from D subscript 1 to D subscript 2 is due to a policy to discourage smoki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722" y="1295400"/>
            <a:ext cx="7940556" cy="4267200"/>
          </a:xfrm>
          <a:prstGeom prst="rect">
            <a:avLst/>
          </a:prstGeom>
        </p:spPr>
      </p:pic>
      <p:sp>
        <p:nvSpPr>
          <p:cNvPr id="5" name="TextBox 4">
            <a:extLst>
              <a:ext uri="{FF2B5EF4-FFF2-40B4-BE49-F238E27FC236}">
                <a16:creationId xmlns:a16="http://schemas.microsoft.com/office/drawing/2014/main" id="{EF84E035-0BE2-46A5-95A6-766D59055290}"/>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02463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09550" y="0"/>
            <a:ext cx="8770938" cy="914400"/>
          </a:xfrm>
        </p:spPr>
        <p:txBody>
          <a:bodyPr/>
          <a:lstStyle/>
          <a:p>
            <a:r>
              <a:rPr lang="en-US" altLang="en-US" dirty="0"/>
              <a:t>Figure 4</a:t>
            </a:r>
            <a:r>
              <a:rPr lang="en-US" altLang="en-US" baseline="0" dirty="0"/>
              <a:t> </a:t>
            </a:r>
            <a:r>
              <a:rPr lang="en-US" altLang="en-US" sz="2800" dirty="0"/>
              <a:t>Shifts in the Demand Curve versus Movements along the Demand Curve (b)</a:t>
            </a:r>
          </a:p>
        </p:txBody>
      </p:sp>
      <p:sp>
        <p:nvSpPr>
          <p:cNvPr id="32803" name="Slide Number Placeholder 3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68CE2C6B-98B6-4F9F-8564-F6FFC52FB5FF}" type="slidenum">
              <a:rPr lang="en-US" altLang="en-US" smtClean="0">
                <a:solidFill>
                  <a:srgbClr val="002060"/>
                </a:solidFill>
              </a:rPr>
              <a:pPr algn="ctr" eaLnBrk="1" hangingPunct="1"/>
              <a:t>17</a:t>
            </a:fld>
            <a:endParaRPr lang="en-US" altLang="en-US">
              <a:solidFill>
                <a:srgbClr val="002060"/>
              </a:solidFill>
            </a:endParaRPr>
          </a:p>
        </p:txBody>
      </p:sp>
      <p:pic>
        <p:nvPicPr>
          <p:cNvPr id="3" name="Picture 2" descr="Line graph of a movement along the demand curve. The x axis is number of cigarettes smoked per day, and the y axis is price of cigarettes per pack. There is a diagonal line; it stretches from top left to bottom right. The line is labeled D subscript 1, and it passes through point C located at 12 and 8 dollars and point A located at 20 and 4 dollars. A tax that raises the price of cigarettes results in a movement along the demand curve from point A to point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422" y="1447800"/>
            <a:ext cx="7689156" cy="4343400"/>
          </a:xfrm>
          <a:prstGeom prst="rect">
            <a:avLst/>
          </a:prstGeom>
        </p:spPr>
      </p:pic>
      <p:sp>
        <p:nvSpPr>
          <p:cNvPr id="5" name="TextBox 4">
            <a:extLst>
              <a:ext uri="{FF2B5EF4-FFF2-40B4-BE49-F238E27FC236}">
                <a16:creationId xmlns:a16="http://schemas.microsoft.com/office/drawing/2014/main" id="{D224FEB1-B964-4BF8-B8F5-CCDAC290ABDA}"/>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75432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dirty="0"/>
              <a:t>Supply</a:t>
            </a:r>
          </a:p>
        </p:txBody>
      </p:sp>
      <p:sp>
        <p:nvSpPr>
          <p:cNvPr id="33795" name="Content Placeholder 2"/>
          <p:cNvSpPr>
            <a:spLocks noGrp="1"/>
          </p:cNvSpPr>
          <p:nvPr>
            <p:ph idx="1"/>
          </p:nvPr>
        </p:nvSpPr>
        <p:spPr>
          <a:xfrm>
            <a:off x="277813" y="1025525"/>
            <a:ext cx="8588375" cy="5070475"/>
          </a:xfrm>
        </p:spPr>
        <p:txBody>
          <a:bodyPr/>
          <a:lstStyle/>
          <a:p>
            <a:r>
              <a:rPr lang="en-US" altLang="en-US" dirty="0"/>
              <a:t>Law of supply</a:t>
            </a:r>
          </a:p>
          <a:p>
            <a:pPr lvl="1"/>
            <a:r>
              <a:rPr lang="en-US" altLang="en-US" dirty="0"/>
              <a:t>Other things equal</a:t>
            </a:r>
          </a:p>
          <a:p>
            <a:pPr lvl="1"/>
            <a:r>
              <a:rPr lang="en-US" altLang="en-US" dirty="0"/>
              <a:t>When the price of a good rises, the  quantity supplied of the good also rises</a:t>
            </a:r>
          </a:p>
          <a:p>
            <a:pPr lvl="1"/>
            <a:r>
              <a:rPr lang="en-US" altLang="en-US" dirty="0"/>
              <a:t>When the price falls, the quantity supplied falls as well</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4753B74-892C-4071-A81F-01878DFE699C}" type="slidenum">
              <a:rPr lang="en-US" altLang="en-US" sz="1200" smtClean="0">
                <a:solidFill>
                  <a:srgbClr val="002060"/>
                </a:solidFill>
              </a:rPr>
              <a:pPr algn="ctr" eaLnBrk="1" hangingPunct="1"/>
              <a:t>18</a:t>
            </a:fld>
            <a:endParaRPr lang="en-US" altLang="en-US" sz="1200">
              <a:solidFill>
                <a:srgbClr val="002060"/>
              </a:solidFill>
            </a:endParaRPr>
          </a:p>
        </p:txBody>
      </p:sp>
      <p:sp>
        <p:nvSpPr>
          <p:cNvPr id="5" name="TextBox 4">
            <a:extLst>
              <a:ext uri="{FF2B5EF4-FFF2-40B4-BE49-F238E27FC236}">
                <a16:creationId xmlns:a16="http://schemas.microsoft.com/office/drawing/2014/main" id="{0ED75BAA-EF4B-4592-B496-BFD1F523F777}"/>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40814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Figure 5</a:t>
            </a:r>
            <a:r>
              <a:rPr lang="en-US" altLang="en-US" baseline="0" dirty="0"/>
              <a:t> </a:t>
            </a:r>
            <a:r>
              <a:rPr lang="en-US" altLang="en-US" sz="2800" dirty="0"/>
              <a:t>Ben’s Supply Schedule and Supply Curve</a:t>
            </a:r>
          </a:p>
        </p:txBody>
      </p:sp>
      <p:sp>
        <p:nvSpPr>
          <p:cNvPr id="3587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73F233B-6A98-4623-B081-644EC0734ADB}" type="slidenum">
              <a:rPr lang="en-US" altLang="en-US" smtClean="0">
                <a:solidFill>
                  <a:srgbClr val="002060"/>
                </a:solidFill>
              </a:rPr>
              <a:pPr algn="ctr" eaLnBrk="1" hangingPunct="1"/>
              <a:t>19</a:t>
            </a:fld>
            <a:endParaRPr lang="en-US" altLang="en-US">
              <a:solidFill>
                <a:srgbClr val="002060"/>
              </a:solidFill>
            </a:endParaRPr>
          </a:p>
        </p:txBody>
      </p:sp>
      <p:pic>
        <p:nvPicPr>
          <p:cNvPr id="4" name="Picture 3" descr="Line graph of Ben’s supply curve. The x axis is quantity of ice-cream cones from 0 to 12, and the y axis is price of ice-cream cones from 0 to 3 dollars. There is a diagonal line, which is labeled as supply curve, and it passes through 0 and 50 cents, 1 and 1 dollar, 2 and 1.50, 3 and 2 dollars, 4 and 2.50, and 5 and 3 dollars. There is an arrow pointing up from 2 to 2.50 mark on the y axis; it represents an increase in price. There is an arrow pointing right from 3 to 4 cones on the x axis; it represents an increase of quantity of cones supplied.&#10;&#10;Table of Ben’s supply schedule. There are two columns and eight rows with column headers price of ice-cream cone and quantity of cones suppli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318" y="1143000"/>
            <a:ext cx="8015364" cy="4572000"/>
          </a:xfrm>
          <a:prstGeom prst="rect">
            <a:avLst/>
          </a:prstGeom>
        </p:spPr>
      </p:pic>
      <p:sp>
        <p:nvSpPr>
          <p:cNvPr id="5" name="TextBox 4">
            <a:extLst>
              <a:ext uri="{FF2B5EF4-FFF2-40B4-BE49-F238E27FC236}">
                <a16:creationId xmlns:a16="http://schemas.microsoft.com/office/drawing/2014/main" id="{E4809005-F4A5-4936-8075-86CDAE88A26A}"/>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97135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Markets and Competition</a:t>
            </a:r>
          </a:p>
        </p:txBody>
      </p:sp>
      <p:sp>
        <p:nvSpPr>
          <p:cNvPr id="11267" name="Content Placeholder 2"/>
          <p:cNvSpPr>
            <a:spLocks noGrp="1"/>
          </p:cNvSpPr>
          <p:nvPr>
            <p:ph idx="1"/>
          </p:nvPr>
        </p:nvSpPr>
        <p:spPr>
          <a:xfrm>
            <a:off x="277813" y="1025525"/>
            <a:ext cx="8588375" cy="4003675"/>
          </a:xfrm>
        </p:spPr>
        <p:txBody>
          <a:bodyPr/>
          <a:lstStyle/>
          <a:p>
            <a:r>
              <a:rPr lang="en-US" altLang="en-US" dirty="0"/>
              <a:t>Market</a:t>
            </a:r>
          </a:p>
          <a:p>
            <a:pPr lvl="1"/>
            <a:r>
              <a:rPr lang="en-US" altLang="en-US" dirty="0"/>
              <a:t>Where </a:t>
            </a:r>
            <a:r>
              <a:rPr lang="en-US" altLang="en-US" b="1" dirty="0"/>
              <a:t>buyers</a:t>
            </a:r>
            <a:r>
              <a:rPr lang="en-US" altLang="en-US" dirty="0"/>
              <a:t> and </a:t>
            </a:r>
            <a:r>
              <a:rPr lang="en-US" altLang="en-US" b="1" dirty="0"/>
              <a:t>sellers</a:t>
            </a:r>
            <a:r>
              <a:rPr lang="en-US" altLang="en-US" dirty="0"/>
              <a:t> of a particular good or service </a:t>
            </a:r>
            <a:r>
              <a:rPr lang="en-US" altLang="en-US" b="1" dirty="0"/>
              <a:t>meet</a:t>
            </a:r>
            <a:r>
              <a:rPr lang="en-US" altLang="en-US" dirty="0"/>
              <a:t>.</a:t>
            </a:r>
          </a:p>
          <a:p>
            <a:pPr lvl="1"/>
            <a:r>
              <a:rPr lang="en-US" altLang="en-US" dirty="0"/>
              <a:t>Buyers</a:t>
            </a:r>
          </a:p>
          <a:p>
            <a:pPr lvl="2"/>
            <a:r>
              <a:rPr lang="en-US" altLang="en-US" dirty="0"/>
              <a:t>Determine the </a:t>
            </a:r>
            <a:r>
              <a:rPr lang="en-US" altLang="en-US" b="1" dirty="0">
                <a:highlight>
                  <a:srgbClr val="FFFF00"/>
                </a:highlight>
              </a:rPr>
              <a:t>demand</a:t>
            </a:r>
            <a:r>
              <a:rPr lang="en-US" altLang="en-US" dirty="0"/>
              <a:t> for the product</a:t>
            </a:r>
          </a:p>
          <a:p>
            <a:pPr lvl="1"/>
            <a:r>
              <a:rPr lang="en-US" altLang="en-US" dirty="0"/>
              <a:t>Sellers</a:t>
            </a:r>
          </a:p>
          <a:p>
            <a:pPr lvl="2"/>
            <a:r>
              <a:rPr lang="en-US" altLang="en-US" dirty="0"/>
              <a:t>Determine the </a:t>
            </a:r>
            <a:r>
              <a:rPr lang="en-US" altLang="en-US" b="1" dirty="0">
                <a:highlight>
                  <a:srgbClr val="FFFF00"/>
                </a:highlight>
              </a:rPr>
              <a:t>supply</a:t>
            </a:r>
            <a:r>
              <a:rPr lang="en-US" altLang="en-US" dirty="0"/>
              <a:t> of the product</a:t>
            </a:r>
          </a:p>
        </p:txBody>
      </p:sp>
      <p:sp>
        <p:nvSpPr>
          <p:cNvPr id="11269" name="Slide Number Placeholder 1"/>
          <p:cNvSpPr>
            <a:spLocks noGrp="1"/>
          </p:cNvSpPr>
          <p:nvPr>
            <p:ph type="sldNum" sz="quarter" idx="10"/>
          </p:nvPr>
        </p:nvSpPr>
        <p:spPr>
          <a:xfrm>
            <a:off x="8763000" y="6477000"/>
            <a:ext cx="376238" cy="325438"/>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62414D8-FAC0-4B69-BB1A-AC7A214FD6C8}" type="slidenum">
              <a:rPr lang="en-US" altLang="en-US" sz="1200" smtClean="0">
                <a:solidFill>
                  <a:srgbClr val="002060"/>
                </a:solidFill>
              </a:rPr>
              <a:pPr algn="ctr" eaLnBrk="1" hangingPunct="1"/>
              <a:t>2</a:t>
            </a:fld>
            <a:endParaRPr lang="en-US" altLang="en-US" sz="1200" dirty="0">
              <a:solidFill>
                <a:srgbClr val="002060"/>
              </a:solidFill>
            </a:endParaRPr>
          </a:p>
        </p:txBody>
      </p:sp>
      <p:sp>
        <p:nvSpPr>
          <p:cNvPr id="5" name="TextBox 4">
            <a:extLst>
              <a:ext uri="{FF2B5EF4-FFF2-40B4-BE49-F238E27FC236}">
                <a16:creationId xmlns:a16="http://schemas.microsoft.com/office/drawing/2014/main" id="{2C0680F5-6750-463F-A2A3-8666310E8CB7}"/>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68210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dirty="0"/>
              <a:t>Supply</a:t>
            </a:r>
          </a:p>
        </p:txBody>
      </p:sp>
      <p:sp>
        <p:nvSpPr>
          <p:cNvPr id="36867" name="Content Placeholder 2"/>
          <p:cNvSpPr>
            <a:spLocks noGrp="1"/>
          </p:cNvSpPr>
          <p:nvPr>
            <p:ph idx="1"/>
          </p:nvPr>
        </p:nvSpPr>
        <p:spPr>
          <a:xfrm>
            <a:off x="277813" y="1025525"/>
            <a:ext cx="8789987" cy="4841875"/>
          </a:xfrm>
        </p:spPr>
        <p:txBody>
          <a:bodyPr/>
          <a:lstStyle/>
          <a:p>
            <a:r>
              <a:rPr lang="en-US" altLang="en-US" dirty="0"/>
              <a:t>Market supply</a:t>
            </a:r>
          </a:p>
          <a:p>
            <a:pPr lvl="1"/>
            <a:r>
              <a:rPr lang="en-US" altLang="en-US" dirty="0"/>
              <a:t>Sum of the supplies of all sellers for a good or service</a:t>
            </a:r>
          </a:p>
          <a:p>
            <a:r>
              <a:rPr lang="en-US" altLang="en-US" dirty="0"/>
              <a:t>Market supply curve</a:t>
            </a:r>
          </a:p>
          <a:p>
            <a:pPr lvl="1"/>
            <a:r>
              <a:rPr lang="en-US" altLang="en-US" dirty="0"/>
              <a:t>Sum of individual supply curves horizontally</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95C4CC9-E1D6-403E-B14F-6938C6B01619}" type="slidenum">
              <a:rPr lang="en-US" altLang="en-US" sz="1200" smtClean="0">
                <a:solidFill>
                  <a:srgbClr val="002060"/>
                </a:solidFill>
              </a:rPr>
              <a:pPr algn="ctr" eaLnBrk="1" hangingPunct="1"/>
              <a:t>20</a:t>
            </a:fld>
            <a:endParaRPr lang="en-US" altLang="en-US" sz="1200">
              <a:solidFill>
                <a:srgbClr val="002060"/>
              </a:solidFill>
            </a:endParaRPr>
          </a:p>
        </p:txBody>
      </p:sp>
      <p:sp>
        <p:nvSpPr>
          <p:cNvPr id="5" name="TextBox 4">
            <a:extLst>
              <a:ext uri="{FF2B5EF4-FFF2-40B4-BE49-F238E27FC236}">
                <a16:creationId xmlns:a16="http://schemas.microsoft.com/office/drawing/2014/main" id="{D595F929-5EC3-41EA-A73E-40E422D930AF}"/>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590550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09550" y="-1"/>
            <a:ext cx="8770938" cy="968991"/>
          </a:xfrm>
        </p:spPr>
        <p:txBody>
          <a:bodyPr/>
          <a:lstStyle/>
          <a:p>
            <a:r>
              <a:rPr lang="en-US" altLang="en-US" dirty="0"/>
              <a:t>Figure 6</a:t>
            </a:r>
            <a:r>
              <a:rPr lang="en-US" altLang="en-US" baseline="0" dirty="0"/>
              <a:t> </a:t>
            </a:r>
            <a:r>
              <a:rPr lang="en-US" altLang="en-US" sz="2800" dirty="0"/>
              <a:t>Market Supply as the Sum of Individual Supplies, Part 1</a:t>
            </a:r>
          </a:p>
        </p:txBody>
      </p:sp>
      <p:sp>
        <p:nvSpPr>
          <p:cNvPr id="37894"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C272F76-63CD-44FC-A33F-9C798D8272AE}" type="slidenum">
              <a:rPr lang="en-US" altLang="en-US" smtClean="0">
                <a:solidFill>
                  <a:srgbClr val="002060"/>
                </a:solidFill>
              </a:rPr>
              <a:pPr algn="ctr" eaLnBrk="1" hangingPunct="1"/>
              <a:t>21</a:t>
            </a:fld>
            <a:endParaRPr lang="en-US" altLang="en-US">
              <a:solidFill>
                <a:srgbClr val="002060"/>
              </a:solidFill>
            </a:endParaRPr>
          </a:p>
        </p:txBody>
      </p:sp>
      <p:pic>
        <p:nvPicPr>
          <p:cNvPr id="4" name="Picture 3" descr="Table of market supply as the sum of individual supplies. There are four columns and eight rows with column headers price of ice-cream cone, Ben, Jerry, and market. An equation shows the value under Ben plus value under Jerry equals value under Mar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750" y="2019688"/>
            <a:ext cx="8618538" cy="3403438"/>
          </a:xfrm>
          <a:prstGeom prst="rect">
            <a:avLst/>
          </a:prstGeom>
        </p:spPr>
      </p:pic>
      <p:sp>
        <p:nvSpPr>
          <p:cNvPr id="5" name="TextBox 4">
            <a:extLst>
              <a:ext uri="{FF2B5EF4-FFF2-40B4-BE49-F238E27FC236}">
                <a16:creationId xmlns:a16="http://schemas.microsoft.com/office/drawing/2014/main" id="{88E09A2C-BEB5-44F5-821F-1976FDC20D06}"/>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24656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09550" y="0"/>
            <a:ext cx="8770938" cy="968992"/>
          </a:xfrm>
        </p:spPr>
        <p:txBody>
          <a:bodyPr/>
          <a:lstStyle/>
          <a:p>
            <a:r>
              <a:rPr lang="en-US" altLang="en-US" dirty="0"/>
              <a:t>Figure 6</a:t>
            </a:r>
            <a:r>
              <a:rPr lang="en-US" altLang="en-US" baseline="0" dirty="0"/>
              <a:t> </a:t>
            </a:r>
            <a:r>
              <a:rPr lang="en-US" altLang="en-US" sz="2800" dirty="0"/>
              <a:t>Market Supply as the Sum of Individual Supplies, Part 2</a:t>
            </a:r>
          </a:p>
        </p:txBody>
      </p:sp>
      <p:sp>
        <p:nvSpPr>
          <p:cNvPr id="3894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7EC1460E-7361-4E33-8B01-147C94B022CD}" type="slidenum">
              <a:rPr lang="en-US" altLang="en-US" smtClean="0">
                <a:solidFill>
                  <a:srgbClr val="002060"/>
                </a:solidFill>
              </a:rPr>
              <a:pPr algn="ctr" eaLnBrk="1" hangingPunct="1"/>
              <a:t>22</a:t>
            </a:fld>
            <a:endParaRPr lang="en-US" altLang="en-US" dirty="0">
              <a:solidFill>
                <a:srgbClr val="002060"/>
              </a:solidFill>
            </a:endParaRPr>
          </a:p>
        </p:txBody>
      </p:sp>
      <p:pic>
        <p:nvPicPr>
          <p:cNvPr id="2" name="Picture 1" descr="3 line graphs are titled Ben's supply, Jerry's supply, and market supply. The first graph is of Ben’s supply. The x axis is quantity of ice-cream cones from 0 to 7, and the y axis is price of ice-cream cones from 0 to 3 dollars. There is a diagonal line, which is labeled as S subscript Ben, and it passes through 0 and 50 cents, 3 and 2 dollars, and 5 and 3 dollars. The second graph is of Jerry’s supply. The x axis is quantity of ice-cream cones from 0 to 7, and the y axis is price of ice-cream cones from 0 to 3 dollars. There is a diagonal line, which is labeled as S subscript Jerry, and it passes through 0 and 1 dollar, 4 and 2 dollars, and 7 and 2.75 dollars. The final graph is of market supply. The x axis is quantity of ice-cream cones from 0 to 18, and the y axis is price of ice-cream cones from 0 to 3 dollars. There is a diagonal line, which is labeled as S subscript market, and it passes through 0 and 1 dollar, 7 and 2 dollars, and 14 and 3 dolla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708" y="2130550"/>
            <a:ext cx="8567180" cy="2596900"/>
          </a:xfrm>
          <a:prstGeom prst="rect">
            <a:avLst/>
          </a:prstGeom>
        </p:spPr>
      </p:pic>
      <p:sp>
        <p:nvSpPr>
          <p:cNvPr id="5" name="TextBox 4">
            <a:extLst>
              <a:ext uri="{FF2B5EF4-FFF2-40B4-BE49-F238E27FC236}">
                <a16:creationId xmlns:a16="http://schemas.microsoft.com/office/drawing/2014/main" id="{C3938FB0-05D0-47B1-A32C-77DFCCB5D559}"/>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59909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Exhibit 7</a:t>
            </a:r>
            <a:r>
              <a:rPr lang="en-US" altLang="en-US" baseline="0" dirty="0"/>
              <a:t> </a:t>
            </a:r>
            <a:r>
              <a:rPr lang="en-US" altLang="en-US" sz="2800" dirty="0"/>
              <a:t>Shifts in the Supply Curve</a:t>
            </a:r>
          </a:p>
        </p:txBody>
      </p:sp>
      <p:sp>
        <p:nvSpPr>
          <p:cNvPr id="4097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8A9076D-3544-4EB7-9004-0095A3231222}" type="slidenum">
              <a:rPr lang="en-US" altLang="en-US" smtClean="0">
                <a:solidFill>
                  <a:srgbClr val="002060"/>
                </a:solidFill>
              </a:rPr>
              <a:pPr algn="ctr" eaLnBrk="1" hangingPunct="1"/>
              <a:t>23</a:t>
            </a:fld>
            <a:endParaRPr lang="en-US" altLang="en-US">
              <a:solidFill>
                <a:srgbClr val="002060"/>
              </a:solidFill>
            </a:endParaRPr>
          </a:p>
        </p:txBody>
      </p:sp>
      <p:pic>
        <p:nvPicPr>
          <p:cNvPr id="4" name="Picture 3" descr="A line graph of shifts in the supply curve. The x axis is quantity of ice-cream cones, and the y axis is price of ice-cream cones. There is a diagonal line stretching from bottom left to top right labeled supply curve, S subscript 1. This curve can shift left due to decrease in supply; this is labeled as supply curve, S subscript 3. The original supply curve can also be shifted right due to increase in supply; this is labeled as supply curve, S subscript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994" y="2057400"/>
            <a:ext cx="8120011" cy="3301307"/>
          </a:xfrm>
          <a:prstGeom prst="rect">
            <a:avLst/>
          </a:prstGeom>
        </p:spPr>
      </p:pic>
      <p:sp>
        <p:nvSpPr>
          <p:cNvPr id="5" name="TextBox 4">
            <a:extLst>
              <a:ext uri="{FF2B5EF4-FFF2-40B4-BE49-F238E27FC236}">
                <a16:creationId xmlns:a16="http://schemas.microsoft.com/office/drawing/2014/main" id="{3C59B97A-85FB-4DC6-8C82-8A867F193FC2}"/>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52042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r>
              <a:rPr lang="en-US" altLang="en-US" dirty="0"/>
              <a:t>Supply</a:t>
            </a:r>
          </a:p>
        </p:txBody>
      </p:sp>
      <p:sp>
        <p:nvSpPr>
          <p:cNvPr id="41987" name="Content Placeholder 2"/>
          <p:cNvSpPr>
            <a:spLocks noGrp="1"/>
          </p:cNvSpPr>
          <p:nvPr>
            <p:ph idx="1"/>
          </p:nvPr>
        </p:nvSpPr>
        <p:spPr>
          <a:xfrm>
            <a:off x="277813" y="1025525"/>
            <a:ext cx="8588375" cy="3470275"/>
          </a:xfrm>
        </p:spPr>
        <p:txBody>
          <a:bodyPr/>
          <a:lstStyle/>
          <a:p>
            <a:r>
              <a:rPr lang="en-US" altLang="en-US" dirty="0"/>
              <a:t>Variables that can shift the supply curve</a:t>
            </a:r>
          </a:p>
          <a:p>
            <a:pPr lvl="1"/>
            <a:r>
              <a:rPr lang="en-US" altLang="en-US" dirty="0"/>
              <a:t>Input prices</a:t>
            </a:r>
          </a:p>
          <a:p>
            <a:pPr lvl="1"/>
            <a:r>
              <a:rPr lang="en-US" altLang="en-US" dirty="0"/>
              <a:t>Technology</a:t>
            </a:r>
          </a:p>
          <a:p>
            <a:pPr lvl="1"/>
            <a:r>
              <a:rPr lang="en-US" altLang="en-US" dirty="0"/>
              <a:t>Expectations about future </a:t>
            </a:r>
          </a:p>
          <a:p>
            <a:pPr lvl="1"/>
            <a:r>
              <a:rPr lang="en-US" altLang="en-US" dirty="0"/>
              <a:t>Number of sellers</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9EF3418B-0F80-44C6-8DE9-9F5066750E9C}" type="slidenum">
              <a:rPr lang="en-US" altLang="en-US" sz="1200" smtClean="0">
                <a:solidFill>
                  <a:srgbClr val="002060"/>
                </a:solidFill>
              </a:rPr>
              <a:pPr algn="ctr" eaLnBrk="1" hangingPunct="1"/>
              <a:t>24</a:t>
            </a:fld>
            <a:endParaRPr lang="en-US" altLang="en-US" sz="1200">
              <a:solidFill>
                <a:srgbClr val="002060"/>
              </a:solidFill>
            </a:endParaRPr>
          </a:p>
        </p:txBody>
      </p:sp>
      <p:sp>
        <p:nvSpPr>
          <p:cNvPr id="5" name="TextBox 4">
            <a:extLst>
              <a:ext uri="{FF2B5EF4-FFF2-40B4-BE49-F238E27FC236}">
                <a16:creationId xmlns:a16="http://schemas.microsoft.com/office/drawing/2014/main" id="{41FE58D5-C4B6-420E-98DC-6B279E5DE1AA}"/>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24183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t"/>
          <a:lstStyle/>
          <a:p>
            <a:r>
              <a:rPr lang="en-US" altLang="en-US" dirty="0"/>
              <a:t>Supply</a:t>
            </a:r>
          </a:p>
        </p:txBody>
      </p:sp>
      <p:sp>
        <p:nvSpPr>
          <p:cNvPr id="43011" name="Content Placeholder 2"/>
          <p:cNvSpPr>
            <a:spLocks noGrp="1"/>
          </p:cNvSpPr>
          <p:nvPr>
            <p:ph idx="1"/>
          </p:nvPr>
        </p:nvSpPr>
        <p:spPr>
          <a:xfrm>
            <a:off x="277813" y="1025525"/>
            <a:ext cx="8588375" cy="4003675"/>
          </a:xfrm>
        </p:spPr>
        <p:txBody>
          <a:bodyPr/>
          <a:lstStyle/>
          <a:p>
            <a:r>
              <a:rPr lang="en-US" altLang="en-US" dirty="0"/>
              <a:t>Input prices</a:t>
            </a:r>
          </a:p>
          <a:p>
            <a:pPr lvl="1"/>
            <a:r>
              <a:rPr lang="en-US" altLang="en-US" dirty="0"/>
              <a:t>Supply is </a:t>
            </a:r>
            <a:r>
              <a:rPr lang="en-US" altLang="en-US" b="1" dirty="0"/>
              <a:t>negatively</a:t>
            </a:r>
            <a:r>
              <a:rPr lang="en-US" altLang="en-US" dirty="0"/>
              <a:t> related to prices of inputs</a:t>
            </a:r>
          </a:p>
          <a:p>
            <a:pPr lvl="1"/>
            <a:r>
              <a:rPr lang="en-US" altLang="en-US" dirty="0"/>
              <a:t>Higher input prices: decrease in supply</a:t>
            </a:r>
          </a:p>
          <a:p>
            <a:r>
              <a:rPr lang="en-US" altLang="en-US" dirty="0"/>
              <a:t>Technology</a:t>
            </a:r>
          </a:p>
          <a:p>
            <a:pPr lvl="1"/>
            <a:r>
              <a:rPr lang="en-US" altLang="en-US" dirty="0"/>
              <a:t>Advance in technology: reduces firms’ costs: increase in supply</a:t>
            </a: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AE0BC47-290C-4378-8546-B3EC415B5DA3}" type="slidenum">
              <a:rPr lang="en-US" altLang="en-US" sz="1200" smtClean="0">
                <a:solidFill>
                  <a:srgbClr val="002060"/>
                </a:solidFill>
              </a:rPr>
              <a:pPr algn="ctr" eaLnBrk="1" hangingPunct="1"/>
              <a:t>25</a:t>
            </a:fld>
            <a:endParaRPr lang="en-US" altLang="en-US" sz="1200">
              <a:solidFill>
                <a:srgbClr val="002060"/>
              </a:solidFill>
            </a:endParaRPr>
          </a:p>
        </p:txBody>
      </p:sp>
      <p:sp>
        <p:nvSpPr>
          <p:cNvPr id="5" name="TextBox 4">
            <a:extLst>
              <a:ext uri="{FF2B5EF4-FFF2-40B4-BE49-F238E27FC236}">
                <a16:creationId xmlns:a16="http://schemas.microsoft.com/office/drawing/2014/main" id="{9A919461-21CC-4C05-8B2C-5D54F9811E2C}"/>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029919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wrap="square" anchor="t"/>
          <a:lstStyle/>
          <a:p>
            <a:r>
              <a:rPr lang="en-US" altLang="en-US" dirty="0"/>
              <a:t>Supply</a:t>
            </a:r>
          </a:p>
        </p:txBody>
      </p:sp>
      <p:sp>
        <p:nvSpPr>
          <p:cNvPr id="44035" name="Content Placeholder 2"/>
          <p:cNvSpPr>
            <a:spLocks noGrp="1"/>
          </p:cNvSpPr>
          <p:nvPr>
            <p:ph idx="1"/>
          </p:nvPr>
        </p:nvSpPr>
        <p:spPr>
          <a:xfrm>
            <a:off x="277813" y="1025525"/>
            <a:ext cx="8588375" cy="3546475"/>
          </a:xfrm>
        </p:spPr>
        <p:txBody>
          <a:bodyPr/>
          <a:lstStyle/>
          <a:p>
            <a:r>
              <a:rPr lang="en-US" altLang="en-US" dirty="0"/>
              <a:t>Expectations about future </a:t>
            </a:r>
          </a:p>
          <a:p>
            <a:pPr lvl="1"/>
            <a:r>
              <a:rPr lang="en-US" altLang="en-US" dirty="0"/>
              <a:t>Affect current supply</a:t>
            </a:r>
          </a:p>
          <a:p>
            <a:pPr lvl="1"/>
            <a:r>
              <a:rPr lang="en-US" altLang="en-US" dirty="0"/>
              <a:t>Expected higher prices</a:t>
            </a:r>
          </a:p>
          <a:p>
            <a:pPr lvl="2"/>
            <a:r>
              <a:rPr lang="en-US" altLang="en-US" dirty="0"/>
              <a:t>Decrease in current supply</a:t>
            </a:r>
          </a:p>
          <a:p>
            <a:r>
              <a:rPr lang="en-US" altLang="en-US" dirty="0"/>
              <a:t>Number of sellers, increases</a:t>
            </a:r>
          </a:p>
          <a:p>
            <a:pPr lvl="1"/>
            <a:r>
              <a:rPr lang="en-US" altLang="en-US" dirty="0"/>
              <a:t>Market supply increases</a:t>
            </a:r>
          </a:p>
        </p:txBody>
      </p:sp>
      <p:sp>
        <p:nvSpPr>
          <p:cNvPr id="440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2DA86F9-CE15-4A3B-9737-D47F74CA2CF1}" type="slidenum">
              <a:rPr lang="en-US" altLang="en-US" sz="1200" smtClean="0">
                <a:solidFill>
                  <a:srgbClr val="002060"/>
                </a:solidFill>
              </a:rPr>
              <a:pPr algn="ctr" eaLnBrk="1" hangingPunct="1"/>
              <a:t>26</a:t>
            </a:fld>
            <a:endParaRPr lang="en-US" altLang="en-US" sz="1200">
              <a:solidFill>
                <a:srgbClr val="002060"/>
              </a:solidFill>
            </a:endParaRPr>
          </a:p>
        </p:txBody>
      </p:sp>
      <p:sp>
        <p:nvSpPr>
          <p:cNvPr id="5" name="TextBox 4">
            <a:extLst>
              <a:ext uri="{FF2B5EF4-FFF2-40B4-BE49-F238E27FC236}">
                <a16:creationId xmlns:a16="http://schemas.microsoft.com/office/drawing/2014/main" id="{D2E11965-92CC-4583-BE60-1C5A2CE7CBD9}"/>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26809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wrap="square" anchor="t"/>
          <a:lstStyle/>
          <a:p>
            <a:r>
              <a:rPr lang="en-US" altLang="en-US" sz="3600" dirty="0"/>
              <a:t>Supply and Demand Together</a:t>
            </a:r>
          </a:p>
        </p:txBody>
      </p:sp>
      <p:sp>
        <p:nvSpPr>
          <p:cNvPr id="46083" name="Content Placeholder 2"/>
          <p:cNvSpPr>
            <a:spLocks noGrp="1"/>
          </p:cNvSpPr>
          <p:nvPr>
            <p:ph idx="1"/>
          </p:nvPr>
        </p:nvSpPr>
        <p:spPr>
          <a:xfrm>
            <a:off x="277813" y="1025525"/>
            <a:ext cx="8588375" cy="3546475"/>
          </a:xfrm>
        </p:spPr>
        <p:txBody>
          <a:bodyPr/>
          <a:lstStyle/>
          <a:p>
            <a:r>
              <a:rPr lang="en-US" altLang="en-US" dirty="0"/>
              <a:t>Equilibrium  </a:t>
            </a:r>
          </a:p>
          <a:p>
            <a:pPr lvl="1"/>
            <a:r>
              <a:rPr lang="en-US" altLang="en-US" dirty="0"/>
              <a:t>Supply and demand curves intersect</a:t>
            </a:r>
          </a:p>
        </p:txBody>
      </p:sp>
      <p:sp>
        <p:nvSpPr>
          <p:cNvPr id="4608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DDBDCA7-23AF-4A6B-AC8A-C3225775CA3B}" type="slidenum">
              <a:rPr lang="en-US" altLang="en-US" sz="1200" smtClean="0">
                <a:solidFill>
                  <a:srgbClr val="002060"/>
                </a:solidFill>
              </a:rPr>
              <a:pPr algn="ctr" eaLnBrk="1" hangingPunct="1"/>
              <a:t>27</a:t>
            </a:fld>
            <a:endParaRPr lang="en-US" altLang="en-US" sz="1200">
              <a:solidFill>
                <a:srgbClr val="002060"/>
              </a:solidFill>
            </a:endParaRPr>
          </a:p>
        </p:txBody>
      </p:sp>
      <p:sp>
        <p:nvSpPr>
          <p:cNvPr id="5" name="TextBox 4">
            <a:extLst>
              <a:ext uri="{FF2B5EF4-FFF2-40B4-BE49-F238E27FC236}">
                <a16:creationId xmlns:a16="http://schemas.microsoft.com/office/drawing/2014/main" id="{FA2FCB15-CDE1-4764-BA77-1E5C7B4B2139}"/>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145006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Figure 8</a:t>
            </a:r>
            <a:r>
              <a:rPr lang="en-US" altLang="en-US" baseline="0" dirty="0"/>
              <a:t> </a:t>
            </a:r>
            <a:r>
              <a:rPr lang="en-US" altLang="en-US" sz="2800" dirty="0"/>
              <a:t>The Equilibrium of Supply and Demand</a:t>
            </a:r>
          </a:p>
        </p:txBody>
      </p:sp>
      <p:sp>
        <p:nvSpPr>
          <p:cNvPr id="48145"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4D8DDCFC-DB6C-4269-AFFE-DE737EFA3C84}" type="slidenum">
              <a:rPr lang="en-US" altLang="en-US" smtClean="0">
                <a:solidFill>
                  <a:srgbClr val="002060"/>
                </a:solidFill>
              </a:rPr>
              <a:pPr algn="ctr" eaLnBrk="1" hangingPunct="1"/>
              <a:t>28</a:t>
            </a:fld>
            <a:endParaRPr lang="en-US" altLang="en-US">
              <a:solidFill>
                <a:srgbClr val="002060"/>
              </a:solidFill>
            </a:endParaRPr>
          </a:p>
        </p:txBody>
      </p:sp>
      <p:pic>
        <p:nvPicPr>
          <p:cNvPr id="4" name="Picture 3" descr="Graph of the equilibrium of supply and demand. The x axis is quantity of ice-cream cones from 0 to 12, and the y axis is price of ice-cream cones from 0 to 3 dollars. There are two diagonal lines on the graph; supply line stretches from bottom left to top right, and demand line stretches from top left to bottom right. The two lines intersect at equilibrium located at 7 cones and 2 dollars. 7 is the equilibrium quantity, and 2 dollars is the equilibrium pri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435" y="1828800"/>
            <a:ext cx="8369167" cy="3581400"/>
          </a:xfrm>
          <a:prstGeom prst="rect">
            <a:avLst/>
          </a:prstGeom>
        </p:spPr>
      </p:pic>
      <p:sp>
        <p:nvSpPr>
          <p:cNvPr id="5" name="TextBox 4">
            <a:extLst>
              <a:ext uri="{FF2B5EF4-FFF2-40B4-BE49-F238E27FC236}">
                <a16:creationId xmlns:a16="http://schemas.microsoft.com/office/drawing/2014/main" id="{70FD7AD6-26B7-4EC2-860F-9977A33294CC}"/>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73062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wrap="square" anchor="t"/>
          <a:lstStyle/>
          <a:p>
            <a:r>
              <a:rPr lang="en-US" altLang="en-US" sz="3600" dirty="0"/>
              <a:t>Supply and Demand Together</a:t>
            </a:r>
          </a:p>
        </p:txBody>
      </p:sp>
      <p:sp>
        <p:nvSpPr>
          <p:cNvPr id="49155" name="Content Placeholder 2"/>
          <p:cNvSpPr>
            <a:spLocks noGrp="1"/>
          </p:cNvSpPr>
          <p:nvPr>
            <p:ph idx="1"/>
          </p:nvPr>
        </p:nvSpPr>
        <p:spPr>
          <a:xfrm>
            <a:off x="277813" y="1025525"/>
            <a:ext cx="8588375" cy="4384675"/>
          </a:xfrm>
        </p:spPr>
        <p:txBody>
          <a:bodyPr/>
          <a:lstStyle/>
          <a:p>
            <a:r>
              <a:rPr lang="en-US" altLang="en-US" dirty="0"/>
              <a:t>Surplus</a:t>
            </a:r>
          </a:p>
          <a:p>
            <a:pPr lvl="1"/>
            <a:r>
              <a:rPr lang="en-US" altLang="en-US" dirty="0"/>
              <a:t>Quantity supplied &gt; Quantity demanded</a:t>
            </a:r>
          </a:p>
          <a:p>
            <a:pPr lvl="1"/>
            <a:r>
              <a:rPr lang="en-US" altLang="en-US" dirty="0"/>
              <a:t>Excess supply</a:t>
            </a:r>
          </a:p>
          <a:p>
            <a:pPr lvl="1"/>
            <a:r>
              <a:rPr lang="en-US" altLang="en-US" dirty="0"/>
              <a:t>Downward pressure on price</a:t>
            </a:r>
          </a:p>
        </p:txBody>
      </p:sp>
      <p:sp>
        <p:nvSpPr>
          <p:cNvPr id="491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3AABE52-F80F-4AFD-9271-AE5C423F90DE}" type="slidenum">
              <a:rPr lang="en-US" altLang="en-US" sz="1200" smtClean="0">
                <a:solidFill>
                  <a:srgbClr val="002060"/>
                </a:solidFill>
              </a:rPr>
              <a:pPr algn="ctr" eaLnBrk="1" hangingPunct="1"/>
              <a:t>29</a:t>
            </a:fld>
            <a:endParaRPr lang="en-US" altLang="en-US" sz="1200">
              <a:solidFill>
                <a:srgbClr val="002060"/>
              </a:solidFill>
            </a:endParaRPr>
          </a:p>
        </p:txBody>
      </p:sp>
      <p:sp>
        <p:nvSpPr>
          <p:cNvPr id="5" name="TextBox 4">
            <a:extLst>
              <a:ext uri="{FF2B5EF4-FFF2-40B4-BE49-F238E27FC236}">
                <a16:creationId xmlns:a16="http://schemas.microsoft.com/office/drawing/2014/main" id="{A0CC876E-D857-4C9B-946E-56305BDABB66}"/>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97898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dirty="0"/>
              <a:t>Markets and Competition</a:t>
            </a:r>
          </a:p>
        </p:txBody>
      </p:sp>
      <p:sp>
        <p:nvSpPr>
          <p:cNvPr id="13315" name="Content Placeholder 2"/>
          <p:cNvSpPr>
            <a:spLocks noGrp="1"/>
          </p:cNvSpPr>
          <p:nvPr>
            <p:ph idx="1"/>
          </p:nvPr>
        </p:nvSpPr>
        <p:spPr>
          <a:xfrm>
            <a:off x="381000" y="1156495"/>
            <a:ext cx="8588375" cy="4329905"/>
          </a:xfrm>
        </p:spPr>
        <p:txBody>
          <a:bodyPr/>
          <a:lstStyle/>
          <a:p>
            <a:r>
              <a:rPr lang="en-US" altLang="en-US" b="1" dirty="0"/>
              <a:t>Competitive</a:t>
            </a:r>
            <a:r>
              <a:rPr lang="en-US" altLang="en-US" dirty="0"/>
              <a:t> market</a:t>
            </a:r>
          </a:p>
          <a:p>
            <a:pPr lvl="1"/>
            <a:r>
              <a:rPr lang="en-US" altLang="en-US" dirty="0"/>
              <a:t>Market in which there are </a:t>
            </a:r>
            <a:r>
              <a:rPr lang="en-US" altLang="en-US" b="1" dirty="0"/>
              <a:t>many buyers and many sellers</a:t>
            </a:r>
          </a:p>
          <a:p>
            <a:pPr lvl="1"/>
            <a:r>
              <a:rPr lang="en-US" altLang="en-US" dirty="0"/>
              <a:t>Each has a </a:t>
            </a:r>
            <a:r>
              <a:rPr lang="en-US" altLang="en-US" b="1" dirty="0"/>
              <a:t>negligible impact </a:t>
            </a:r>
            <a:r>
              <a:rPr lang="en-US" altLang="en-US" dirty="0"/>
              <a:t>on market price</a:t>
            </a:r>
          </a:p>
          <a:p>
            <a:pPr lvl="1"/>
            <a:r>
              <a:rPr lang="en-US" altLang="en-US" b="1" dirty="0"/>
              <a:t>Price and quantity </a:t>
            </a:r>
            <a:r>
              <a:rPr lang="en-US" altLang="en-US" dirty="0"/>
              <a:t>are determined by all buyers and sellers</a:t>
            </a:r>
          </a:p>
          <a:p>
            <a:pPr lvl="2"/>
            <a:r>
              <a:rPr lang="en-US" altLang="en-US" dirty="0"/>
              <a:t>As they interact in the marketplace</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A3A9515-0555-4C72-A551-0BC119B0EDC0}" type="slidenum">
              <a:rPr lang="en-US" altLang="en-US" sz="1200" smtClean="0">
                <a:solidFill>
                  <a:srgbClr val="002060"/>
                </a:solidFill>
              </a:rPr>
              <a:pPr algn="ctr" eaLnBrk="1" hangingPunct="1"/>
              <a:t>3</a:t>
            </a:fld>
            <a:endParaRPr lang="en-US" altLang="en-US" sz="1200">
              <a:solidFill>
                <a:srgbClr val="002060"/>
              </a:solidFill>
            </a:endParaRPr>
          </a:p>
        </p:txBody>
      </p:sp>
      <p:sp>
        <p:nvSpPr>
          <p:cNvPr id="5" name="TextBox 4">
            <a:extLst>
              <a:ext uri="{FF2B5EF4-FFF2-40B4-BE49-F238E27FC236}">
                <a16:creationId xmlns:a16="http://schemas.microsoft.com/office/drawing/2014/main" id="{FB98AFC0-4ADA-4C90-AB4A-93EE1E2627C9}"/>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877512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wrap="square" anchor="t"/>
          <a:lstStyle/>
          <a:p>
            <a:r>
              <a:rPr lang="en-US" altLang="en-US" sz="3600" dirty="0"/>
              <a:t>Supply and Demand Together, Part</a:t>
            </a:r>
            <a:r>
              <a:rPr lang="en-US" altLang="en-US" sz="3600" baseline="0" dirty="0"/>
              <a:t> 4</a:t>
            </a:r>
            <a:endParaRPr lang="en-US" altLang="en-US" sz="3600" dirty="0"/>
          </a:p>
        </p:txBody>
      </p:sp>
      <p:sp>
        <p:nvSpPr>
          <p:cNvPr id="50179" name="Content Placeholder 2"/>
          <p:cNvSpPr>
            <a:spLocks noGrp="1"/>
          </p:cNvSpPr>
          <p:nvPr>
            <p:ph idx="1"/>
          </p:nvPr>
        </p:nvSpPr>
        <p:spPr>
          <a:xfrm>
            <a:off x="277813" y="1025525"/>
            <a:ext cx="8588375" cy="4308475"/>
          </a:xfrm>
        </p:spPr>
        <p:txBody>
          <a:bodyPr/>
          <a:lstStyle/>
          <a:p>
            <a:r>
              <a:rPr lang="en-US" altLang="en-US" dirty="0"/>
              <a:t>Shortage</a:t>
            </a:r>
          </a:p>
          <a:p>
            <a:pPr lvl="1"/>
            <a:r>
              <a:rPr lang="en-US" altLang="en-US" dirty="0"/>
              <a:t>Quantity demanded &gt; Quantity supplied</a:t>
            </a:r>
          </a:p>
          <a:p>
            <a:pPr lvl="1"/>
            <a:r>
              <a:rPr lang="en-US" altLang="en-US" dirty="0"/>
              <a:t>Excess demand</a:t>
            </a:r>
          </a:p>
          <a:p>
            <a:pPr lvl="1"/>
            <a:r>
              <a:rPr lang="en-US" altLang="en-US" dirty="0"/>
              <a:t>Upward pressure on price</a:t>
            </a:r>
          </a:p>
        </p:txBody>
      </p:sp>
      <p:sp>
        <p:nvSpPr>
          <p:cNvPr id="501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94E61FB-F11B-4B5C-8C3B-807A5B7677B5}" type="slidenum">
              <a:rPr lang="en-US" altLang="en-US" sz="1200" smtClean="0">
                <a:solidFill>
                  <a:srgbClr val="002060"/>
                </a:solidFill>
              </a:rPr>
              <a:pPr algn="ctr" eaLnBrk="1" hangingPunct="1"/>
              <a:t>30</a:t>
            </a:fld>
            <a:endParaRPr lang="en-US" altLang="en-US" sz="1200">
              <a:solidFill>
                <a:srgbClr val="002060"/>
              </a:solidFill>
            </a:endParaRPr>
          </a:p>
        </p:txBody>
      </p:sp>
      <p:sp>
        <p:nvSpPr>
          <p:cNvPr id="5" name="TextBox 4">
            <a:extLst>
              <a:ext uri="{FF2B5EF4-FFF2-40B4-BE49-F238E27FC236}">
                <a16:creationId xmlns:a16="http://schemas.microsoft.com/office/drawing/2014/main" id="{84974077-30F4-48DA-81BA-D788FD4F5A46}"/>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53644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Figure 9</a:t>
            </a:r>
            <a:r>
              <a:rPr lang="en-US" altLang="en-US" baseline="0" dirty="0"/>
              <a:t> </a:t>
            </a:r>
            <a:r>
              <a:rPr lang="en-US" altLang="en-US" sz="2800" dirty="0"/>
              <a:t>Markets Not in Equilibrium</a:t>
            </a:r>
          </a:p>
        </p:txBody>
      </p:sp>
      <p:sp>
        <p:nvSpPr>
          <p:cNvPr id="5123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B5D682B3-75D2-40CE-86D8-3466C19DE3D6}" type="slidenum">
              <a:rPr lang="en-US" altLang="en-US" smtClean="0">
                <a:solidFill>
                  <a:srgbClr val="002060"/>
                </a:solidFill>
              </a:rPr>
              <a:pPr algn="ctr" eaLnBrk="1" hangingPunct="1"/>
              <a:t>31</a:t>
            </a:fld>
            <a:endParaRPr lang="en-US" altLang="en-US">
              <a:solidFill>
                <a:srgbClr val="002060"/>
              </a:solidFill>
            </a:endParaRPr>
          </a:p>
        </p:txBody>
      </p:sp>
      <p:pic>
        <p:nvPicPr>
          <p:cNvPr id="5" name="Picture 4" descr="Graph of the excess supply. The x axis is quantity of ice-cream cones, and the y axis is price of ice-cream cones. There are two diagonal lines on the graph; the supply line stretches from bottom left to top right, and the demand line stretches from top left to bottom right. The demand line passes through 4 cones and 2.50, and the supply line passes through 10 cones and 2.50. The two lines intersect at 7 cones and 2 dollars. 4 cones and 2.50 is quantity demanded, and 10 cones and 2.50 is quantity supplied. The distance on the x axis between quantity demanded and quantity supplied is surplus.&#10;&#10;A line graph of the excess demand. The x axis is quantity of ice-cream cones, and the y axis is price of ice-cream cones. There are two diagonal lines on the graph. The supply line stretches from bottom left to top right, and the demand line stretches from top left to bottom right. The demand line passes through 10 cones and 1.50, and the supply line passes through 4 cones and 1.50. The two lines intersect at 7 cones and 2.00. 10 cones and 1.50 is quantity demanded, and 4 cones and 1.50 is quantity supplied. The horizontal distance between quantity demanded and quantity supplied is shortag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399" y="914400"/>
            <a:ext cx="8023803" cy="4800600"/>
          </a:xfrm>
          <a:prstGeom prst="rect">
            <a:avLst/>
          </a:prstGeom>
        </p:spPr>
      </p:pic>
      <p:sp>
        <p:nvSpPr>
          <p:cNvPr id="6" name="TextBox 5">
            <a:extLst>
              <a:ext uri="{FF2B5EF4-FFF2-40B4-BE49-F238E27FC236}">
                <a16:creationId xmlns:a16="http://schemas.microsoft.com/office/drawing/2014/main" id="{A40DF00A-D9C8-4F46-A0FF-ACD6AF51D5AF}"/>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2544215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wrap="square" anchor="t"/>
          <a:lstStyle/>
          <a:p>
            <a:r>
              <a:rPr lang="en-US" altLang="en-US" sz="3600" dirty="0"/>
              <a:t>Supply and Demand Together</a:t>
            </a:r>
          </a:p>
        </p:txBody>
      </p:sp>
      <p:sp>
        <p:nvSpPr>
          <p:cNvPr id="53251" name="Content Placeholder 2"/>
          <p:cNvSpPr>
            <a:spLocks noGrp="1"/>
          </p:cNvSpPr>
          <p:nvPr>
            <p:ph idx="1"/>
          </p:nvPr>
        </p:nvSpPr>
        <p:spPr>
          <a:xfrm>
            <a:off x="277813" y="1025525"/>
            <a:ext cx="8713787" cy="4765675"/>
          </a:xfrm>
        </p:spPr>
        <p:txBody>
          <a:bodyPr/>
          <a:lstStyle/>
          <a:p>
            <a:pPr marL="0" indent="0">
              <a:buNone/>
            </a:pPr>
            <a:r>
              <a:rPr lang="en-US" altLang="en-US" sz="3100" dirty="0"/>
              <a:t>Three steps to analyzing changes in equilibrium</a:t>
            </a:r>
          </a:p>
          <a:p>
            <a:pPr marL="971550" lvl="1" indent="-514350">
              <a:buFont typeface="Arial" charset="0"/>
              <a:buAutoNum type="arabicPeriod"/>
            </a:pPr>
            <a:r>
              <a:rPr lang="en-US" altLang="en-US" dirty="0"/>
              <a:t>Decide whether </a:t>
            </a:r>
            <a:r>
              <a:rPr lang="en-US" altLang="en-US" b="1" dirty="0"/>
              <a:t>the event shifts </a:t>
            </a:r>
            <a:r>
              <a:rPr lang="en-US" altLang="en-US" dirty="0"/>
              <a:t>the </a:t>
            </a:r>
            <a:r>
              <a:rPr lang="en-US" altLang="en-US" b="1" dirty="0"/>
              <a:t>supply</a:t>
            </a:r>
            <a:r>
              <a:rPr lang="en-US" altLang="en-US" dirty="0"/>
              <a:t> curve, the </a:t>
            </a:r>
            <a:r>
              <a:rPr lang="en-US" altLang="en-US" b="1" dirty="0"/>
              <a:t>demand</a:t>
            </a:r>
            <a:r>
              <a:rPr lang="en-US" altLang="en-US" dirty="0"/>
              <a:t> curve, or, in some cases, both curves</a:t>
            </a:r>
          </a:p>
          <a:p>
            <a:pPr marL="971550" lvl="1" indent="-514350">
              <a:buFont typeface="Arial" charset="0"/>
              <a:buAutoNum type="arabicPeriod"/>
            </a:pPr>
            <a:r>
              <a:rPr lang="en-US" altLang="en-US" dirty="0"/>
              <a:t>Decide whether the curve </a:t>
            </a:r>
            <a:r>
              <a:rPr lang="en-US" altLang="en-US" b="1" dirty="0"/>
              <a:t>shifts</a:t>
            </a:r>
            <a:r>
              <a:rPr lang="en-US" altLang="en-US" dirty="0"/>
              <a:t> to the </a:t>
            </a:r>
            <a:r>
              <a:rPr lang="en-US" altLang="en-US" b="1" dirty="0"/>
              <a:t>right</a:t>
            </a:r>
            <a:r>
              <a:rPr lang="en-US" altLang="en-US" dirty="0"/>
              <a:t> or to the </a:t>
            </a:r>
            <a:r>
              <a:rPr lang="en-US" altLang="en-US" b="1" dirty="0"/>
              <a:t>left</a:t>
            </a:r>
          </a:p>
          <a:p>
            <a:pPr marL="971550" lvl="1" indent="-514350">
              <a:buFont typeface="Arial" charset="0"/>
              <a:buAutoNum type="arabicPeriod"/>
            </a:pPr>
            <a:r>
              <a:rPr lang="en-US" altLang="en-US" dirty="0"/>
              <a:t>Use the </a:t>
            </a:r>
            <a:r>
              <a:rPr lang="en-US" altLang="en-US" b="1" dirty="0"/>
              <a:t>supply-and-demand diagram</a:t>
            </a:r>
          </a:p>
          <a:p>
            <a:pPr marL="1371600" lvl="2" indent="-514350"/>
            <a:r>
              <a:rPr lang="en-US" altLang="en-US" b="1" dirty="0"/>
              <a:t>Compare</a:t>
            </a:r>
            <a:r>
              <a:rPr lang="en-US" altLang="en-US" dirty="0"/>
              <a:t> the initial and the new </a:t>
            </a:r>
            <a:r>
              <a:rPr lang="en-US" altLang="en-US" b="1" dirty="0"/>
              <a:t>equilibrium</a:t>
            </a:r>
          </a:p>
          <a:p>
            <a:pPr marL="1371600" lvl="2" indent="-514350"/>
            <a:r>
              <a:rPr lang="en-US" altLang="en-US" dirty="0"/>
              <a:t>Effects on equilibrium </a:t>
            </a:r>
            <a:r>
              <a:rPr lang="en-US" altLang="en-US" b="1" dirty="0"/>
              <a:t>price</a:t>
            </a:r>
            <a:r>
              <a:rPr lang="en-US" altLang="en-US" dirty="0"/>
              <a:t> and </a:t>
            </a:r>
            <a:r>
              <a:rPr lang="en-US" altLang="en-US" b="1" dirty="0"/>
              <a:t>quantity</a:t>
            </a:r>
          </a:p>
        </p:txBody>
      </p:sp>
      <p:sp>
        <p:nvSpPr>
          <p:cNvPr id="532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42E029F-7937-47B9-B7A2-1162ED5EC1FD}" type="slidenum">
              <a:rPr lang="en-US" altLang="en-US" sz="1200" smtClean="0">
                <a:solidFill>
                  <a:srgbClr val="002060"/>
                </a:solidFill>
              </a:rPr>
              <a:pPr algn="ctr" eaLnBrk="1" hangingPunct="1"/>
              <a:t>32</a:t>
            </a:fld>
            <a:endParaRPr lang="en-US" altLang="en-US" sz="1200">
              <a:solidFill>
                <a:srgbClr val="002060"/>
              </a:solidFill>
            </a:endParaRPr>
          </a:p>
        </p:txBody>
      </p:sp>
      <p:sp>
        <p:nvSpPr>
          <p:cNvPr id="5" name="TextBox 4">
            <a:extLst>
              <a:ext uri="{FF2B5EF4-FFF2-40B4-BE49-F238E27FC236}">
                <a16:creationId xmlns:a16="http://schemas.microsoft.com/office/drawing/2014/main" id="{C0F7950E-69E7-4384-B52B-319021162208}"/>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18344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wrap="square" anchor="t"/>
          <a:lstStyle/>
          <a:p>
            <a:r>
              <a:rPr lang="en-US" altLang="en-US" sz="3600" dirty="0"/>
              <a:t>Supply and Demand Together</a:t>
            </a:r>
          </a:p>
        </p:txBody>
      </p:sp>
      <p:sp>
        <p:nvSpPr>
          <p:cNvPr id="3" name="Content Placeholder 2"/>
          <p:cNvSpPr>
            <a:spLocks noGrp="1"/>
          </p:cNvSpPr>
          <p:nvPr>
            <p:ph idx="1"/>
          </p:nvPr>
        </p:nvSpPr>
        <p:spPr>
          <a:xfrm>
            <a:off x="277813" y="1025525"/>
            <a:ext cx="8588375" cy="4918075"/>
          </a:xfrm>
        </p:spPr>
        <p:txBody>
          <a:bodyPr/>
          <a:lstStyle/>
          <a:p>
            <a:pPr marL="0" indent="0">
              <a:buNone/>
              <a:defRPr/>
            </a:pPr>
            <a:r>
              <a:rPr lang="en-US" dirty="0"/>
              <a:t>A change in market equilibrium due to a shift in demand</a:t>
            </a:r>
          </a:p>
          <a:p>
            <a:pPr lvl="1">
              <a:defRPr/>
            </a:pPr>
            <a:r>
              <a:rPr lang="en-US" dirty="0"/>
              <a:t>One summer, very hot weather</a:t>
            </a:r>
          </a:p>
          <a:p>
            <a:pPr lvl="1">
              <a:defRPr/>
            </a:pPr>
            <a:r>
              <a:rPr lang="en-US" dirty="0"/>
              <a:t>Effect on the market for ice cream? </a:t>
            </a:r>
          </a:p>
          <a:p>
            <a:pPr marL="971550" lvl="1" indent="-514350">
              <a:buFont typeface="+mj-lt"/>
              <a:buAutoNum type="arabicPeriod"/>
              <a:defRPr/>
            </a:pPr>
            <a:r>
              <a:rPr lang="en-US" dirty="0"/>
              <a:t>Hot weather: </a:t>
            </a:r>
            <a:r>
              <a:rPr lang="en-US" b="1" dirty="0"/>
              <a:t>shifts</a:t>
            </a:r>
            <a:r>
              <a:rPr lang="en-US" dirty="0"/>
              <a:t> the </a:t>
            </a:r>
            <a:r>
              <a:rPr lang="en-US" b="1" dirty="0"/>
              <a:t>demand</a:t>
            </a:r>
            <a:r>
              <a:rPr lang="en-US" dirty="0"/>
              <a:t> curve (tastes) </a:t>
            </a:r>
          </a:p>
          <a:p>
            <a:pPr marL="971550" lvl="1" indent="-514350">
              <a:buFont typeface="+mj-lt"/>
              <a:buAutoNum type="arabicPeriod"/>
              <a:defRPr/>
            </a:pPr>
            <a:r>
              <a:rPr lang="en-US" dirty="0"/>
              <a:t>Demand curve </a:t>
            </a:r>
            <a:r>
              <a:rPr lang="en-US" b="1" dirty="0"/>
              <a:t>shifts</a:t>
            </a:r>
            <a:r>
              <a:rPr lang="en-US" dirty="0"/>
              <a:t> to the </a:t>
            </a:r>
            <a:r>
              <a:rPr lang="en-US" b="1" dirty="0"/>
              <a:t>right</a:t>
            </a:r>
            <a:r>
              <a:rPr lang="en-US" dirty="0"/>
              <a:t> </a:t>
            </a:r>
          </a:p>
          <a:p>
            <a:pPr marL="971550" lvl="1" indent="-514350">
              <a:buFont typeface="+mj-lt"/>
              <a:buAutoNum type="arabicPeriod"/>
              <a:defRPr/>
            </a:pPr>
            <a:r>
              <a:rPr lang="en-US" dirty="0"/>
              <a:t>Higher equilibrium price; higher equilibrium quantity</a:t>
            </a:r>
          </a:p>
        </p:txBody>
      </p:sp>
      <p:sp>
        <p:nvSpPr>
          <p:cNvPr id="5530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B921F2F-538A-4F15-A14D-54AB61CE9D47}" type="slidenum">
              <a:rPr lang="en-US" altLang="en-US" sz="1200" smtClean="0">
                <a:solidFill>
                  <a:srgbClr val="002060"/>
                </a:solidFill>
              </a:rPr>
              <a:pPr algn="ctr" eaLnBrk="1" hangingPunct="1"/>
              <a:t>33</a:t>
            </a:fld>
            <a:endParaRPr lang="en-US" altLang="en-US" sz="1200">
              <a:solidFill>
                <a:srgbClr val="002060"/>
              </a:solidFill>
            </a:endParaRPr>
          </a:p>
        </p:txBody>
      </p:sp>
      <p:sp>
        <p:nvSpPr>
          <p:cNvPr id="5" name="TextBox 4">
            <a:extLst>
              <a:ext uri="{FF2B5EF4-FFF2-40B4-BE49-F238E27FC236}">
                <a16:creationId xmlns:a16="http://schemas.microsoft.com/office/drawing/2014/main" id="{7D25054B-36FD-419A-A28C-C839BD1E3F74}"/>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084979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209550" y="-1"/>
            <a:ext cx="8770938" cy="981075"/>
          </a:xfrm>
        </p:spPr>
        <p:txBody>
          <a:bodyPr/>
          <a:lstStyle/>
          <a:p>
            <a:r>
              <a:rPr lang="en-US" altLang="en-US" dirty="0"/>
              <a:t>Figure 10</a:t>
            </a:r>
            <a:r>
              <a:rPr lang="en-US" altLang="en-US" sz="2800" dirty="0"/>
              <a:t> How an Increase in Demand  Affects the Equilibrium</a:t>
            </a:r>
          </a:p>
        </p:txBody>
      </p:sp>
      <p:sp>
        <p:nvSpPr>
          <p:cNvPr id="5634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57F33D74-DCCD-4228-B424-E773112C35CE}" type="slidenum">
              <a:rPr lang="en-US" altLang="en-US" smtClean="0">
                <a:solidFill>
                  <a:srgbClr val="002060"/>
                </a:solidFill>
              </a:rPr>
              <a:pPr algn="ctr" eaLnBrk="1" hangingPunct="1"/>
              <a:t>34</a:t>
            </a:fld>
            <a:endParaRPr lang="en-US" altLang="en-US">
              <a:solidFill>
                <a:srgbClr val="002060"/>
              </a:solidFill>
            </a:endParaRPr>
          </a:p>
        </p:txBody>
      </p:sp>
      <p:pic>
        <p:nvPicPr>
          <p:cNvPr id="4" name="Picture 3" descr="A line graph of how an increase in demand affects the equilibrium. The x axis is quantity of ice-cream cones, and the y axis is price of ice-cream cones. There are three diagonal lines on the graph. Supply curve stretches from bottom left to top right, and D subscript 1 as well as D subscript 2 stretch from top left to bottom right. Supply curve intersects with D subscript 1 at initial equilibrium located at 7 cones and 2 dollars, and supply curve intersects with D subscript 2 at new equilibrium at 10 cones and 2.50. The shift from D subscript 1 to D subscript 2 is due to the hot weather increasing the demand for ice cream. This results in a higher price as noted by increase in price of ice-cream cones on the y axis as well as higher quantity sold as noted by increase in quantity of ice-cream cones on the x ax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295400"/>
            <a:ext cx="8428356" cy="4267200"/>
          </a:xfrm>
          <a:prstGeom prst="rect">
            <a:avLst/>
          </a:prstGeom>
        </p:spPr>
      </p:pic>
      <p:sp>
        <p:nvSpPr>
          <p:cNvPr id="5" name="TextBox 4">
            <a:extLst>
              <a:ext uri="{FF2B5EF4-FFF2-40B4-BE49-F238E27FC236}">
                <a16:creationId xmlns:a16="http://schemas.microsoft.com/office/drawing/2014/main" id="{BE9AB842-6A39-4779-B80C-3ED89748D981}"/>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067764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wrap="square" anchor="t"/>
          <a:lstStyle/>
          <a:p>
            <a:r>
              <a:rPr lang="en-US" altLang="en-US" sz="3600" dirty="0"/>
              <a:t>Supply and Demand Together</a:t>
            </a:r>
          </a:p>
        </p:txBody>
      </p:sp>
      <p:sp>
        <p:nvSpPr>
          <p:cNvPr id="3" name="Content Placeholder 2"/>
          <p:cNvSpPr>
            <a:spLocks noGrp="1"/>
          </p:cNvSpPr>
          <p:nvPr>
            <p:ph idx="1"/>
          </p:nvPr>
        </p:nvSpPr>
        <p:spPr/>
        <p:txBody>
          <a:bodyPr/>
          <a:lstStyle/>
          <a:p>
            <a:pPr marL="0" indent="0">
              <a:buNone/>
              <a:defRPr/>
            </a:pPr>
            <a:r>
              <a:rPr lang="en-US" dirty="0"/>
              <a:t>A change in market equilibrium due to a shift in supply</a:t>
            </a:r>
          </a:p>
          <a:p>
            <a:pPr lvl="1">
              <a:defRPr/>
            </a:pPr>
            <a:r>
              <a:rPr lang="en-US" dirty="0"/>
              <a:t>One summer, a hurricane destroys part of the sugarcane crop: higher price of sugar </a:t>
            </a:r>
          </a:p>
          <a:p>
            <a:pPr lvl="1">
              <a:defRPr/>
            </a:pPr>
            <a:r>
              <a:rPr lang="en-US" dirty="0"/>
              <a:t>Effect on the market for ice cream?</a:t>
            </a:r>
          </a:p>
          <a:p>
            <a:pPr marL="971550" lvl="1" indent="-514350">
              <a:buFont typeface="+mj-lt"/>
              <a:buAutoNum type="arabicPeriod"/>
              <a:defRPr/>
            </a:pPr>
            <a:r>
              <a:rPr lang="en-US" dirty="0"/>
              <a:t>Change in price of sugar: supply curve</a:t>
            </a:r>
          </a:p>
          <a:p>
            <a:pPr marL="971550" lvl="1" indent="-514350">
              <a:buFont typeface="+mj-lt"/>
              <a:buAutoNum type="arabicPeriod"/>
              <a:defRPr/>
            </a:pPr>
            <a:r>
              <a:rPr lang="en-US" dirty="0"/>
              <a:t>Supply curve: shifts to the left</a:t>
            </a:r>
          </a:p>
          <a:p>
            <a:pPr marL="971550" lvl="1" indent="-514350">
              <a:buFont typeface="+mj-lt"/>
              <a:buAutoNum type="arabicPeriod"/>
              <a:defRPr/>
            </a:pPr>
            <a:r>
              <a:rPr lang="en-US" dirty="0"/>
              <a:t>Higher equilibrium price; lower equilibrium quantity</a:t>
            </a:r>
          </a:p>
        </p:txBody>
      </p:sp>
      <p:sp>
        <p:nvSpPr>
          <p:cNvPr id="5837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7629A801-42B1-46AC-B7EA-2BB76C8D3E5F}" type="slidenum">
              <a:rPr lang="en-US" altLang="en-US" sz="1200" smtClean="0">
                <a:solidFill>
                  <a:srgbClr val="002060"/>
                </a:solidFill>
              </a:rPr>
              <a:pPr algn="ctr" eaLnBrk="1" hangingPunct="1"/>
              <a:t>35</a:t>
            </a:fld>
            <a:endParaRPr lang="en-US" altLang="en-US" sz="1200">
              <a:solidFill>
                <a:srgbClr val="002060"/>
              </a:solidFill>
            </a:endParaRPr>
          </a:p>
        </p:txBody>
      </p:sp>
      <p:sp>
        <p:nvSpPr>
          <p:cNvPr id="5" name="TextBox 4">
            <a:extLst>
              <a:ext uri="{FF2B5EF4-FFF2-40B4-BE49-F238E27FC236}">
                <a16:creationId xmlns:a16="http://schemas.microsoft.com/office/drawing/2014/main" id="{BADF619B-EDF3-4B30-89FF-4765C57813E7}"/>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257210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09550" y="-1"/>
            <a:ext cx="8770938" cy="950913"/>
          </a:xfrm>
        </p:spPr>
        <p:txBody>
          <a:bodyPr/>
          <a:lstStyle/>
          <a:p>
            <a:r>
              <a:rPr lang="en-US" altLang="en-US" dirty="0"/>
              <a:t>Figure 11 </a:t>
            </a:r>
            <a:r>
              <a:rPr lang="en-US" altLang="en-US" sz="2800" dirty="0"/>
              <a:t>How a Decrease in Supply Affects the</a:t>
            </a:r>
            <a:r>
              <a:rPr lang="en-US" altLang="en-US" sz="2800" baseline="0" dirty="0"/>
              <a:t> </a:t>
            </a:r>
            <a:r>
              <a:rPr lang="en-US" altLang="en-US" sz="2800" dirty="0"/>
              <a:t>Equilibrium</a:t>
            </a:r>
          </a:p>
        </p:txBody>
      </p:sp>
      <p:sp>
        <p:nvSpPr>
          <p:cNvPr id="5941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B05AA52-52B5-426D-8744-DF4B053CC909}" type="slidenum">
              <a:rPr lang="en-US" altLang="en-US" smtClean="0">
                <a:solidFill>
                  <a:srgbClr val="002060"/>
                </a:solidFill>
              </a:rPr>
              <a:pPr algn="ctr" eaLnBrk="1" hangingPunct="1"/>
              <a:t>36</a:t>
            </a:fld>
            <a:endParaRPr lang="en-US" altLang="en-US">
              <a:solidFill>
                <a:srgbClr val="002060"/>
              </a:solidFill>
            </a:endParaRPr>
          </a:p>
        </p:txBody>
      </p:sp>
      <p:pic>
        <p:nvPicPr>
          <p:cNvPr id="4" name="Picture 3" descr="A line graph of how a decrease in supply affects the equilibrium. The x axis is quantity of ice-cream cones, and the y axis is price of ice-cream cones. There are three diagonal lines on the graph. Demand curve stretches from top left to bottom right, and S subscript 1 as well as S subscript 2 stretch from bottom left to top right. Demand curve intersects with S subscript 1 at initial equilibrium located at 7 cones and 2 dollars, and demand curve intersects with S subscript 2 at new equilibrium at 4 cones and 2.50. The shift from S subscript 1 to S subscript 2 is due to the increase in price of sugar reducing the supply of ice cream. This results in a higher price as noted by increase in price of ice-cream cones on the y axis as well as lower quantity sold as noted by decrease in quantity of ice-cream cones on the x axi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890" y="1616868"/>
            <a:ext cx="8290257" cy="4191000"/>
          </a:xfrm>
          <a:prstGeom prst="rect">
            <a:avLst/>
          </a:prstGeom>
        </p:spPr>
      </p:pic>
      <p:sp>
        <p:nvSpPr>
          <p:cNvPr id="5" name="TextBox 4">
            <a:extLst>
              <a:ext uri="{FF2B5EF4-FFF2-40B4-BE49-F238E27FC236}">
                <a16:creationId xmlns:a16="http://schemas.microsoft.com/office/drawing/2014/main" id="{64F87574-1C78-4971-9289-056B86508168}"/>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210630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a:t>Figure 12</a:t>
            </a:r>
            <a:r>
              <a:rPr lang="en-US" altLang="en-US" baseline="0" dirty="0"/>
              <a:t> </a:t>
            </a:r>
            <a:r>
              <a:rPr lang="en-US" altLang="en-US" sz="2800" dirty="0"/>
              <a:t>A Shift in Both Supply and Demand</a:t>
            </a:r>
          </a:p>
        </p:txBody>
      </p:sp>
      <p:sp>
        <p:nvSpPr>
          <p:cNvPr id="61490"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862B6B57-96AF-476F-BDDF-1C920942F452}" type="slidenum">
              <a:rPr lang="en-US" altLang="en-US" smtClean="0">
                <a:solidFill>
                  <a:srgbClr val="002060"/>
                </a:solidFill>
              </a:rPr>
              <a:pPr algn="ctr" eaLnBrk="1" hangingPunct="1"/>
              <a:t>37</a:t>
            </a:fld>
            <a:endParaRPr lang="en-US" altLang="en-US">
              <a:solidFill>
                <a:srgbClr val="002060"/>
              </a:solidFill>
            </a:endParaRPr>
          </a:p>
        </p:txBody>
      </p:sp>
      <p:pic>
        <p:nvPicPr>
          <p:cNvPr id="5" name="Picture 4" descr="A line graph of a shift in both supply and demand where price rises and quantity rises. The x axis is quantity of ice-cream cones, and the y axis is price of ice-cream cones. There are four diagonal lines on the graph. D subscript 1 and D subscript 2 curves stretch from top left to bottom right, and S subscript 1 and S subscript 2 curves stretch from bottom left to top right. Initial equilibrium is where D subscript 1 and S subscript 1 meet; this is at Q subscript 1 comma P subscript 1. New equilibrium is where D subscript 2 and S subscript 2 meet; this is at Q subscript 2 comma P subscript 2. The large leftward from D subscript 1 to D subscript 2 indicates large increase in demand, and the small rightward shift from S subscript 1 to S subscript 2 indicates small decrease in supply.&#10;&#10;A line graph of a shift in both supply and demand where price rises and quantity falls. The x axis is quantity of ice-cream cones, and the y axis is price of ice-cream cones. There are four diagonal lines on the graph. D subscript 1  and D subscript 2  curves stretch from top left to bottom right, and S subscript 1  and S subscript 2  curves stretch from bottom left to top right. Initial equilibrium is where D subscript 1 and S subscript 1 meet; this is at Q subscript 1 comma P subscript 1. New equilibrium is where D subscript 2 and S subscript 2 meet; this is at Q subscript 2 comma P subscript 2. The small rightward shift from D subscript 1 to D subscript 2 indicates small increase in demand, and the large leftward shift from S subscript 1 to S subscript 2 indicates large decrease in supply.&#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295400"/>
            <a:ext cx="8390178" cy="4343400"/>
          </a:xfrm>
          <a:prstGeom prst="rect">
            <a:avLst/>
          </a:prstGeom>
        </p:spPr>
      </p:pic>
      <p:sp>
        <p:nvSpPr>
          <p:cNvPr id="6" name="TextBox 5">
            <a:extLst>
              <a:ext uri="{FF2B5EF4-FFF2-40B4-BE49-F238E27FC236}">
                <a16:creationId xmlns:a16="http://schemas.microsoft.com/office/drawing/2014/main" id="{A5E64BC7-6999-4A8D-BF13-AC0F6C293A7A}"/>
              </a:ext>
            </a:extLst>
          </p:cNvPr>
          <p:cNvSpPr txBox="1"/>
          <p:nvPr/>
        </p:nvSpPr>
        <p:spPr>
          <a:xfrm>
            <a:off x="152400" y="6351121"/>
            <a:ext cx="8559600"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69447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dirty="0"/>
              <a:t>Markets and Competition</a:t>
            </a:r>
          </a:p>
        </p:txBody>
      </p:sp>
      <p:sp>
        <p:nvSpPr>
          <p:cNvPr id="14339" name="Content Placeholder 2"/>
          <p:cNvSpPr>
            <a:spLocks noGrp="1"/>
          </p:cNvSpPr>
          <p:nvPr>
            <p:ph idx="1"/>
          </p:nvPr>
        </p:nvSpPr>
        <p:spPr>
          <a:xfrm>
            <a:off x="277813" y="1025525"/>
            <a:ext cx="8588375" cy="4308475"/>
          </a:xfrm>
        </p:spPr>
        <p:txBody>
          <a:bodyPr/>
          <a:lstStyle/>
          <a:p>
            <a:r>
              <a:rPr lang="en-US" altLang="en-US" sz="3200" b="1" dirty="0"/>
              <a:t>Perfectly competitive </a:t>
            </a:r>
            <a:r>
              <a:rPr lang="en-US" altLang="en-US" sz="3200" dirty="0"/>
              <a:t>market</a:t>
            </a:r>
          </a:p>
          <a:p>
            <a:pPr lvl="1"/>
            <a:r>
              <a:rPr lang="en-US" altLang="en-US" sz="2800" b="1" dirty="0"/>
              <a:t>Goods</a:t>
            </a:r>
            <a:r>
              <a:rPr lang="en-US" altLang="en-US" sz="2800" dirty="0"/>
              <a:t> offered for sale are all </a:t>
            </a:r>
            <a:r>
              <a:rPr lang="en-US" altLang="en-US" sz="2800" b="1" dirty="0"/>
              <a:t>exactly the same</a:t>
            </a:r>
          </a:p>
          <a:p>
            <a:pPr lvl="1"/>
            <a:r>
              <a:rPr lang="en-US" altLang="en-US" sz="2800" dirty="0"/>
              <a:t>Many buyers and sellers</a:t>
            </a:r>
          </a:p>
          <a:p>
            <a:pPr lvl="2"/>
            <a:r>
              <a:rPr lang="en-US" altLang="en-US" sz="2400" dirty="0"/>
              <a:t>No single buyer or seller has any influence over the market price</a:t>
            </a:r>
          </a:p>
          <a:p>
            <a:pPr lvl="2"/>
            <a:r>
              <a:rPr lang="en-US" altLang="en-US" sz="2400" b="1" dirty="0"/>
              <a:t>Price takers</a:t>
            </a:r>
          </a:p>
          <a:p>
            <a:pPr lvl="1"/>
            <a:r>
              <a:rPr lang="en-US" altLang="en-US" sz="2800" dirty="0"/>
              <a:t>At the market price</a:t>
            </a:r>
          </a:p>
          <a:p>
            <a:pPr lvl="2"/>
            <a:r>
              <a:rPr lang="en-US" altLang="en-US" sz="2400" dirty="0"/>
              <a:t>Buyers can buy all they want</a:t>
            </a:r>
          </a:p>
          <a:p>
            <a:pPr lvl="2"/>
            <a:r>
              <a:rPr lang="en-US" altLang="en-US" sz="2400" dirty="0"/>
              <a:t>Sellers can sell all they want</a:t>
            </a:r>
          </a:p>
        </p:txBody>
      </p:sp>
      <p:sp>
        <p:nvSpPr>
          <p:cNvPr id="143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20D2275-C49A-401A-ACAD-4922E10BE08E}" type="slidenum">
              <a:rPr lang="en-US" altLang="en-US" sz="1200" smtClean="0">
                <a:solidFill>
                  <a:srgbClr val="002060"/>
                </a:solidFill>
              </a:rPr>
              <a:pPr algn="ctr" eaLnBrk="1" hangingPunct="1"/>
              <a:t>4</a:t>
            </a:fld>
            <a:endParaRPr lang="en-US" altLang="en-US" sz="1200">
              <a:solidFill>
                <a:srgbClr val="002060"/>
              </a:solidFill>
            </a:endParaRPr>
          </a:p>
        </p:txBody>
      </p:sp>
      <p:sp>
        <p:nvSpPr>
          <p:cNvPr id="5" name="TextBox 4">
            <a:extLst>
              <a:ext uri="{FF2B5EF4-FFF2-40B4-BE49-F238E27FC236}">
                <a16:creationId xmlns:a16="http://schemas.microsoft.com/office/drawing/2014/main" id="{90043CB0-1F89-41B6-9826-7134F8DB6D95}"/>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702753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dirty="0"/>
              <a:t>Markets and Competition</a:t>
            </a:r>
          </a:p>
        </p:txBody>
      </p:sp>
      <p:sp>
        <p:nvSpPr>
          <p:cNvPr id="15363" name="Content Placeholder 2"/>
          <p:cNvSpPr>
            <a:spLocks noGrp="1"/>
          </p:cNvSpPr>
          <p:nvPr>
            <p:ph idx="1"/>
          </p:nvPr>
        </p:nvSpPr>
        <p:spPr>
          <a:xfrm>
            <a:off x="277813" y="1025525"/>
            <a:ext cx="8588375" cy="3546475"/>
          </a:xfrm>
        </p:spPr>
        <p:txBody>
          <a:bodyPr/>
          <a:lstStyle/>
          <a:p>
            <a:r>
              <a:rPr lang="en-US" altLang="en-US" dirty="0"/>
              <a:t>Monopoly</a:t>
            </a:r>
          </a:p>
          <a:p>
            <a:pPr lvl="1"/>
            <a:r>
              <a:rPr lang="en-US" altLang="en-US" dirty="0"/>
              <a:t>The only seller in the market</a:t>
            </a:r>
          </a:p>
          <a:p>
            <a:pPr lvl="1"/>
            <a:r>
              <a:rPr lang="en-US" altLang="en-US" dirty="0"/>
              <a:t>Sets the price</a:t>
            </a:r>
          </a:p>
          <a:p>
            <a:r>
              <a:rPr lang="en-US" altLang="en-US" dirty="0"/>
              <a:t>Other markets</a:t>
            </a:r>
          </a:p>
          <a:p>
            <a:pPr lvl="1"/>
            <a:r>
              <a:rPr lang="en-US" altLang="en-US" dirty="0"/>
              <a:t>Between perfect competition and monopoly</a:t>
            </a:r>
          </a:p>
        </p:txBody>
      </p:sp>
      <p:sp>
        <p:nvSpPr>
          <p:cNvPr id="153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658335C-84F7-4E2E-AA91-8A1110C68931}" type="slidenum">
              <a:rPr lang="en-US" altLang="en-US" sz="1200" smtClean="0">
                <a:solidFill>
                  <a:srgbClr val="002060"/>
                </a:solidFill>
              </a:rPr>
              <a:pPr algn="ctr" eaLnBrk="1" hangingPunct="1"/>
              <a:t>5</a:t>
            </a:fld>
            <a:endParaRPr lang="en-US" altLang="en-US" sz="1200">
              <a:solidFill>
                <a:srgbClr val="002060"/>
              </a:solidFill>
            </a:endParaRPr>
          </a:p>
        </p:txBody>
      </p:sp>
      <p:sp>
        <p:nvSpPr>
          <p:cNvPr id="5" name="TextBox 4">
            <a:extLst>
              <a:ext uri="{FF2B5EF4-FFF2-40B4-BE49-F238E27FC236}">
                <a16:creationId xmlns:a16="http://schemas.microsoft.com/office/drawing/2014/main" id="{FC08E016-419E-42BA-B783-B3790B7C721B}"/>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22357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dirty="0"/>
              <a:t>Demand</a:t>
            </a:r>
          </a:p>
        </p:txBody>
      </p:sp>
      <p:sp>
        <p:nvSpPr>
          <p:cNvPr id="16387" name="Content Placeholder 2"/>
          <p:cNvSpPr>
            <a:spLocks noGrp="1"/>
          </p:cNvSpPr>
          <p:nvPr>
            <p:ph idx="1"/>
          </p:nvPr>
        </p:nvSpPr>
        <p:spPr>
          <a:xfrm>
            <a:off x="277813" y="1025525"/>
            <a:ext cx="8588375" cy="5070475"/>
          </a:xfrm>
        </p:spPr>
        <p:txBody>
          <a:bodyPr/>
          <a:lstStyle/>
          <a:p>
            <a:r>
              <a:rPr lang="en-US" altLang="en-US" dirty="0"/>
              <a:t>Law of demand</a:t>
            </a:r>
          </a:p>
          <a:p>
            <a:pPr lvl="1"/>
            <a:r>
              <a:rPr lang="en-US" altLang="en-US" dirty="0"/>
              <a:t>Other things equal</a:t>
            </a:r>
          </a:p>
          <a:p>
            <a:pPr lvl="1"/>
            <a:r>
              <a:rPr lang="en-US" altLang="en-US" dirty="0"/>
              <a:t>When the price of a good rises, the quantity demanded of the good falls</a:t>
            </a:r>
          </a:p>
          <a:p>
            <a:pPr lvl="1"/>
            <a:r>
              <a:rPr lang="en-US" altLang="en-US" dirty="0"/>
              <a:t>When the price falls, the quantity demanded rises</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6</a:t>
            </a:fld>
            <a:endParaRPr lang="en-US" altLang="en-US" sz="1200">
              <a:solidFill>
                <a:srgbClr val="002060"/>
              </a:solidFill>
            </a:endParaRPr>
          </a:p>
        </p:txBody>
      </p:sp>
      <p:sp>
        <p:nvSpPr>
          <p:cNvPr id="5" name="TextBox 4">
            <a:extLst>
              <a:ext uri="{FF2B5EF4-FFF2-40B4-BE49-F238E27FC236}">
                <a16:creationId xmlns:a16="http://schemas.microsoft.com/office/drawing/2014/main" id="{0B611DFB-5FAE-4774-AF4E-E2F91EE9303D}"/>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48241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0"/>
            <a:ext cx="8770938" cy="1032367"/>
          </a:xfrm>
        </p:spPr>
        <p:txBody>
          <a:bodyPr/>
          <a:lstStyle/>
          <a:p>
            <a:r>
              <a:rPr lang="en-US" altLang="en-US" dirty="0"/>
              <a:t>Figure 1</a:t>
            </a:r>
            <a:r>
              <a:rPr lang="en-US" altLang="en-US" baseline="0" dirty="0"/>
              <a:t> </a:t>
            </a:r>
            <a:r>
              <a:rPr lang="en-US" altLang="en-US" sz="2800" dirty="0"/>
              <a:t>Catherine’s Demand Schedule and</a:t>
            </a:r>
            <a:r>
              <a:rPr lang="en-US" altLang="en-US" sz="2800" baseline="0" dirty="0"/>
              <a:t> </a:t>
            </a:r>
            <a:r>
              <a:rPr lang="en-US" altLang="en-US" sz="2800" dirty="0"/>
              <a:t>Demand Curve</a:t>
            </a:r>
          </a:p>
        </p:txBody>
      </p:sp>
      <p:sp>
        <p:nvSpPr>
          <p:cNvPr id="18469" name="Slide Number Placeholder 3"/>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95BEDC3B-C35B-4EA4-97A1-418A418CDD82}" type="slidenum">
              <a:rPr lang="en-US" altLang="en-US" smtClean="0">
                <a:solidFill>
                  <a:srgbClr val="002060"/>
                </a:solidFill>
              </a:rPr>
              <a:pPr algn="ctr" eaLnBrk="1" hangingPunct="1"/>
              <a:t>7</a:t>
            </a:fld>
            <a:endParaRPr lang="en-US" altLang="en-US">
              <a:solidFill>
                <a:srgbClr val="002060"/>
              </a:solidFill>
            </a:endParaRPr>
          </a:p>
        </p:txBody>
      </p:sp>
      <p:pic>
        <p:nvPicPr>
          <p:cNvPr id="8" name="Picture 7" descr="A table of the demand schedule. There are two columns and eight rows with column headers price of ice-cream cone and quantity of cones demanded.&#10;&#10;A graph of a demand curve. The x axis is quantity of ice-cream cones from 0 to 12, and the y axis is price of ice-cream cones from 0.50 dollars to 3.00 dollars. There is a negative line labeled demand curve that extends from top left to bottom right. The line passes through seven points: 0 cones and 3 dollars; 2 cones and 2.50; 4 cones and 2 dollars; 6 cones and 1.50; 8 cones and 1 dollar; 10 cones and 50 cents; and 12 cones and zero dollars. There is an arrow pointing down from 2.00 to 1.50 mark on the y axis; it represents a decrease in price. There is an arrow pointing right from 4 to 6 mark on the x axis; it represents an increase of quantity of cones demand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2900" y="1275658"/>
            <a:ext cx="8458200" cy="4880062"/>
          </a:xfrm>
          <a:prstGeom prst="rect">
            <a:avLst/>
          </a:prstGeom>
        </p:spPr>
      </p:pic>
      <p:sp>
        <p:nvSpPr>
          <p:cNvPr id="5" name="TextBox 4">
            <a:extLst>
              <a:ext uri="{FF2B5EF4-FFF2-40B4-BE49-F238E27FC236}">
                <a16:creationId xmlns:a16="http://schemas.microsoft.com/office/drawing/2014/main" id="{074A851F-D97C-46A3-97BC-91E38C310972}"/>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12356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dirty="0"/>
              <a:t>Demand</a:t>
            </a:r>
          </a:p>
        </p:txBody>
      </p:sp>
      <p:sp>
        <p:nvSpPr>
          <p:cNvPr id="19459" name="Content Placeholder 2"/>
          <p:cNvSpPr>
            <a:spLocks noGrp="1"/>
          </p:cNvSpPr>
          <p:nvPr>
            <p:ph idx="1"/>
          </p:nvPr>
        </p:nvSpPr>
        <p:spPr>
          <a:xfrm>
            <a:off x="277813" y="1025525"/>
            <a:ext cx="8588375" cy="4994275"/>
          </a:xfrm>
        </p:spPr>
        <p:txBody>
          <a:bodyPr/>
          <a:lstStyle/>
          <a:p>
            <a:r>
              <a:rPr lang="en-US" altLang="en-US" dirty="0"/>
              <a:t>Market demand</a:t>
            </a:r>
          </a:p>
          <a:p>
            <a:pPr lvl="1"/>
            <a:r>
              <a:rPr lang="en-US" altLang="en-US" dirty="0"/>
              <a:t>Sum of all individual demands for a good or service</a:t>
            </a:r>
          </a:p>
          <a:p>
            <a:r>
              <a:rPr lang="en-US" altLang="en-US" dirty="0"/>
              <a:t>Market demand curve</a:t>
            </a:r>
          </a:p>
          <a:p>
            <a:pPr lvl="1"/>
            <a:r>
              <a:rPr lang="en-US" altLang="en-US" dirty="0"/>
              <a:t>Sum the individual demand curves horizontally</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1E5C7AB-2E50-4D96-BDA5-BBDDB6A1C3A0}" type="slidenum">
              <a:rPr lang="en-US" altLang="en-US" sz="1200" smtClean="0">
                <a:solidFill>
                  <a:srgbClr val="002060"/>
                </a:solidFill>
              </a:rPr>
              <a:pPr algn="ctr" eaLnBrk="1" hangingPunct="1"/>
              <a:t>8</a:t>
            </a:fld>
            <a:endParaRPr lang="en-US" altLang="en-US" sz="1200">
              <a:solidFill>
                <a:srgbClr val="002060"/>
              </a:solidFill>
            </a:endParaRPr>
          </a:p>
        </p:txBody>
      </p:sp>
      <p:sp>
        <p:nvSpPr>
          <p:cNvPr id="5" name="TextBox 4">
            <a:extLst>
              <a:ext uri="{FF2B5EF4-FFF2-40B4-BE49-F238E27FC236}">
                <a16:creationId xmlns:a16="http://schemas.microsoft.com/office/drawing/2014/main" id="{CAA080B3-6AC5-42EA-9E13-12C62F8F42F4}"/>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105732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9550" y="-1"/>
            <a:ext cx="8770938" cy="968991"/>
          </a:xfrm>
        </p:spPr>
        <p:txBody>
          <a:bodyPr/>
          <a:lstStyle/>
          <a:p>
            <a:r>
              <a:rPr lang="en-US" altLang="en-US" dirty="0"/>
              <a:t>Figure 2</a:t>
            </a:r>
            <a:r>
              <a:rPr lang="en-US" altLang="en-US" baseline="0" dirty="0"/>
              <a:t> </a:t>
            </a:r>
            <a:r>
              <a:rPr lang="en-US" altLang="en-US" sz="2800" dirty="0"/>
              <a:t>Market Demand as the Sum of Individual Demands, Part 1</a:t>
            </a:r>
          </a:p>
        </p:txBody>
      </p:sp>
      <p:sp>
        <p:nvSpPr>
          <p:cNvPr id="20486"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1FA19EDA-1592-4665-ABDC-E815D39C584A}" type="slidenum">
              <a:rPr lang="en-US" altLang="en-US" smtClean="0">
                <a:solidFill>
                  <a:srgbClr val="002060"/>
                </a:solidFill>
              </a:rPr>
              <a:pPr algn="ctr" eaLnBrk="1" hangingPunct="1"/>
              <a:t>9</a:t>
            </a:fld>
            <a:endParaRPr lang="en-US" altLang="en-US">
              <a:solidFill>
                <a:srgbClr val="002060"/>
              </a:solidFill>
            </a:endParaRPr>
          </a:p>
        </p:txBody>
      </p:sp>
      <p:pic>
        <p:nvPicPr>
          <p:cNvPr id="4" name="Picture 3" descr="Table of market demand as the sum of individual demands. There are four columns and eight rows with column headers price of ice-cream cone, Catherine, Nicholas, and market. An equation shows that value under Catherine plus value under Nicholas equals value under Mark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35" y="1877465"/>
            <a:ext cx="8587767" cy="3103069"/>
          </a:xfrm>
          <a:prstGeom prst="rect">
            <a:avLst/>
          </a:prstGeom>
        </p:spPr>
      </p:pic>
      <p:sp>
        <p:nvSpPr>
          <p:cNvPr id="5" name="TextBox 4">
            <a:extLst>
              <a:ext uri="{FF2B5EF4-FFF2-40B4-BE49-F238E27FC236}">
                <a16:creationId xmlns:a16="http://schemas.microsoft.com/office/drawing/2014/main" id="{F4186802-59F0-4CBA-87DC-015C2F6F1527}"/>
              </a:ext>
            </a:extLst>
          </p:cNvPr>
          <p:cNvSpPr txBox="1"/>
          <p:nvPr/>
        </p:nvSpPr>
        <p:spPr>
          <a:xfrm>
            <a:off x="152400" y="6351121"/>
            <a:ext cx="8726488" cy="523220"/>
          </a:xfrm>
          <a:prstGeom prst="rect">
            <a:avLst/>
          </a:prstGeom>
          <a:solidFill>
            <a:schemeClr val="bg1"/>
          </a:solidFill>
        </p:spPr>
        <p:txBody>
          <a:bodyPr wrap="square" rtlCol="0">
            <a:spAutoFit/>
          </a:bodyPr>
          <a:lstStyle/>
          <a:p>
            <a:r>
              <a:rPr lang="en-US" sz="1400" dirty="0"/>
              <a:t>Professor Galvez-Soriano lecture notes. Based on N. Gregory Mankiw, Principles of Microeconomics, 9</a:t>
            </a:r>
            <a:r>
              <a:rPr lang="en-US" sz="1400" baseline="30000" dirty="0"/>
              <a:t>th</a:t>
            </a:r>
            <a:r>
              <a:rPr lang="en-US" sz="1400" dirty="0"/>
              <a:t> Edition.</a:t>
            </a:r>
          </a:p>
        </p:txBody>
      </p:sp>
    </p:spTree>
    <p:extLst>
      <p:ext uri="{BB962C8B-B14F-4D97-AF65-F5344CB8AC3E}">
        <p14:creationId xmlns:p14="http://schemas.microsoft.com/office/powerpoint/2010/main" val="3514423965"/>
      </p:ext>
    </p:extLst>
  </p:cSld>
  <p:clrMapOvr>
    <a:masterClrMapping/>
  </p:clrMapOvr>
</p:sld>
</file>

<file path=ppt/theme/theme1.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7374</TotalTime>
  <Words>1716</Words>
  <Application>Microsoft Office PowerPoint</Application>
  <PresentationFormat>On-screen Show (4:3)</PresentationFormat>
  <Paragraphs>234</Paragraphs>
  <Slides>37</Slides>
  <Notes>4</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37</vt:i4>
      </vt:variant>
    </vt:vector>
  </HeadingPairs>
  <TitlesOfParts>
    <vt:vector size="54" baseType="lpstr">
      <vt:lpstr>Arial</vt:lpstr>
      <vt:lpstr>Calibri</vt:lpstr>
      <vt:lpstr>Cambria</vt:lpstr>
      <vt:lpstr>Sabon-Bold</vt:lpstr>
      <vt:lpstr>Times New Roman</vt:lpstr>
      <vt:lpstr>Intro / Summary</vt:lpstr>
      <vt:lpstr>Chapter content</vt:lpstr>
      <vt:lpstr>Figure</vt:lpstr>
      <vt:lpstr>Table</vt:lpstr>
      <vt:lpstr>ActiveLearning</vt:lpstr>
      <vt:lpstr>Case study</vt:lpstr>
      <vt:lpstr>Ask Experts</vt:lpstr>
      <vt:lpstr>Appendix</vt:lpstr>
      <vt:lpstr>1_Chapter title</vt:lpstr>
      <vt:lpstr>1_Chapter content</vt:lpstr>
      <vt:lpstr>2_Chapter title</vt:lpstr>
      <vt:lpstr>3_Chapter title</vt:lpstr>
      <vt:lpstr>Chapter 4</vt:lpstr>
      <vt:lpstr>Markets and Competition</vt:lpstr>
      <vt:lpstr>Markets and Competition</vt:lpstr>
      <vt:lpstr>Markets and Competition</vt:lpstr>
      <vt:lpstr>Markets and Competition</vt:lpstr>
      <vt:lpstr>Demand</vt:lpstr>
      <vt:lpstr>Figure 1 Catherine’s Demand Schedule and Demand Curve</vt:lpstr>
      <vt:lpstr>Demand</vt:lpstr>
      <vt:lpstr>Figure 2 Market Demand as the Sum of Individual Demands, Part 1</vt:lpstr>
      <vt:lpstr>Figure 2 Market Demand as the Sum of Individual Demands, Part 2</vt:lpstr>
      <vt:lpstr>Figure 3 Shifts in the Demand Curve</vt:lpstr>
      <vt:lpstr>Demand</vt:lpstr>
      <vt:lpstr>Demand</vt:lpstr>
      <vt:lpstr>Demand</vt:lpstr>
      <vt:lpstr>Demand</vt:lpstr>
      <vt:lpstr>Figure 4 Shifts in the Demand Curve versus Movements along the Demand Curve (a)</vt:lpstr>
      <vt:lpstr>Figure 4 Shifts in the Demand Curve versus Movements along the Demand Curve (b)</vt:lpstr>
      <vt:lpstr>Supply</vt:lpstr>
      <vt:lpstr>Figure 5 Ben’s Supply Schedule and Supply Curve</vt:lpstr>
      <vt:lpstr>Supply</vt:lpstr>
      <vt:lpstr>Figure 6 Market Supply as the Sum of Individual Supplies, Part 1</vt:lpstr>
      <vt:lpstr>Figure 6 Market Supply as the Sum of Individual Supplies, Part 2</vt:lpstr>
      <vt:lpstr>Exhibit 7 Shifts in the Supply Curve</vt:lpstr>
      <vt:lpstr>Supply</vt:lpstr>
      <vt:lpstr>Supply</vt:lpstr>
      <vt:lpstr>Supply</vt:lpstr>
      <vt:lpstr>Supply and Demand Together</vt:lpstr>
      <vt:lpstr>Figure 8 The Equilibrium of Supply and Demand</vt:lpstr>
      <vt:lpstr>Supply and Demand Together</vt:lpstr>
      <vt:lpstr>Supply and Demand Together, Part 4</vt:lpstr>
      <vt:lpstr>Figure 9 Markets Not in Equilibrium</vt:lpstr>
      <vt:lpstr>Supply and Demand Together</vt:lpstr>
      <vt:lpstr>Supply and Demand Together</vt:lpstr>
      <vt:lpstr>Figure 10 How an Increase in Demand  Affects the Equilibrium</vt:lpstr>
      <vt:lpstr>Supply and Demand Together</vt:lpstr>
      <vt:lpstr>Figure 11 How a Decrease in Supply Affects the Equilibrium</vt:lpstr>
      <vt:lpstr>Figure 12 A Shift in Both Supply and Demand</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Galvez-Soriano, Oscar de Jesus</cp:lastModifiedBy>
  <cp:revision>237</cp:revision>
  <dcterms:created xsi:type="dcterms:W3CDTF">2016-03-16T19:41:09Z</dcterms:created>
  <dcterms:modified xsi:type="dcterms:W3CDTF">2021-02-09T11:04:06Z</dcterms:modified>
</cp:coreProperties>
</file>