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&#193;LVEZ\Documents\G&#225;lvez\Papers\Nowcasting\Documento\Paper\CEE\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&#193;LVEZ\Documents\G&#225;lvez\Papers\Nowcasting\Documento\Paper\CEE\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&#193;LVEZ\Documents\G&#225;lvez\Papers\Nowcasting\Documento\Paper\CEE\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&#193;LVEZ\Documents\G&#225;lvez\Papers\Nowcasting\Documento\Paper\CEE\Resul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&#193;LVEZ\Documents\G&#225;lvez\Papers\Nowcasting\Documento\Paper\CEE\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488407699037617E-2"/>
          <c:y val="1.8856638405526632E-2"/>
          <c:w val="0.91347847167958962"/>
          <c:h val="0.94719923418392726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'Figure A1and2'!$B$3</c:f>
              <c:strCache>
                <c:ptCount val="1"/>
                <c:pt idx="0">
                  <c:v>et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c:spPr>
          <c:invertIfNegative val="0"/>
          <c:cat>
            <c:numRef>
              <c:f>'Figure A1and2'!$A$9:$A$32</c:f>
              <c:numCache>
                <c:formatCode>0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'Figure A1and2'!$B$9:$B$32</c:f>
              <c:numCache>
                <c:formatCode>0.000</c:formatCode>
                <c:ptCount val="24"/>
                <c:pt idx="0">
                  <c:v>-4.9878132431570701E-2</c:v>
                </c:pt>
                <c:pt idx="1">
                  <c:v>-3.18559569266995E-2</c:v>
                </c:pt>
                <c:pt idx="2">
                  <c:v>8.3642871469181396E-2</c:v>
                </c:pt>
                <c:pt idx="3">
                  <c:v>-6.1743416429292299E-2</c:v>
                </c:pt>
                <c:pt idx="4">
                  <c:v>-0.10041697285687801</c:v>
                </c:pt>
                <c:pt idx="5">
                  <c:v>0.11410692058615</c:v>
                </c:pt>
                <c:pt idx="6">
                  <c:v>0.13531461032436601</c:v>
                </c:pt>
                <c:pt idx="7">
                  <c:v>-8.1935511091833099E-2</c:v>
                </c:pt>
                <c:pt idx="8">
                  <c:v>-4.8234824415890699E-2</c:v>
                </c:pt>
                <c:pt idx="9">
                  <c:v>-1.07022979565879E-2</c:v>
                </c:pt>
                <c:pt idx="10">
                  <c:v>-8.3747820231307904E-2</c:v>
                </c:pt>
                <c:pt idx="11">
                  <c:v>-0.14882123345481299</c:v>
                </c:pt>
                <c:pt idx="12">
                  <c:v>-4.4980896355155398E-2</c:v>
                </c:pt>
                <c:pt idx="13">
                  <c:v>3.4668122577457702E-2</c:v>
                </c:pt>
                <c:pt idx="14">
                  <c:v>-0.15013673899148</c:v>
                </c:pt>
                <c:pt idx="15">
                  <c:v>3.1564390231240497E-2</c:v>
                </c:pt>
                <c:pt idx="16">
                  <c:v>9.9158588281247906E-2</c:v>
                </c:pt>
                <c:pt idx="17">
                  <c:v>-8.1815953813773296E-2</c:v>
                </c:pt>
                <c:pt idx="18">
                  <c:v>-1.7979983833312899E-2</c:v>
                </c:pt>
                <c:pt idx="19">
                  <c:v>-9.5340881765921901E-3</c:v>
                </c:pt>
                <c:pt idx="20">
                  <c:v>9.2960084972739707E-2</c:v>
                </c:pt>
                <c:pt idx="21">
                  <c:v>-8.0760884357791007E-3</c:v>
                </c:pt>
                <c:pt idx="22">
                  <c:v>1.0966315209261999E-2</c:v>
                </c:pt>
                <c:pt idx="23">
                  <c:v>-0.107923079217125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94-46AA-9C0B-CE74C38606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axId val="-969310080"/>
        <c:axId val="-969305728"/>
      </c:barChart>
      <c:lineChart>
        <c:grouping val="standard"/>
        <c:varyColors val="0"/>
        <c:ser>
          <c:idx val="0"/>
          <c:order val="1"/>
          <c:tx>
            <c:strRef>
              <c:f>'Figure A1and2'!$G$8</c:f>
              <c:strCache>
                <c:ptCount val="1"/>
                <c:pt idx="0">
                  <c:v>- 2 x sd of rs</c:v>
                </c:pt>
              </c:strCache>
            </c:strRef>
          </c:tx>
          <c:spPr>
            <a:ln w="38100">
              <a:solidFill>
                <a:prstClr val="black"/>
              </a:solidFill>
              <a:prstDash val="sysDash"/>
            </a:ln>
          </c:spPr>
          <c:marker>
            <c:symbol val="none"/>
          </c:marker>
          <c:val>
            <c:numRef>
              <c:f>'Figure A1and2'!$G$9:$G$32</c:f>
              <c:numCache>
                <c:formatCode>0.0000</c:formatCode>
                <c:ptCount val="24"/>
                <c:pt idx="0">
                  <c:v>-0.20965696734438366</c:v>
                </c:pt>
                <c:pt idx="1">
                  <c:v>-0.21017791063341923</c:v>
                </c:pt>
                <c:pt idx="2">
                  <c:v>-0.21039003655149321</c:v>
                </c:pt>
                <c:pt idx="3">
                  <c:v>-0.21184667066332982</c:v>
                </c:pt>
                <c:pt idx="4">
                  <c:v>-0.21263620266054023</c:v>
                </c:pt>
                <c:pt idx="5">
                  <c:v>-0.21471055455393989</c:v>
                </c:pt>
                <c:pt idx="6">
                  <c:v>-0.21735977513768942</c:v>
                </c:pt>
                <c:pt idx="7">
                  <c:v>-0.22103154984129811</c:v>
                </c:pt>
                <c:pt idx="8">
                  <c:v>-0.22236262612190272</c:v>
                </c:pt>
                <c:pt idx="9">
                  <c:v>-0.22282206714982697</c:v>
                </c:pt>
                <c:pt idx="10">
                  <c:v>-0.22284466111513629</c:v>
                </c:pt>
                <c:pt idx="11">
                  <c:v>-0.22422384299927983</c:v>
                </c:pt>
                <c:pt idx="12">
                  <c:v>-0.22852436971132892</c:v>
                </c:pt>
                <c:pt idx="13">
                  <c:v>-0.22891321152862307</c:v>
                </c:pt>
                <c:pt idx="14">
                  <c:v>-0.22914388073939088</c:v>
                </c:pt>
                <c:pt idx="15">
                  <c:v>-0.23342782183180943</c:v>
                </c:pt>
                <c:pt idx="16">
                  <c:v>-0.23361535857405738</c:v>
                </c:pt>
                <c:pt idx="17">
                  <c:v>-0.2354581169296418</c:v>
                </c:pt>
                <c:pt idx="18">
                  <c:v>-0.23670444690364653</c:v>
                </c:pt>
                <c:pt idx="19">
                  <c:v>-0.23676447239355455</c:v>
                </c:pt>
                <c:pt idx="20">
                  <c:v>-0.23678134743762916</c:v>
                </c:pt>
                <c:pt idx="21">
                  <c:v>-0.23838017032946252</c:v>
                </c:pt>
                <c:pt idx="22">
                  <c:v>-0.2383921968403846</c:v>
                </c:pt>
                <c:pt idx="23">
                  <c:v>-0.23841437001189034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94-46AA-9C0B-CE74C3860628}"/>
            </c:ext>
          </c:extLst>
        </c:ser>
        <c:ser>
          <c:idx val="2"/>
          <c:order val="2"/>
          <c:tx>
            <c:strRef>
              <c:f>'Figure A1and2'!$H$8</c:f>
              <c:strCache>
                <c:ptCount val="1"/>
                <c:pt idx="0">
                  <c:v>+ 2 x sd of rs</c:v>
                </c:pt>
              </c:strCache>
            </c:strRef>
          </c:tx>
          <c:spPr>
            <a:ln w="38100">
              <a:solidFill>
                <a:schemeClr val="tx1"/>
              </a:solidFill>
              <a:prstDash val="sysDash"/>
            </a:ln>
          </c:spPr>
          <c:marker>
            <c:symbol val="none"/>
          </c:marker>
          <c:val>
            <c:numRef>
              <c:f>'Figure A1and2'!$H$9:$H$32</c:f>
              <c:numCache>
                <c:formatCode>0.0000</c:formatCode>
                <c:ptCount val="24"/>
                <c:pt idx="0">
                  <c:v>0.20965696734438366</c:v>
                </c:pt>
                <c:pt idx="1">
                  <c:v>0.21017791063341923</c:v>
                </c:pt>
                <c:pt idx="2">
                  <c:v>0.21039003655149321</c:v>
                </c:pt>
                <c:pt idx="3">
                  <c:v>0.21184667066332982</c:v>
                </c:pt>
                <c:pt idx="4">
                  <c:v>0.21263620266054023</c:v>
                </c:pt>
                <c:pt idx="5">
                  <c:v>0.21471055455393989</c:v>
                </c:pt>
                <c:pt idx="6">
                  <c:v>0.21735977513768942</c:v>
                </c:pt>
                <c:pt idx="7">
                  <c:v>0.22103154984129811</c:v>
                </c:pt>
                <c:pt idx="8">
                  <c:v>0.22236262612190272</c:v>
                </c:pt>
                <c:pt idx="9">
                  <c:v>0.22282206714982697</c:v>
                </c:pt>
                <c:pt idx="10">
                  <c:v>0.22284466111513629</c:v>
                </c:pt>
                <c:pt idx="11">
                  <c:v>0.22422384299927983</c:v>
                </c:pt>
                <c:pt idx="12">
                  <c:v>0.22852436971132892</c:v>
                </c:pt>
                <c:pt idx="13">
                  <c:v>0.22891321152862307</c:v>
                </c:pt>
                <c:pt idx="14">
                  <c:v>0.22914388073939088</c:v>
                </c:pt>
                <c:pt idx="15">
                  <c:v>0.23342782183180943</c:v>
                </c:pt>
                <c:pt idx="16">
                  <c:v>0.23361535857405738</c:v>
                </c:pt>
                <c:pt idx="17">
                  <c:v>0.2354581169296418</c:v>
                </c:pt>
                <c:pt idx="18">
                  <c:v>0.23670444690364653</c:v>
                </c:pt>
                <c:pt idx="19">
                  <c:v>0.23676447239355455</c:v>
                </c:pt>
                <c:pt idx="20">
                  <c:v>0.23678134743762916</c:v>
                </c:pt>
                <c:pt idx="21">
                  <c:v>0.23838017032946252</c:v>
                </c:pt>
                <c:pt idx="22">
                  <c:v>0.2383921968403846</c:v>
                </c:pt>
                <c:pt idx="23">
                  <c:v>0.23841437001189034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594-46AA-9C0B-CE74C38606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69310080"/>
        <c:axId val="-969305728"/>
      </c:lineChart>
      <c:catAx>
        <c:axId val="-969310080"/>
        <c:scaling>
          <c:orientation val="minMax"/>
        </c:scaling>
        <c:delete val="0"/>
        <c:axPos val="b"/>
        <c:numFmt formatCode="0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000" b="1"/>
            </a:pPr>
            <a:endParaRPr lang="en-US"/>
          </a:p>
        </c:txPr>
        <c:crossAx val="-969305728"/>
        <c:crosses val="autoZero"/>
        <c:auto val="1"/>
        <c:lblAlgn val="ctr"/>
        <c:lblOffset val="100"/>
        <c:noMultiLvlLbl val="0"/>
      </c:catAx>
      <c:valAx>
        <c:axId val="-969305728"/>
        <c:scaling>
          <c:orientation val="minMax"/>
          <c:max val="0.30000000000000004"/>
          <c:min val="-0.30000000000000004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0.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 b="1"/>
            </a:pPr>
            <a:endParaRPr lang="en-US"/>
          </a:p>
        </c:txPr>
        <c:crossAx val="-969310080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  <a:ln w="25400">
      <a:noFill/>
    </a:ln>
  </c:spPr>
  <c:txPr>
    <a:bodyPr/>
    <a:lstStyle/>
    <a:p>
      <a:pPr>
        <a:defRPr sz="9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488407699037617E-2"/>
          <c:y val="1.8856638405526632E-2"/>
          <c:w val="0.91347847167958962"/>
          <c:h val="0.94789479825960354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'Figure A3and4'!$B$3</c:f>
              <c:strCache>
                <c:ptCount val="1"/>
                <c:pt idx="0">
                  <c:v>et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c:spPr>
          <c:invertIfNegative val="0"/>
          <c:cat>
            <c:numRef>
              <c:f>'Figure A3and4'!$A$9:$A$32</c:f>
              <c:numCache>
                <c:formatCode>0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'Figure A3and4'!$B$9:$B$32</c:f>
              <c:numCache>
                <c:formatCode>0.000</c:formatCode>
                <c:ptCount val="24"/>
                <c:pt idx="0">
                  <c:v>-0.123</c:v>
                </c:pt>
                <c:pt idx="1">
                  <c:v>-0.18099999999999999</c:v>
                </c:pt>
                <c:pt idx="2">
                  <c:v>0.24399999999999999</c:v>
                </c:pt>
                <c:pt idx="3">
                  <c:v>-0.13200000000000001</c:v>
                </c:pt>
                <c:pt idx="4">
                  <c:v>8.5999999999999993E-2</c:v>
                </c:pt>
                <c:pt idx="5">
                  <c:v>7.9000000000000001E-2</c:v>
                </c:pt>
                <c:pt idx="6">
                  <c:v>-1.7999999999999999E-2</c:v>
                </c:pt>
                <c:pt idx="7">
                  <c:v>-3.5000000000000003E-2</c:v>
                </c:pt>
                <c:pt idx="8">
                  <c:v>0.122</c:v>
                </c:pt>
                <c:pt idx="9">
                  <c:v>-6.6000000000000003E-2</c:v>
                </c:pt>
                <c:pt idx="10">
                  <c:v>5.0999999999999997E-2</c:v>
                </c:pt>
                <c:pt idx="11">
                  <c:v>0.17100000000000001</c:v>
                </c:pt>
                <c:pt idx="12">
                  <c:v>-0.17499999999999999</c:v>
                </c:pt>
                <c:pt idx="13">
                  <c:v>2.8000000000000001E-2</c:v>
                </c:pt>
                <c:pt idx="14">
                  <c:v>0.11799999999999999</c:v>
                </c:pt>
                <c:pt idx="15">
                  <c:v>-6.3E-2</c:v>
                </c:pt>
                <c:pt idx="16">
                  <c:v>4.7E-2</c:v>
                </c:pt>
                <c:pt idx="17">
                  <c:v>-4.4999999999999998E-2</c:v>
                </c:pt>
                <c:pt idx="18">
                  <c:v>-0.13500000000000001</c:v>
                </c:pt>
                <c:pt idx="19">
                  <c:v>4.2999999999999997E-2</c:v>
                </c:pt>
                <c:pt idx="20">
                  <c:v>9.9000000000000005E-2</c:v>
                </c:pt>
                <c:pt idx="21">
                  <c:v>-3.7999999999999999E-2</c:v>
                </c:pt>
                <c:pt idx="22">
                  <c:v>0.05</c:v>
                </c:pt>
                <c:pt idx="23">
                  <c:v>0.10299999999999999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7F-4CD0-94F1-7E25BB735D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axId val="-969316064"/>
        <c:axId val="-969301376"/>
      </c:barChart>
      <c:lineChart>
        <c:grouping val="standard"/>
        <c:varyColors val="0"/>
        <c:ser>
          <c:idx val="0"/>
          <c:order val="1"/>
          <c:tx>
            <c:strRef>
              <c:f>'Figure A3and4'!$G$8</c:f>
              <c:strCache>
                <c:ptCount val="1"/>
                <c:pt idx="0">
                  <c:v>- 2 x sd of rs</c:v>
                </c:pt>
              </c:strCache>
            </c:strRef>
          </c:tx>
          <c:spPr>
            <a:ln w="38100">
              <a:solidFill>
                <a:prstClr val="black"/>
              </a:solidFill>
              <a:prstDash val="sysDash"/>
            </a:ln>
          </c:spPr>
          <c:marker>
            <c:symbol val="none"/>
          </c:marker>
          <c:val>
            <c:numRef>
              <c:f>'Figure A3and4'!$G$9:$G$32</c:f>
              <c:numCache>
                <c:formatCode>0.0000</c:formatCode>
                <c:ptCount val="24"/>
                <c:pt idx="0">
                  <c:v>-0.24433888871261045</c:v>
                </c:pt>
                <c:pt idx="1">
                  <c:v>-0.24800794402298376</c:v>
                </c:pt>
                <c:pt idx="2">
                  <c:v>-0.25577275361644231</c:v>
                </c:pt>
                <c:pt idx="3">
                  <c:v>-0.26931111676263997</c:v>
                </c:pt>
                <c:pt idx="4">
                  <c:v>-0.27314639888506786</c:v>
                </c:pt>
                <c:pt idx="5">
                  <c:v>-0.27475818404825092</c:v>
                </c:pt>
                <c:pt idx="6">
                  <c:v>-0.27611094460622759</c:v>
                </c:pt>
                <c:pt idx="7">
                  <c:v>-0.27618099192107243</c:v>
                </c:pt>
                <c:pt idx="8">
                  <c:v>-0.27644567089253519</c:v>
                </c:pt>
                <c:pt idx="9">
                  <c:v>-0.27964156161964665</c:v>
                </c:pt>
                <c:pt idx="10">
                  <c:v>-0.28056999552350514</c:v>
                </c:pt>
                <c:pt idx="11">
                  <c:v>-0.28112290826654235</c:v>
                </c:pt>
                <c:pt idx="12">
                  <c:v>-0.28726564750907124</c:v>
                </c:pt>
                <c:pt idx="13">
                  <c:v>-0.29356135416078938</c:v>
                </c:pt>
                <c:pt idx="14">
                  <c:v>-0.29372075275168236</c:v>
                </c:pt>
                <c:pt idx="15">
                  <c:v>-0.29653743062418619</c:v>
                </c:pt>
                <c:pt idx="16">
                  <c:v>-0.29733543046356792</c:v>
                </c:pt>
                <c:pt idx="17">
                  <c:v>-0.29777864161652873</c:v>
                </c:pt>
                <c:pt idx="18">
                  <c:v>-0.29818435647726588</c:v>
                </c:pt>
                <c:pt idx="19">
                  <c:v>-0.30181124871473275</c:v>
                </c:pt>
                <c:pt idx="20">
                  <c:v>-0.30217677933644937</c:v>
                </c:pt>
                <c:pt idx="21">
                  <c:v>-0.30410701180154603</c:v>
                </c:pt>
                <c:pt idx="22">
                  <c:v>-0.30439036209662323</c:v>
                </c:pt>
                <c:pt idx="23">
                  <c:v>-0.3048803043819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7F-4CD0-94F1-7E25BB735D2E}"/>
            </c:ext>
          </c:extLst>
        </c:ser>
        <c:ser>
          <c:idx val="2"/>
          <c:order val="2"/>
          <c:tx>
            <c:strRef>
              <c:f>'Figure A3and4'!$H$8</c:f>
              <c:strCache>
                <c:ptCount val="1"/>
                <c:pt idx="0">
                  <c:v>+ 2 x sd of rs</c:v>
                </c:pt>
              </c:strCache>
            </c:strRef>
          </c:tx>
          <c:spPr>
            <a:ln w="38100">
              <a:solidFill>
                <a:schemeClr val="tx1"/>
              </a:solidFill>
              <a:prstDash val="sysDash"/>
            </a:ln>
          </c:spPr>
          <c:marker>
            <c:symbol val="none"/>
          </c:marker>
          <c:val>
            <c:numRef>
              <c:f>'Figure A3and4'!$H$9:$H$32</c:f>
              <c:numCache>
                <c:formatCode>0.0000</c:formatCode>
                <c:ptCount val="24"/>
                <c:pt idx="0">
                  <c:v>0.24433888871261045</c:v>
                </c:pt>
                <c:pt idx="1">
                  <c:v>0.24800794402298376</c:v>
                </c:pt>
                <c:pt idx="2">
                  <c:v>0.25577275361644231</c:v>
                </c:pt>
                <c:pt idx="3">
                  <c:v>0.26931111676263997</c:v>
                </c:pt>
                <c:pt idx="4">
                  <c:v>0.27314639888506786</c:v>
                </c:pt>
                <c:pt idx="5">
                  <c:v>0.27475818404825092</c:v>
                </c:pt>
                <c:pt idx="6">
                  <c:v>0.27611094460622759</c:v>
                </c:pt>
                <c:pt idx="7">
                  <c:v>0.27618099192107243</c:v>
                </c:pt>
                <c:pt idx="8">
                  <c:v>0.27644567089253519</c:v>
                </c:pt>
                <c:pt idx="9">
                  <c:v>0.27964156161964665</c:v>
                </c:pt>
                <c:pt idx="10">
                  <c:v>0.28056999552350514</c:v>
                </c:pt>
                <c:pt idx="11">
                  <c:v>0.28112290826654235</c:v>
                </c:pt>
                <c:pt idx="12">
                  <c:v>0.28726564750907124</c:v>
                </c:pt>
                <c:pt idx="13">
                  <c:v>0.29356135416078938</c:v>
                </c:pt>
                <c:pt idx="14">
                  <c:v>0.29372075275168236</c:v>
                </c:pt>
                <c:pt idx="15">
                  <c:v>0.29653743062418619</c:v>
                </c:pt>
                <c:pt idx="16">
                  <c:v>0.29733543046356792</c:v>
                </c:pt>
                <c:pt idx="17">
                  <c:v>0.29777864161652873</c:v>
                </c:pt>
                <c:pt idx="18">
                  <c:v>0.29818435647726588</c:v>
                </c:pt>
                <c:pt idx="19">
                  <c:v>0.30181124871473275</c:v>
                </c:pt>
                <c:pt idx="20">
                  <c:v>0.30217677933644937</c:v>
                </c:pt>
                <c:pt idx="21">
                  <c:v>0.30410701180154603</c:v>
                </c:pt>
                <c:pt idx="22">
                  <c:v>0.30439036209662323</c:v>
                </c:pt>
                <c:pt idx="23">
                  <c:v>0.3048803043819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E7F-4CD0-94F1-7E25BB735D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69316064"/>
        <c:axId val="-969301376"/>
      </c:lineChart>
      <c:catAx>
        <c:axId val="-969316064"/>
        <c:scaling>
          <c:orientation val="minMax"/>
        </c:scaling>
        <c:delete val="0"/>
        <c:axPos val="b"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2000" b="1"/>
            </a:pPr>
            <a:endParaRPr lang="en-US"/>
          </a:p>
        </c:txPr>
        <c:crossAx val="-969301376"/>
        <c:crosses val="autoZero"/>
        <c:auto val="1"/>
        <c:lblAlgn val="ctr"/>
        <c:lblOffset val="100"/>
        <c:noMultiLvlLbl val="0"/>
      </c:catAx>
      <c:valAx>
        <c:axId val="-969301376"/>
        <c:scaling>
          <c:orientation val="minMax"/>
          <c:max val="0.4"/>
          <c:min val="-0.4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0.0" sourceLinked="0"/>
        <c:majorTickMark val="out"/>
        <c:minorTickMark val="none"/>
        <c:tickLblPos val="nextTo"/>
        <c:txPr>
          <a:bodyPr/>
          <a:lstStyle/>
          <a:p>
            <a:pPr>
              <a:defRPr sz="2200" b="1"/>
            </a:pPr>
            <a:endParaRPr lang="en-US"/>
          </a:p>
        </c:txPr>
        <c:crossAx val="-969316064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  <a:ln w="25400">
      <a:noFill/>
    </a:ln>
  </c:spPr>
  <c:txPr>
    <a:bodyPr/>
    <a:lstStyle/>
    <a:p>
      <a:pPr>
        <a:defRPr sz="9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488407699037617E-2"/>
          <c:y val="1.8856638405526632E-2"/>
          <c:w val="0.91347847167958962"/>
          <c:h val="0.92974268735595411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'Figure A5and6'!$B$3</c:f>
              <c:strCache>
                <c:ptCount val="1"/>
                <c:pt idx="0">
                  <c:v>et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c:spPr>
          <c:invertIfNegative val="0"/>
          <c:cat>
            <c:numRef>
              <c:f>'Figure A5and6'!$A$9:$A$32</c:f>
              <c:numCache>
                <c:formatCode>0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'Figure A5and6'!$B$9:$B$32</c:f>
              <c:numCache>
                <c:formatCode>0.000</c:formatCode>
                <c:ptCount val="24"/>
                <c:pt idx="0">
                  <c:v>-0.03</c:v>
                </c:pt>
                <c:pt idx="1">
                  <c:v>8.9999999999999993E-3</c:v>
                </c:pt>
                <c:pt idx="2">
                  <c:v>0.13800000000000001</c:v>
                </c:pt>
                <c:pt idx="3">
                  <c:v>-9.5000000000000001E-2</c:v>
                </c:pt>
                <c:pt idx="4">
                  <c:v>3.6999999999999998E-2</c:v>
                </c:pt>
                <c:pt idx="5">
                  <c:v>0.01</c:v>
                </c:pt>
                <c:pt idx="6">
                  <c:v>-8.3000000000000004E-2</c:v>
                </c:pt>
                <c:pt idx="7">
                  <c:v>-0.16</c:v>
                </c:pt>
                <c:pt idx="8">
                  <c:v>0.14599999999999999</c:v>
                </c:pt>
                <c:pt idx="9">
                  <c:v>-0.23100000000000001</c:v>
                </c:pt>
                <c:pt idx="10">
                  <c:v>0.13100000000000001</c:v>
                </c:pt>
                <c:pt idx="11">
                  <c:v>0.153</c:v>
                </c:pt>
                <c:pt idx="12">
                  <c:v>-0.12</c:v>
                </c:pt>
                <c:pt idx="13">
                  <c:v>-3.1E-2</c:v>
                </c:pt>
                <c:pt idx="14">
                  <c:v>8.6999999999999994E-2</c:v>
                </c:pt>
                <c:pt idx="15">
                  <c:v>-3.4000000000000002E-2</c:v>
                </c:pt>
                <c:pt idx="16">
                  <c:v>-0.23799999999999999</c:v>
                </c:pt>
                <c:pt idx="17">
                  <c:v>-2.5999999999999999E-2</c:v>
                </c:pt>
                <c:pt idx="18">
                  <c:v>-0.23</c:v>
                </c:pt>
                <c:pt idx="19">
                  <c:v>-5.1999999999999998E-2</c:v>
                </c:pt>
                <c:pt idx="20">
                  <c:v>5.3999999999999999E-2</c:v>
                </c:pt>
                <c:pt idx="21">
                  <c:v>-0.153</c:v>
                </c:pt>
                <c:pt idx="22">
                  <c:v>7.6999999999999999E-2</c:v>
                </c:pt>
                <c:pt idx="23">
                  <c:v>0.10100000000000001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48-4223-8A2F-54DA7ED89D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axId val="-969300832"/>
        <c:axId val="-969304096"/>
      </c:barChart>
      <c:lineChart>
        <c:grouping val="standard"/>
        <c:varyColors val="0"/>
        <c:ser>
          <c:idx val="0"/>
          <c:order val="1"/>
          <c:tx>
            <c:strRef>
              <c:f>'Figure A5and6'!$G$8</c:f>
              <c:strCache>
                <c:ptCount val="1"/>
                <c:pt idx="0">
                  <c:v>- 2 x sd of rs</c:v>
                </c:pt>
              </c:strCache>
            </c:strRef>
          </c:tx>
          <c:spPr>
            <a:ln>
              <a:solidFill>
                <a:prstClr val="black"/>
              </a:solidFill>
              <a:prstDash val="sysDash"/>
            </a:ln>
          </c:spPr>
          <c:marker>
            <c:symbol val="none"/>
          </c:marker>
          <c:val>
            <c:numRef>
              <c:f>'Figure A5and6'!$G$9:$G$32</c:f>
              <c:numCache>
                <c:formatCode>0.0000</c:formatCode>
                <c:ptCount val="24"/>
                <c:pt idx="0">
                  <c:v>-0.24253562503633297</c:v>
                </c:pt>
                <c:pt idx="1">
                  <c:v>-0.24275380896024243</c:v>
                </c:pt>
                <c:pt idx="2">
                  <c:v>-0.24277343589542616</c:v>
                </c:pt>
                <c:pt idx="3">
                  <c:v>-0.24734472253255349</c:v>
                </c:pt>
                <c:pt idx="4">
                  <c:v>-0.2494818159116777</c:v>
                </c:pt>
                <c:pt idx="5">
                  <c:v>-0.24980439406487157</c:v>
                </c:pt>
                <c:pt idx="6">
                  <c:v>-0.24982794079125736</c:v>
                </c:pt>
                <c:pt idx="7">
                  <c:v>-0.25144476647612951</c:v>
                </c:pt>
                <c:pt idx="8">
                  <c:v>-0.25736401320720353</c:v>
                </c:pt>
                <c:pt idx="9">
                  <c:v>-0.26219077024182219</c:v>
                </c:pt>
                <c:pt idx="10">
                  <c:v>-0.27390101260470423</c:v>
                </c:pt>
                <c:pt idx="11">
                  <c:v>-0.27756207572785035</c:v>
                </c:pt>
                <c:pt idx="12">
                  <c:v>-0.28247956719443079</c:v>
                </c:pt>
                <c:pt idx="13">
                  <c:v>-0.28546247306679695</c:v>
                </c:pt>
                <c:pt idx="14">
                  <c:v>-0.28566043189938151</c:v>
                </c:pt>
                <c:pt idx="15">
                  <c:v>-0.28721482019766398</c:v>
                </c:pt>
                <c:pt idx="16">
                  <c:v>-0.28745147928159365</c:v>
                </c:pt>
                <c:pt idx="17">
                  <c:v>-0.29881826072242718</c:v>
                </c:pt>
                <c:pt idx="18">
                  <c:v>-0.29895130431717665</c:v>
                </c:pt>
                <c:pt idx="19">
                  <c:v>-0.30918507687905294</c:v>
                </c:pt>
                <c:pt idx="20">
                  <c:v>-0.30969909494824921</c:v>
                </c:pt>
                <c:pt idx="21">
                  <c:v>-0.31025245887066571</c:v>
                </c:pt>
                <c:pt idx="22">
                  <c:v>-0.31465947981157999</c:v>
                </c:pt>
                <c:pt idx="23">
                  <c:v>-0.31576592223838656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48-4223-8A2F-54DA7ED89DDC}"/>
            </c:ext>
          </c:extLst>
        </c:ser>
        <c:ser>
          <c:idx val="2"/>
          <c:order val="2"/>
          <c:tx>
            <c:strRef>
              <c:f>'Figure A5and6'!$H$8</c:f>
              <c:strCache>
                <c:ptCount val="1"/>
                <c:pt idx="0">
                  <c:v>+ 2 x sd of rs</c:v>
                </c:pt>
              </c:strCache>
            </c:strRef>
          </c:tx>
          <c:spPr>
            <a:ln>
              <a:solidFill>
                <a:schemeClr val="tx1"/>
              </a:solidFill>
              <a:prstDash val="sysDash"/>
            </a:ln>
          </c:spPr>
          <c:marker>
            <c:symbol val="none"/>
          </c:marker>
          <c:val>
            <c:numRef>
              <c:f>'Figure A5and6'!$H$9:$H$32</c:f>
              <c:numCache>
                <c:formatCode>0.0000</c:formatCode>
                <c:ptCount val="24"/>
                <c:pt idx="0">
                  <c:v>0.24253562503633297</c:v>
                </c:pt>
                <c:pt idx="1">
                  <c:v>0.24275380896024243</c:v>
                </c:pt>
                <c:pt idx="2">
                  <c:v>0.24277343589542616</c:v>
                </c:pt>
                <c:pt idx="3">
                  <c:v>0.24734472253255349</c:v>
                </c:pt>
                <c:pt idx="4">
                  <c:v>0.2494818159116777</c:v>
                </c:pt>
                <c:pt idx="5">
                  <c:v>0.24980439406487157</c:v>
                </c:pt>
                <c:pt idx="6">
                  <c:v>0.24982794079125736</c:v>
                </c:pt>
                <c:pt idx="7">
                  <c:v>0.25144476647612951</c:v>
                </c:pt>
                <c:pt idx="8">
                  <c:v>0.25736401320720353</c:v>
                </c:pt>
                <c:pt idx="9">
                  <c:v>0.26219077024182219</c:v>
                </c:pt>
                <c:pt idx="10">
                  <c:v>0.27390101260470423</c:v>
                </c:pt>
                <c:pt idx="11">
                  <c:v>0.27756207572785035</c:v>
                </c:pt>
                <c:pt idx="12">
                  <c:v>0.28247956719443079</c:v>
                </c:pt>
                <c:pt idx="13">
                  <c:v>0.28546247306679695</c:v>
                </c:pt>
                <c:pt idx="14">
                  <c:v>0.28566043189938151</c:v>
                </c:pt>
                <c:pt idx="15">
                  <c:v>0.28721482019766398</c:v>
                </c:pt>
                <c:pt idx="16">
                  <c:v>0.28745147928159365</c:v>
                </c:pt>
                <c:pt idx="17">
                  <c:v>0.29881826072242718</c:v>
                </c:pt>
                <c:pt idx="18">
                  <c:v>0.29895130431717665</c:v>
                </c:pt>
                <c:pt idx="19">
                  <c:v>0.30918507687905294</c:v>
                </c:pt>
                <c:pt idx="20">
                  <c:v>0.30969909494824921</c:v>
                </c:pt>
                <c:pt idx="21">
                  <c:v>0.31025245887066571</c:v>
                </c:pt>
                <c:pt idx="22">
                  <c:v>0.31465947981157999</c:v>
                </c:pt>
                <c:pt idx="23">
                  <c:v>0.31576592223838656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48-4223-8A2F-54DA7ED89D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69300832"/>
        <c:axId val="-969304096"/>
      </c:lineChart>
      <c:catAx>
        <c:axId val="-969300832"/>
        <c:scaling>
          <c:orientation val="minMax"/>
        </c:scaling>
        <c:delete val="0"/>
        <c:axPos val="b"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2000" b="1"/>
            </a:pPr>
            <a:endParaRPr lang="en-US"/>
          </a:p>
        </c:txPr>
        <c:crossAx val="-969304096"/>
        <c:crosses val="autoZero"/>
        <c:auto val="1"/>
        <c:lblAlgn val="ctr"/>
        <c:lblOffset val="100"/>
        <c:noMultiLvlLbl val="0"/>
      </c:catAx>
      <c:valAx>
        <c:axId val="-969304096"/>
        <c:scaling>
          <c:orientation val="minMax"/>
          <c:max val="0.4"/>
          <c:min val="-0.4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0.0" sourceLinked="0"/>
        <c:majorTickMark val="out"/>
        <c:minorTickMark val="none"/>
        <c:tickLblPos val="nextTo"/>
        <c:txPr>
          <a:bodyPr/>
          <a:lstStyle/>
          <a:p>
            <a:pPr>
              <a:defRPr sz="2200" b="1"/>
            </a:pPr>
            <a:endParaRPr lang="en-US"/>
          </a:p>
        </c:txPr>
        <c:crossAx val="-969300832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  <a:ln w="25400">
      <a:noFill/>
    </a:ln>
  </c:spPr>
  <c:txPr>
    <a:bodyPr/>
    <a:lstStyle/>
    <a:p>
      <a:pPr>
        <a:defRPr sz="9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488407699037617E-2"/>
          <c:y val="1.8856638405526632E-2"/>
          <c:w val="0.91347847167958962"/>
          <c:h val="0.92974268735595411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'Figure A7and8'!$B$3</c:f>
              <c:strCache>
                <c:ptCount val="1"/>
                <c:pt idx="0">
                  <c:v>et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c:spPr>
          <c:invertIfNegative val="0"/>
          <c:cat>
            <c:numRef>
              <c:f>'Figure A7and8'!$A$9:$A$32</c:f>
              <c:numCache>
                <c:formatCode>0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'Figure A7and8'!$B$9:$B$32</c:f>
              <c:numCache>
                <c:formatCode>0.000</c:formatCode>
                <c:ptCount val="24"/>
                <c:pt idx="0">
                  <c:v>-6.0000000000000001E-3</c:v>
                </c:pt>
                <c:pt idx="1">
                  <c:v>2.5000000000000001E-2</c:v>
                </c:pt>
                <c:pt idx="2">
                  <c:v>0.01</c:v>
                </c:pt>
                <c:pt idx="3">
                  <c:v>-3.5000000000000003E-2</c:v>
                </c:pt>
                <c:pt idx="4">
                  <c:v>0.192</c:v>
                </c:pt>
                <c:pt idx="5">
                  <c:v>7.0999999999999994E-2</c:v>
                </c:pt>
                <c:pt idx="6">
                  <c:v>7.2999999999999995E-2</c:v>
                </c:pt>
                <c:pt idx="7">
                  <c:v>-0.20300000000000001</c:v>
                </c:pt>
                <c:pt idx="8">
                  <c:v>0.10199999999999999</c:v>
                </c:pt>
                <c:pt idx="9">
                  <c:v>8.5999999999999993E-2</c:v>
                </c:pt>
                <c:pt idx="10">
                  <c:v>1.6E-2</c:v>
                </c:pt>
                <c:pt idx="11">
                  <c:v>6.0999999999999999E-2</c:v>
                </c:pt>
                <c:pt idx="12">
                  <c:v>-8.5000000000000006E-2</c:v>
                </c:pt>
                <c:pt idx="13">
                  <c:v>3.6999999999999998E-2</c:v>
                </c:pt>
                <c:pt idx="14">
                  <c:v>-0.11600000000000001</c:v>
                </c:pt>
                <c:pt idx="15">
                  <c:v>0.01</c:v>
                </c:pt>
                <c:pt idx="16">
                  <c:v>-0.14399999999999999</c:v>
                </c:pt>
                <c:pt idx="17">
                  <c:v>-0.187</c:v>
                </c:pt>
                <c:pt idx="18">
                  <c:v>5.3999999999999999E-2</c:v>
                </c:pt>
                <c:pt idx="19">
                  <c:v>-0.15</c:v>
                </c:pt>
                <c:pt idx="20">
                  <c:v>-2.8000000000000001E-2</c:v>
                </c:pt>
                <c:pt idx="21">
                  <c:v>-0.13200000000000001</c:v>
                </c:pt>
                <c:pt idx="22">
                  <c:v>-2.9000000000000001E-2</c:v>
                </c:pt>
                <c:pt idx="23">
                  <c:v>-4.5999999999999999E-2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AD-443D-9C88-D0E05FF40B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axId val="-969309536"/>
        <c:axId val="-969315520"/>
      </c:barChart>
      <c:lineChart>
        <c:grouping val="standard"/>
        <c:varyColors val="0"/>
        <c:ser>
          <c:idx val="0"/>
          <c:order val="1"/>
          <c:tx>
            <c:strRef>
              <c:f>'Figure A7and8'!$G$8</c:f>
              <c:strCache>
                <c:ptCount val="1"/>
                <c:pt idx="0">
                  <c:v>- 2 x sd of rs</c:v>
                </c:pt>
              </c:strCache>
            </c:strRef>
          </c:tx>
          <c:spPr>
            <a:ln w="38100">
              <a:solidFill>
                <a:prstClr val="black"/>
              </a:solidFill>
              <a:prstDash val="sysDash"/>
            </a:ln>
          </c:spPr>
          <c:marker>
            <c:symbol val="none"/>
          </c:marker>
          <c:val>
            <c:numRef>
              <c:f>'Figure A7and8'!$G$9:$G$32</c:f>
              <c:numCache>
                <c:formatCode>0.0000</c:formatCode>
                <c:ptCount val="24"/>
                <c:pt idx="0">
                  <c:v>-0.20412414523193151</c:v>
                </c:pt>
                <c:pt idx="1">
                  <c:v>-0.20413149356889218</c:v>
                </c:pt>
                <c:pt idx="2">
                  <c:v>-0.20425902672831867</c:v>
                </c:pt>
                <c:pt idx="3">
                  <c:v>-0.2042794246451006</c:v>
                </c:pt>
                <c:pt idx="4">
                  <c:v>-0.20452913402903428</c:v>
                </c:pt>
                <c:pt idx="5">
                  <c:v>-0.21190603263396413</c:v>
                </c:pt>
                <c:pt idx="6">
                  <c:v>-0.21289492713542987</c:v>
                </c:pt>
                <c:pt idx="7">
                  <c:v>-0.21393534848952225</c:v>
                </c:pt>
                <c:pt idx="8">
                  <c:v>-0.22181617764867076</c:v>
                </c:pt>
                <c:pt idx="9">
                  <c:v>-0.22376196429837369</c:v>
                </c:pt>
                <c:pt idx="10">
                  <c:v>-0.22513495952428178</c:v>
                </c:pt>
                <c:pt idx="11">
                  <c:v>-0.22518233352848382</c:v>
                </c:pt>
                <c:pt idx="12">
                  <c:v>-0.22586980025374501</c:v>
                </c:pt>
                <c:pt idx="13">
                  <c:v>-0.22719870158079691</c:v>
                </c:pt>
                <c:pt idx="14">
                  <c:v>-0.22744962812309308</c:v>
                </c:pt>
                <c:pt idx="15">
                  <c:v>-0.2299014281527339</c:v>
                </c:pt>
                <c:pt idx="16">
                  <c:v>-0.22991955114778734</c:v>
                </c:pt>
                <c:pt idx="17">
                  <c:v>-0.23364716989512199</c:v>
                </c:pt>
                <c:pt idx="18">
                  <c:v>-0.23980217541409696</c:v>
                </c:pt>
                <c:pt idx="19">
                  <c:v>-0.24030830891447205</c:v>
                </c:pt>
                <c:pt idx="20">
                  <c:v>-0.24417838424670874</c:v>
                </c:pt>
                <c:pt idx="21">
                  <c:v>-0.24431212959381829</c:v>
                </c:pt>
                <c:pt idx="22">
                  <c:v>-0.2472658825367274</c:v>
                </c:pt>
                <c:pt idx="23">
                  <c:v>-0.24740755849407672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AD-443D-9C88-D0E05FF40B6A}"/>
            </c:ext>
          </c:extLst>
        </c:ser>
        <c:ser>
          <c:idx val="2"/>
          <c:order val="2"/>
          <c:tx>
            <c:strRef>
              <c:f>'Figure A7and8'!$H$8</c:f>
              <c:strCache>
                <c:ptCount val="1"/>
                <c:pt idx="0">
                  <c:v>+ 2 x sd of rs</c:v>
                </c:pt>
              </c:strCache>
            </c:strRef>
          </c:tx>
          <c:spPr>
            <a:ln w="38100">
              <a:solidFill>
                <a:schemeClr val="tx1"/>
              </a:solidFill>
              <a:prstDash val="sysDash"/>
            </a:ln>
          </c:spPr>
          <c:marker>
            <c:symbol val="none"/>
          </c:marker>
          <c:val>
            <c:numRef>
              <c:f>'Figure A7and8'!$H$9:$H$32</c:f>
              <c:numCache>
                <c:formatCode>0.0000</c:formatCode>
                <c:ptCount val="24"/>
                <c:pt idx="0">
                  <c:v>0.20412414523193151</c:v>
                </c:pt>
                <c:pt idx="1">
                  <c:v>0.20413149356889218</c:v>
                </c:pt>
                <c:pt idx="2">
                  <c:v>0.20425902672831867</c:v>
                </c:pt>
                <c:pt idx="3">
                  <c:v>0.2042794246451006</c:v>
                </c:pt>
                <c:pt idx="4">
                  <c:v>0.20452913402903428</c:v>
                </c:pt>
                <c:pt idx="5">
                  <c:v>0.21190603263396413</c:v>
                </c:pt>
                <c:pt idx="6">
                  <c:v>0.21289492713542987</c:v>
                </c:pt>
                <c:pt idx="7">
                  <c:v>0.21393534848952225</c:v>
                </c:pt>
                <c:pt idx="8">
                  <c:v>0.22181617764867076</c:v>
                </c:pt>
                <c:pt idx="9">
                  <c:v>0.22376196429837369</c:v>
                </c:pt>
                <c:pt idx="10">
                  <c:v>0.22513495952428178</c:v>
                </c:pt>
                <c:pt idx="11">
                  <c:v>0.22518233352848382</c:v>
                </c:pt>
                <c:pt idx="12">
                  <c:v>0.22586980025374501</c:v>
                </c:pt>
                <c:pt idx="13">
                  <c:v>0.22719870158079691</c:v>
                </c:pt>
                <c:pt idx="14">
                  <c:v>0.22744962812309308</c:v>
                </c:pt>
                <c:pt idx="15">
                  <c:v>0.2299014281527339</c:v>
                </c:pt>
                <c:pt idx="16">
                  <c:v>0.22991955114778734</c:v>
                </c:pt>
                <c:pt idx="17">
                  <c:v>0.23364716989512199</c:v>
                </c:pt>
                <c:pt idx="18">
                  <c:v>0.23980217541409696</c:v>
                </c:pt>
                <c:pt idx="19">
                  <c:v>0.24030830891447205</c:v>
                </c:pt>
                <c:pt idx="20">
                  <c:v>0.24417838424670874</c:v>
                </c:pt>
                <c:pt idx="21">
                  <c:v>0.24431212959381829</c:v>
                </c:pt>
                <c:pt idx="22">
                  <c:v>0.2472658825367274</c:v>
                </c:pt>
                <c:pt idx="23">
                  <c:v>0.24740755849407672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1AD-443D-9C88-D0E05FF40B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69309536"/>
        <c:axId val="-969315520"/>
      </c:lineChart>
      <c:catAx>
        <c:axId val="-969309536"/>
        <c:scaling>
          <c:orientation val="minMax"/>
        </c:scaling>
        <c:delete val="0"/>
        <c:axPos val="b"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2000" b="1"/>
            </a:pPr>
            <a:endParaRPr lang="en-US"/>
          </a:p>
        </c:txPr>
        <c:crossAx val="-969315520"/>
        <c:crosses val="autoZero"/>
        <c:auto val="1"/>
        <c:lblAlgn val="ctr"/>
        <c:lblOffset val="100"/>
        <c:noMultiLvlLbl val="0"/>
      </c:catAx>
      <c:valAx>
        <c:axId val="-969315520"/>
        <c:scaling>
          <c:orientation val="minMax"/>
          <c:max val="0.30000000000000004"/>
          <c:min val="-0.30000000000000004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0.0" sourceLinked="0"/>
        <c:majorTickMark val="out"/>
        <c:minorTickMark val="none"/>
        <c:tickLblPos val="nextTo"/>
        <c:txPr>
          <a:bodyPr/>
          <a:lstStyle/>
          <a:p>
            <a:pPr>
              <a:defRPr sz="2200" b="1"/>
            </a:pPr>
            <a:endParaRPr lang="en-US"/>
          </a:p>
        </c:txPr>
        <c:crossAx val="-969309536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  <a:ln w="25400">
      <a:noFill/>
    </a:ln>
  </c:spPr>
  <c:txPr>
    <a:bodyPr/>
    <a:lstStyle/>
    <a:p>
      <a:pPr>
        <a:defRPr sz="9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488407699037617E-2"/>
          <c:y val="1.8856638405526632E-2"/>
          <c:w val="0.91347847167958962"/>
          <c:h val="0.92974268735595411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'Figure A9and10'!$B$3</c:f>
              <c:strCache>
                <c:ptCount val="1"/>
                <c:pt idx="0">
                  <c:v>et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c:spPr>
          <c:invertIfNegative val="0"/>
          <c:cat>
            <c:numRef>
              <c:f>'Figure A9and10'!$A$9:$A$32</c:f>
              <c:numCache>
                <c:formatCode>0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'Figure A9and10'!$B$9:$B$32</c:f>
              <c:numCache>
                <c:formatCode>0.000</c:formatCode>
                <c:ptCount val="24"/>
                <c:pt idx="0">
                  <c:v>-0.11600000000000001</c:v>
                </c:pt>
                <c:pt idx="1">
                  <c:v>-0.111</c:v>
                </c:pt>
                <c:pt idx="2">
                  <c:v>6.0000000000000001E-3</c:v>
                </c:pt>
                <c:pt idx="3">
                  <c:v>-0.109</c:v>
                </c:pt>
                <c:pt idx="4">
                  <c:v>0.21299999999999999</c:v>
                </c:pt>
                <c:pt idx="5">
                  <c:v>0.16700000000000001</c:v>
                </c:pt>
                <c:pt idx="6">
                  <c:v>-0.14699999999999999</c:v>
                </c:pt>
                <c:pt idx="7">
                  <c:v>-7.5999999999999998E-2</c:v>
                </c:pt>
                <c:pt idx="8">
                  <c:v>8.4000000000000005E-2</c:v>
                </c:pt>
                <c:pt idx="9">
                  <c:v>-3.0000000000000001E-3</c:v>
                </c:pt>
                <c:pt idx="10">
                  <c:v>-9.9000000000000005E-2</c:v>
                </c:pt>
                <c:pt idx="11">
                  <c:v>0.13300000000000001</c:v>
                </c:pt>
                <c:pt idx="12">
                  <c:v>-0.10199999999999999</c:v>
                </c:pt>
                <c:pt idx="13">
                  <c:v>-7.6999999999999999E-2</c:v>
                </c:pt>
                <c:pt idx="14">
                  <c:v>-7.0999999999999994E-2</c:v>
                </c:pt>
                <c:pt idx="15">
                  <c:v>-0.14299999999999999</c:v>
                </c:pt>
                <c:pt idx="16">
                  <c:v>0.13800000000000001</c:v>
                </c:pt>
                <c:pt idx="17">
                  <c:v>0.20399999999999999</c:v>
                </c:pt>
                <c:pt idx="18">
                  <c:v>-0.16600000000000001</c:v>
                </c:pt>
                <c:pt idx="19">
                  <c:v>-7.0999999999999994E-2</c:v>
                </c:pt>
                <c:pt idx="20">
                  <c:v>-8.8999999999999996E-2</c:v>
                </c:pt>
                <c:pt idx="21">
                  <c:v>4.3999999999999997E-2</c:v>
                </c:pt>
                <c:pt idx="22">
                  <c:v>0.185</c:v>
                </c:pt>
                <c:pt idx="23">
                  <c:v>-5.3999999999999999E-2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81-45F5-9F0C-1BE173B51E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axId val="-969312800"/>
        <c:axId val="-969301920"/>
      </c:barChart>
      <c:lineChart>
        <c:grouping val="standard"/>
        <c:varyColors val="0"/>
        <c:ser>
          <c:idx val="0"/>
          <c:order val="1"/>
          <c:tx>
            <c:strRef>
              <c:f>'Figure A9and10'!$G$8</c:f>
              <c:strCache>
                <c:ptCount val="1"/>
                <c:pt idx="0">
                  <c:v>- 2 x sd of rs</c:v>
                </c:pt>
              </c:strCache>
            </c:strRef>
          </c:tx>
          <c:spPr>
            <a:ln w="38100">
              <a:solidFill>
                <a:prstClr val="black"/>
              </a:solidFill>
              <a:prstDash val="sysDash"/>
            </a:ln>
          </c:spPr>
          <c:marker>
            <c:symbol val="none"/>
          </c:marker>
          <c:val>
            <c:numRef>
              <c:f>'Figure A9and10'!$G$9:$G$32</c:f>
              <c:numCache>
                <c:formatCode>0.0000</c:formatCode>
                <c:ptCount val="24"/>
                <c:pt idx="0">
                  <c:v>-0.24433888871261045</c:v>
                </c:pt>
                <c:pt idx="1">
                  <c:v>-0.24760488505778236</c:v>
                </c:pt>
                <c:pt idx="2">
                  <c:v>-0.25055806369698441</c:v>
                </c:pt>
                <c:pt idx="3">
                  <c:v>-0.25056664141709839</c:v>
                </c:pt>
                <c:pt idx="4">
                  <c:v>-0.25338166598378115</c:v>
                </c:pt>
                <c:pt idx="5">
                  <c:v>-0.26385500314863686</c:v>
                </c:pt>
                <c:pt idx="6">
                  <c:v>-0.27009163729614699</c:v>
                </c:pt>
                <c:pt idx="7">
                  <c:v>-0.27482662105733324</c:v>
                </c:pt>
                <c:pt idx="8">
                  <c:v>-0.27607850927513733</c:v>
                </c:pt>
                <c:pt idx="9">
                  <c:v>-0.27760016344784211</c:v>
                </c:pt>
                <c:pt idx="10">
                  <c:v>-0.27760209900707583</c:v>
                </c:pt>
                <c:pt idx="11">
                  <c:v>-0.27970197358948101</c:v>
                </c:pt>
                <c:pt idx="12">
                  <c:v>-0.28345248884572494</c:v>
                </c:pt>
                <c:pt idx="13">
                  <c:v>-0.28563540062385867</c:v>
                </c:pt>
                <c:pt idx="14">
                  <c:v>-0.28687196166244566</c:v>
                </c:pt>
                <c:pt idx="15">
                  <c:v>-0.28791914287837983</c:v>
                </c:pt>
                <c:pt idx="16">
                  <c:v>-0.29212857525002911</c:v>
                </c:pt>
                <c:pt idx="17">
                  <c:v>-0.29599495760126243</c:v>
                </c:pt>
                <c:pt idx="18">
                  <c:v>-0.30427305097927881</c:v>
                </c:pt>
                <c:pt idx="19">
                  <c:v>-0.30963261812825088</c:v>
                </c:pt>
                <c:pt idx="20">
                  <c:v>-0.31060307251654229</c:v>
                </c:pt>
                <c:pt idx="21">
                  <c:v>-0.31212186674677656</c:v>
                </c:pt>
                <c:pt idx="22">
                  <c:v>-0.31249195810547992</c:v>
                </c:pt>
                <c:pt idx="23">
                  <c:v>-0.31896362025280584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781-45F5-9F0C-1BE173B51ECB}"/>
            </c:ext>
          </c:extLst>
        </c:ser>
        <c:ser>
          <c:idx val="2"/>
          <c:order val="2"/>
          <c:tx>
            <c:strRef>
              <c:f>'Figure A9and10'!$H$8</c:f>
              <c:strCache>
                <c:ptCount val="1"/>
                <c:pt idx="0">
                  <c:v>+ 2 x sd of rs</c:v>
                </c:pt>
              </c:strCache>
            </c:strRef>
          </c:tx>
          <c:spPr>
            <a:ln w="38100">
              <a:solidFill>
                <a:schemeClr val="tx1"/>
              </a:solidFill>
              <a:prstDash val="sysDash"/>
            </a:ln>
          </c:spPr>
          <c:marker>
            <c:symbol val="none"/>
          </c:marker>
          <c:val>
            <c:numRef>
              <c:f>'Figure A9and10'!$H$9:$H$32</c:f>
              <c:numCache>
                <c:formatCode>0.0000</c:formatCode>
                <c:ptCount val="24"/>
                <c:pt idx="0">
                  <c:v>0.24433888871261045</c:v>
                </c:pt>
                <c:pt idx="1">
                  <c:v>0.24760488505778236</c:v>
                </c:pt>
                <c:pt idx="2">
                  <c:v>0.25055806369698441</c:v>
                </c:pt>
                <c:pt idx="3">
                  <c:v>0.25056664141709839</c:v>
                </c:pt>
                <c:pt idx="4">
                  <c:v>0.25338166598378115</c:v>
                </c:pt>
                <c:pt idx="5">
                  <c:v>0.26385500314863686</c:v>
                </c:pt>
                <c:pt idx="6">
                  <c:v>0.27009163729614699</c:v>
                </c:pt>
                <c:pt idx="7">
                  <c:v>0.27482662105733324</c:v>
                </c:pt>
                <c:pt idx="8">
                  <c:v>0.27607850927513733</c:v>
                </c:pt>
                <c:pt idx="9">
                  <c:v>0.27760016344784211</c:v>
                </c:pt>
                <c:pt idx="10">
                  <c:v>0.27760209900707583</c:v>
                </c:pt>
                <c:pt idx="11">
                  <c:v>0.27970197358948101</c:v>
                </c:pt>
                <c:pt idx="12">
                  <c:v>0.28345248884572494</c:v>
                </c:pt>
                <c:pt idx="13">
                  <c:v>0.28563540062385867</c:v>
                </c:pt>
                <c:pt idx="14">
                  <c:v>0.28687196166244566</c:v>
                </c:pt>
                <c:pt idx="15">
                  <c:v>0.28791914287837983</c:v>
                </c:pt>
                <c:pt idx="16">
                  <c:v>0.29212857525002911</c:v>
                </c:pt>
                <c:pt idx="17">
                  <c:v>0.29599495760126243</c:v>
                </c:pt>
                <c:pt idx="18">
                  <c:v>0.30427305097927881</c:v>
                </c:pt>
                <c:pt idx="19">
                  <c:v>0.30963261812825088</c:v>
                </c:pt>
                <c:pt idx="20">
                  <c:v>0.31060307251654229</c:v>
                </c:pt>
                <c:pt idx="21">
                  <c:v>0.31212186674677656</c:v>
                </c:pt>
                <c:pt idx="22">
                  <c:v>0.31249195810547992</c:v>
                </c:pt>
                <c:pt idx="23">
                  <c:v>0.31896362025280584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781-45F5-9F0C-1BE173B51E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69312800"/>
        <c:axId val="-969301920"/>
      </c:lineChart>
      <c:catAx>
        <c:axId val="-969312800"/>
        <c:scaling>
          <c:orientation val="minMax"/>
        </c:scaling>
        <c:delete val="0"/>
        <c:axPos val="b"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2000" b="1"/>
            </a:pPr>
            <a:endParaRPr lang="en-US"/>
          </a:p>
        </c:txPr>
        <c:crossAx val="-969301920"/>
        <c:crosses val="autoZero"/>
        <c:auto val="1"/>
        <c:lblAlgn val="ctr"/>
        <c:lblOffset val="100"/>
        <c:noMultiLvlLbl val="0"/>
      </c:catAx>
      <c:valAx>
        <c:axId val="-969301920"/>
        <c:scaling>
          <c:orientation val="minMax"/>
          <c:max val="0.4"/>
          <c:min val="-0.4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0.0" sourceLinked="0"/>
        <c:majorTickMark val="out"/>
        <c:minorTickMark val="none"/>
        <c:tickLblPos val="nextTo"/>
        <c:txPr>
          <a:bodyPr/>
          <a:lstStyle/>
          <a:p>
            <a:pPr>
              <a:defRPr sz="2200" b="1"/>
            </a:pPr>
            <a:endParaRPr lang="en-US"/>
          </a:p>
        </c:txPr>
        <c:crossAx val="-969312800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  <a:ln w="25400">
      <a:noFill/>
    </a:ln>
  </c:spPr>
  <c:txPr>
    <a:bodyPr/>
    <a:lstStyle/>
    <a:p>
      <a:pPr>
        <a:defRPr sz="9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22FA-790A-42A2-AE05-33C19B5C85F0}" type="datetimeFigureOut">
              <a:rPr lang="es-MX" smtClean="0"/>
              <a:t>17/03/2020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7CE-E498-4040-8A01-EEAF5D9595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91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22FA-790A-42A2-AE05-33C19B5C85F0}" type="datetimeFigureOut">
              <a:rPr lang="es-MX" smtClean="0"/>
              <a:t>17/03/2020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7CE-E498-4040-8A01-EEAF5D9595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2054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22FA-790A-42A2-AE05-33C19B5C85F0}" type="datetimeFigureOut">
              <a:rPr lang="es-MX" smtClean="0"/>
              <a:t>17/03/2020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7CE-E498-4040-8A01-EEAF5D9595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83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22FA-790A-42A2-AE05-33C19B5C85F0}" type="datetimeFigureOut">
              <a:rPr lang="es-MX" smtClean="0"/>
              <a:t>17/03/2020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7CE-E498-4040-8A01-EEAF5D9595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478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22FA-790A-42A2-AE05-33C19B5C85F0}" type="datetimeFigureOut">
              <a:rPr lang="es-MX" smtClean="0"/>
              <a:t>17/03/2020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7CE-E498-4040-8A01-EEAF5D9595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281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22FA-790A-42A2-AE05-33C19B5C85F0}" type="datetimeFigureOut">
              <a:rPr lang="es-MX" smtClean="0"/>
              <a:t>17/03/2020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7CE-E498-4040-8A01-EEAF5D9595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833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22FA-790A-42A2-AE05-33C19B5C85F0}" type="datetimeFigureOut">
              <a:rPr lang="es-MX" smtClean="0"/>
              <a:t>17/03/2020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7CE-E498-4040-8A01-EEAF5D9595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289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22FA-790A-42A2-AE05-33C19B5C85F0}" type="datetimeFigureOut">
              <a:rPr lang="es-MX" smtClean="0"/>
              <a:t>17/03/2020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7CE-E498-4040-8A01-EEAF5D9595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89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22FA-790A-42A2-AE05-33C19B5C85F0}" type="datetimeFigureOut">
              <a:rPr lang="es-MX" smtClean="0"/>
              <a:t>17/03/2020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7CE-E498-4040-8A01-EEAF5D9595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61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22FA-790A-42A2-AE05-33C19B5C85F0}" type="datetimeFigureOut">
              <a:rPr lang="es-MX" smtClean="0"/>
              <a:t>17/03/2020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7CE-E498-4040-8A01-EEAF5D9595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693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22FA-790A-42A2-AE05-33C19B5C85F0}" type="datetimeFigureOut">
              <a:rPr lang="es-MX" smtClean="0"/>
              <a:t>17/03/2020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7CE-E498-4040-8A01-EEAF5D9595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956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822FA-790A-42A2-AE05-33C19B5C85F0}" type="datetimeFigureOut">
              <a:rPr lang="es-MX" smtClean="0"/>
              <a:t>17/03/2020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2F7CE-E498-4040-8A01-EEAF5D9595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567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56754" y="378057"/>
            <a:ext cx="10886384" cy="6061932"/>
            <a:chOff x="317647" y="378057"/>
            <a:chExt cx="5902969" cy="2520000"/>
          </a:xfrm>
        </p:grpSpPr>
        <p:sp>
          <p:nvSpPr>
            <p:cNvPr id="4" name="Text Box 2"/>
            <p:cNvSpPr txBox="1">
              <a:spLocks noChangeArrowheads="1"/>
            </p:cNvSpPr>
            <p:nvPr/>
          </p:nvSpPr>
          <p:spPr bwMode="auto">
            <a:xfrm>
              <a:off x="4426702" y="436195"/>
              <a:ext cx="1793914" cy="751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b="1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Breusch</a:t>
              </a:r>
              <a:r>
                <a:rPr lang="en-US" sz="16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-Godfrey Serial Correlation</a:t>
              </a:r>
              <a:endPara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6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LM Test</a:t>
              </a:r>
              <a:endPara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Variable</a:t>
              </a:r>
              <a:r>
                <a:rPr lang="en-US" sz="1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 </a:t>
              </a:r>
              <a:r>
                <a:rPr lang="en-US" sz="1600" b="1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  </a:t>
              </a:r>
              <a:r>
                <a:rPr lang="en-US" sz="16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Coefficient    Std. Error</a:t>
              </a:r>
              <a:endPara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6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RESID(-1)    0.052348      0.308554</a:t>
              </a:r>
              <a:endPara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6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RESID(-2)   -0.113052      0.237617</a:t>
              </a:r>
              <a:endPara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6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RESID(-3)    0.144414      0.191917</a:t>
              </a:r>
              <a:endPara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6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RESID(-4)   -0.103643      0.183849</a:t>
              </a:r>
              <a:endPara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22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graphicFrame>
          <p:nvGraphicFramePr>
            <p:cNvPr id="5" name="Chart 4"/>
            <p:cNvGraphicFramePr/>
            <p:nvPr>
              <p:extLst>
                <p:ext uri="{D42A27DB-BD31-4B8C-83A1-F6EECF244321}">
                  <p14:modId xmlns:p14="http://schemas.microsoft.com/office/powerpoint/2010/main" val="2931585706"/>
                </p:ext>
              </p:extLst>
            </p:nvPr>
          </p:nvGraphicFramePr>
          <p:xfrm>
            <a:off x="317647" y="378057"/>
            <a:ext cx="4109055" cy="252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7476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26820" y="470637"/>
            <a:ext cx="10827334" cy="6035040"/>
            <a:chOff x="201737" y="3199769"/>
            <a:chExt cx="5821453" cy="2520000"/>
          </a:xfrm>
        </p:grpSpPr>
        <p:graphicFrame>
          <p:nvGraphicFramePr>
            <p:cNvPr id="7" name="Chart 6"/>
            <p:cNvGraphicFramePr/>
            <p:nvPr>
              <p:extLst>
                <p:ext uri="{D42A27DB-BD31-4B8C-83A1-F6EECF244321}">
                  <p14:modId xmlns:p14="http://schemas.microsoft.com/office/powerpoint/2010/main" val="4185935289"/>
                </p:ext>
              </p:extLst>
            </p:nvPr>
          </p:nvGraphicFramePr>
          <p:xfrm>
            <a:off x="201737" y="3199769"/>
            <a:ext cx="4036426" cy="252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Text Box 2"/>
            <p:cNvSpPr txBox="1">
              <a:spLocks noChangeArrowheads="1"/>
            </p:cNvSpPr>
            <p:nvPr/>
          </p:nvSpPr>
          <p:spPr bwMode="auto">
            <a:xfrm>
              <a:off x="4238163" y="3262642"/>
              <a:ext cx="1785027" cy="7509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b="1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Breusch</a:t>
              </a:r>
              <a:r>
                <a:rPr lang="en-US" sz="16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-Godfrey Serial Correlation</a:t>
              </a:r>
              <a:endPara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6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LM Test</a:t>
              </a:r>
              <a:endPara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Variable</a:t>
              </a:r>
              <a:r>
                <a:rPr lang="en-US" sz="1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 </a:t>
              </a:r>
              <a:r>
                <a:rPr lang="en-US" sz="1600" b="1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  </a:t>
              </a:r>
              <a:r>
                <a:rPr lang="en-US" sz="16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Coefficient    Std. Error</a:t>
              </a:r>
              <a:endPara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RESID(-1)    0.39643        0.812069</a:t>
              </a:r>
            </a:p>
            <a:p>
              <a:pPr>
                <a:spcAft>
                  <a:spcPts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RESID(-2)   -0.433117      0.384212</a:t>
              </a:r>
            </a:p>
            <a:p>
              <a:pPr>
                <a:spcAft>
                  <a:spcPts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RESID(-3)    0.306299      0.19898</a:t>
              </a:r>
            </a:p>
            <a:p>
              <a:pPr>
                <a:spcAft>
                  <a:spcPts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RESID(-4)   -0.145642      0.16192</a:t>
              </a:r>
            </a:p>
            <a:p>
              <a:pPr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210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73026" y="335527"/>
            <a:ext cx="10813284" cy="6035040"/>
            <a:chOff x="473026" y="335527"/>
            <a:chExt cx="5813899" cy="2520000"/>
          </a:xfrm>
        </p:grpSpPr>
        <p:sp>
          <p:nvSpPr>
            <p:cNvPr id="4" name="Text Box 2"/>
            <p:cNvSpPr txBox="1">
              <a:spLocks noChangeArrowheads="1"/>
            </p:cNvSpPr>
            <p:nvPr/>
          </p:nvSpPr>
          <p:spPr bwMode="auto">
            <a:xfrm>
              <a:off x="4495956" y="399046"/>
              <a:ext cx="1790969" cy="7618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b="1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Breusch</a:t>
              </a:r>
              <a:r>
                <a:rPr lang="en-US" sz="16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-Godfrey Serial Correlation</a:t>
              </a:r>
              <a:endPara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6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LM Test</a:t>
              </a:r>
              <a:endPara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Variable</a:t>
              </a:r>
              <a:r>
                <a:rPr lang="en-US" sz="1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 </a:t>
              </a:r>
              <a:r>
                <a:rPr lang="en-US" sz="1600" b="1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  </a:t>
              </a:r>
              <a:r>
                <a:rPr lang="en-US" sz="16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Coefficient    Std. Error</a:t>
              </a:r>
              <a:endPara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600" b="1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RESID(-1)    0.136373      0.564998</a:t>
              </a:r>
            </a:p>
            <a:p>
              <a:pPr>
                <a:spcAft>
                  <a:spcPts val="0"/>
                </a:spcAft>
              </a:pPr>
              <a:r>
                <a:rPr lang="en-US" sz="1600" b="1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RESID(-2)    0.112786      0.36921</a:t>
              </a:r>
            </a:p>
            <a:p>
              <a:pPr>
                <a:spcAft>
                  <a:spcPts val="0"/>
                </a:spcAft>
              </a:pPr>
              <a:r>
                <a:rPr lang="en-US" sz="1600" b="1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RESID(-3)    0.198994      0.249844</a:t>
              </a:r>
            </a:p>
            <a:p>
              <a:pPr>
                <a:spcAft>
                  <a:spcPts val="0"/>
                </a:spcAft>
              </a:pPr>
              <a:r>
                <a:rPr lang="en-US" sz="1600" b="1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RESID(-4)   -0.059293      0.181845</a:t>
              </a:r>
            </a:p>
            <a:p>
              <a:pPr>
                <a:spcAft>
                  <a:spcPts val="0"/>
                </a:spcAft>
              </a:pP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aphicFrame>
          <p:nvGraphicFramePr>
            <p:cNvPr id="9" name="Chart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36380633"/>
                </p:ext>
              </p:extLst>
            </p:nvPr>
          </p:nvGraphicFramePr>
          <p:xfrm>
            <a:off x="473026" y="335527"/>
            <a:ext cx="4022929" cy="252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8143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09050" y="388345"/>
            <a:ext cx="10811945" cy="6035040"/>
            <a:chOff x="409051" y="388346"/>
            <a:chExt cx="5813179" cy="2520000"/>
          </a:xfrm>
        </p:grpSpPr>
        <p:sp>
          <p:nvSpPr>
            <p:cNvPr id="4" name="Text Box 2"/>
            <p:cNvSpPr txBox="1">
              <a:spLocks noChangeArrowheads="1"/>
            </p:cNvSpPr>
            <p:nvPr/>
          </p:nvSpPr>
          <p:spPr bwMode="auto">
            <a:xfrm>
              <a:off x="4438285" y="447031"/>
              <a:ext cx="1783945" cy="7609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b="1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Breusch</a:t>
              </a:r>
              <a:r>
                <a:rPr lang="en-US" sz="16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-Godfrey Serial Correlation</a:t>
              </a:r>
              <a:endPara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6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LM Test</a:t>
              </a:r>
              <a:endPara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Variable</a:t>
              </a:r>
              <a:r>
                <a:rPr lang="en-US" sz="1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 </a:t>
              </a:r>
              <a:r>
                <a:rPr lang="en-US" sz="1600" b="1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  </a:t>
              </a:r>
              <a:r>
                <a:rPr lang="en-US" sz="16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Coefficient    Std. Error</a:t>
              </a:r>
              <a:endPara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RESID(-1)   -0.00481        0.113677</a:t>
              </a:r>
            </a:p>
            <a:p>
              <a:pPr>
                <a:spcAft>
                  <a:spcPts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RESID(-2)    0.025463      0.112374</a:t>
              </a:r>
            </a:p>
            <a:p>
              <a:pPr>
                <a:spcAft>
                  <a:spcPts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RESID(-3)    0.01043        0.114226</a:t>
              </a:r>
            </a:p>
            <a:p>
              <a:pPr>
                <a:spcAft>
                  <a:spcPts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RESID(-4)   -0.037384     0.114873</a:t>
              </a:r>
            </a:p>
            <a:p>
              <a:pPr>
                <a:spcAft>
                  <a:spcPts val="0"/>
                </a:spcAft>
              </a:pP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graphicFrame>
          <p:nvGraphicFramePr>
            <p:cNvPr id="9" name="Chart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96676918"/>
                </p:ext>
              </p:extLst>
            </p:nvPr>
          </p:nvGraphicFramePr>
          <p:xfrm>
            <a:off x="409051" y="388346"/>
            <a:ext cx="4029233" cy="252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0182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84617" y="384460"/>
            <a:ext cx="10823314" cy="6035040"/>
            <a:chOff x="201737" y="3179911"/>
            <a:chExt cx="5819292" cy="2520000"/>
          </a:xfrm>
        </p:grpSpPr>
        <p:sp>
          <p:nvSpPr>
            <p:cNvPr id="8" name="Text Box 2"/>
            <p:cNvSpPr txBox="1">
              <a:spLocks noChangeArrowheads="1"/>
            </p:cNvSpPr>
            <p:nvPr/>
          </p:nvSpPr>
          <p:spPr bwMode="auto">
            <a:xfrm>
              <a:off x="4223036" y="3241663"/>
              <a:ext cx="1797993" cy="7649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b="1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Breusch</a:t>
              </a:r>
              <a:r>
                <a:rPr lang="en-US" sz="16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-Godfrey Serial Correlation</a:t>
              </a:r>
              <a:endPara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6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LM Test</a:t>
              </a:r>
              <a:endPara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Variable</a:t>
              </a:r>
              <a:r>
                <a:rPr lang="en-US" sz="1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 </a:t>
              </a:r>
              <a:r>
                <a:rPr lang="en-US" sz="1600" b="1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  </a:t>
              </a:r>
              <a:r>
                <a:rPr lang="en-US" sz="16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Coefficient    Std. Error</a:t>
              </a:r>
              <a:endPara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RESID(-1)   -0.134885      0.134957</a:t>
              </a:r>
            </a:p>
            <a:p>
              <a:pPr>
                <a:spcAft>
                  <a:spcPts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RESID(-2)   -0.150861      0.138076</a:t>
              </a:r>
            </a:p>
            <a:p>
              <a:pPr>
                <a:spcAft>
                  <a:spcPts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RESID(-3)    0.001567      0.4508</a:t>
              </a:r>
            </a:p>
            <a:p>
              <a:pPr>
                <a:spcAft>
                  <a:spcPts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RESID(-4)   -0.133958      0.137656</a:t>
              </a:r>
            </a:p>
            <a:p>
              <a:pPr>
                <a:spcAft>
                  <a:spcPts val="0"/>
                </a:spcAft>
              </a:pPr>
              <a:endParaRPr lang="en-US" sz="9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graphicFrame>
          <p:nvGraphicFramePr>
            <p:cNvPr id="12" name="Chart 1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36515713"/>
                </p:ext>
              </p:extLst>
            </p:nvPr>
          </p:nvGraphicFramePr>
          <p:xfrm>
            <a:off x="201737" y="3179911"/>
            <a:ext cx="4021299" cy="252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8350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45576" y="192405"/>
            <a:ext cx="9590276" cy="5667375"/>
            <a:chOff x="1845576" y="192405"/>
            <a:chExt cx="9590276" cy="5667375"/>
          </a:xfrm>
        </p:grpSpPr>
        <p:sp>
          <p:nvSpPr>
            <p:cNvPr id="6" name="TextBox 5"/>
            <p:cNvSpPr txBox="1"/>
            <p:nvPr/>
          </p:nvSpPr>
          <p:spPr>
            <a:xfrm rot="16200000">
              <a:off x="-33243" y="2296829"/>
              <a:ext cx="42193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GDP growth forecast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errors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795458"/>
                </p:ext>
              </p:extLst>
            </p:nvPr>
          </p:nvGraphicFramePr>
          <p:xfrm>
            <a:off x="2291852" y="192405"/>
            <a:ext cx="9144000" cy="5667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EViews" r:id="rId3" imgW="4648223" imgH="2886141" progId="EViews.Workfile.2">
                    <p:embed/>
                  </p:oleObj>
                </mc:Choice>
                <mc:Fallback>
                  <p:oleObj name="EViews" r:id="rId3" imgW="4648223" imgH="2886141" progId="EViews.Workfile.2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1852" y="192405"/>
                          <a:ext cx="9144000" cy="5667375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9228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184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EViews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de Jesús Gálvez Soriano</dc:creator>
  <cp:lastModifiedBy>Oscar Galvez</cp:lastModifiedBy>
  <cp:revision>15</cp:revision>
  <dcterms:created xsi:type="dcterms:W3CDTF">2019-06-20T18:03:18Z</dcterms:created>
  <dcterms:modified xsi:type="dcterms:W3CDTF">2020-03-18T04:19:14Z</dcterms:modified>
</cp:coreProperties>
</file>