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1183" r:id="rId4"/>
    <p:sldId id="1185" r:id="rId5"/>
    <p:sldId id="1228" r:id="rId6"/>
    <p:sldId id="1224" r:id="rId7"/>
    <p:sldId id="1186" r:id="rId8"/>
    <p:sldId id="1191" r:id="rId9"/>
    <p:sldId id="1221" r:id="rId10"/>
    <p:sldId id="1207" r:id="rId11"/>
    <p:sldId id="1192" r:id="rId12"/>
    <p:sldId id="1206" r:id="rId13"/>
    <p:sldId id="1232" r:id="rId14"/>
    <p:sldId id="1231" r:id="rId15"/>
    <p:sldId id="1190" r:id="rId16"/>
    <p:sldId id="1205" r:id="rId17"/>
    <p:sldId id="119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B268E1-8091-4924-AB78-297BCD381E06}" type="datetimeFigureOut">
              <a:rPr lang="en-US" smtClean="0"/>
              <a:t>11/11/2018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38DCB1-649E-4FF1-B596-6B7321712A94}" type="slidenum">
              <a:rPr lang="en-US" smtClean="0"/>
              <a:t>‹#›</a:t>
            </a:fld>
            <a:endParaRPr lang="en-US"/>
          </a:p>
        </p:txBody>
      </p:sp>
    </p:spTree>
    <p:extLst>
      <p:ext uri="{BB962C8B-B14F-4D97-AF65-F5344CB8AC3E}">
        <p14:creationId xmlns:p14="http://schemas.microsoft.com/office/powerpoint/2010/main" val="3732635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B30D43C-2536-4C7E-8584-920D9A8A3C4C}"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98E9C-BD4B-45D0-9F4B-4C8B3FFE1B32}" type="slidenum">
              <a:rPr lang="en-US" smtClean="0"/>
              <a:t>‹#›</a:t>
            </a:fld>
            <a:endParaRPr lang="en-US"/>
          </a:p>
        </p:txBody>
      </p:sp>
    </p:spTree>
    <p:extLst>
      <p:ext uri="{BB962C8B-B14F-4D97-AF65-F5344CB8AC3E}">
        <p14:creationId xmlns:p14="http://schemas.microsoft.com/office/powerpoint/2010/main" val="3764050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30D43C-2536-4C7E-8584-920D9A8A3C4C}"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98E9C-BD4B-45D0-9F4B-4C8B3FFE1B32}" type="slidenum">
              <a:rPr lang="en-US" smtClean="0"/>
              <a:t>‹#›</a:t>
            </a:fld>
            <a:endParaRPr lang="en-US"/>
          </a:p>
        </p:txBody>
      </p:sp>
    </p:spTree>
    <p:extLst>
      <p:ext uri="{BB962C8B-B14F-4D97-AF65-F5344CB8AC3E}">
        <p14:creationId xmlns:p14="http://schemas.microsoft.com/office/powerpoint/2010/main" val="799839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30D43C-2536-4C7E-8584-920D9A8A3C4C}"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98E9C-BD4B-45D0-9F4B-4C8B3FFE1B32}" type="slidenum">
              <a:rPr lang="en-US" smtClean="0"/>
              <a:t>‹#›</a:t>
            </a:fld>
            <a:endParaRPr lang="en-US"/>
          </a:p>
        </p:txBody>
      </p:sp>
    </p:spTree>
    <p:extLst>
      <p:ext uri="{BB962C8B-B14F-4D97-AF65-F5344CB8AC3E}">
        <p14:creationId xmlns:p14="http://schemas.microsoft.com/office/powerpoint/2010/main" val="229431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30D43C-2536-4C7E-8584-920D9A8A3C4C}"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98E9C-BD4B-45D0-9F4B-4C8B3FFE1B32}" type="slidenum">
              <a:rPr lang="en-US" smtClean="0"/>
              <a:t>‹#›</a:t>
            </a:fld>
            <a:endParaRPr lang="en-US"/>
          </a:p>
        </p:txBody>
      </p:sp>
    </p:spTree>
    <p:extLst>
      <p:ext uri="{BB962C8B-B14F-4D97-AF65-F5344CB8AC3E}">
        <p14:creationId xmlns:p14="http://schemas.microsoft.com/office/powerpoint/2010/main" val="823789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30D43C-2536-4C7E-8584-920D9A8A3C4C}"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98E9C-BD4B-45D0-9F4B-4C8B3FFE1B32}" type="slidenum">
              <a:rPr lang="en-US" smtClean="0"/>
              <a:t>‹#›</a:t>
            </a:fld>
            <a:endParaRPr lang="en-US"/>
          </a:p>
        </p:txBody>
      </p:sp>
    </p:spTree>
    <p:extLst>
      <p:ext uri="{BB962C8B-B14F-4D97-AF65-F5344CB8AC3E}">
        <p14:creationId xmlns:p14="http://schemas.microsoft.com/office/powerpoint/2010/main" val="596748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30D43C-2536-4C7E-8584-920D9A8A3C4C}" type="datetimeFigureOut">
              <a:rPr lang="en-US" smtClean="0"/>
              <a:t>11/11/2018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498E9C-BD4B-45D0-9F4B-4C8B3FFE1B32}" type="slidenum">
              <a:rPr lang="en-US" smtClean="0"/>
              <a:t>‹#›</a:t>
            </a:fld>
            <a:endParaRPr lang="en-US"/>
          </a:p>
        </p:txBody>
      </p:sp>
    </p:spTree>
    <p:extLst>
      <p:ext uri="{BB962C8B-B14F-4D97-AF65-F5344CB8AC3E}">
        <p14:creationId xmlns:p14="http://schemas.microsoft.com/office/powerpoint/2010/main" val="77283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30D43C-2536-4C7E-8584-920D9A8A3C4C}" type="datetimeFigureOut">
              <a:rPr lang="en-US" smtClean="0"/>
              <a:t>11/11/2018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498E9C-BD4B-45D0-9F4B-4C8B3FFE1B32}" type="slidenum">
              <a:rPr lang="en-US" smtClean="0"/>
              <a:t>‹#›</a:t>
            </a:fld>
            <a:endParaRPr lang="en-US"/>
          </a:p>
        </p:txBody>
      </p:sp>
    </p:spTree>
    <p:extLst>
      <p:ext uri="{BB962C8B-B14F-4D97-AF65-F5344CB8AC3E}">
        <p14:creationId xmlns:p14="http://schemas.microsoft.com/office/powerpoint/2010/main" val="1445311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30D43C-2536-4C7E-8584-920D9A8A3C4C}" type="datetimeFigureOut">
              <a:rPr lang="en-US" smtClean="0"/>
              <a:t>11/11/2018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498E9C-BD4B-45D0-9F4B-4C8B3FFE1B32}" type="slidenum">
              <a:rPr lang="en-US" smtClean="0"/>
              <a:t>‹#›</a:t>
            </a:fld>
            <a:endParaRPr lang="en-US"/>
          </a:p>
        </p:txBody>
      </p:sp>
    </p:spTree>
    <p:extLst>
      <p:ext uri="{BB962C8B-B14F-4D97-AF65-F5344CB8AC3E}">
        <p14:creationId xmlns:p14="http://schemas.microsoft.com/office/powerpoint/2010/main" val="3659403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30D43C-2536-4C7E-8584-920D9A8A3C4C}" type="datetimeFigureOut">
              <a:rPr lang="en-US" smtClean="0"/>
              <a:t>11/11/2018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498E9C-BD4B-45D0-9F4B-4C8B3FFE1B32}" type="slidenum">
              <a:rPr lang="en-US" smtClean="0"/>
              <a:t>‹#›</a:t>
            </a:fld>
            <a:endParaRPr lang="en-US"/>
          </a:p>
        </p:txBody>
      </p:sp>
    </p:spTree>
    <p:extLst>
      <p:ext uri="{BB962C8B-B14F-4D97-AF65-F5344CB8AC3E}">
        <p14:creationId xmlns:p14="http://schemas.microsoft.com/office/powerpoint/2010/main" val="1198775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30D43C-2536-4C7E-8584-920D9A8A3C4C}" type="datetimeFigureOut">
              <a:rPr lang="en-US" smtClean="0"/>
              <a:t>11/11/2018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498E9C-BD4B-45D0-9F4B-4C8B3FFE1B32}" type="slidenum">
              <a:rPr lang="en-US" smtClean="0"/>
              <a:t>‹#›</a:t>
            </a:fld>
            <a:endParaRPr lang="en-US"/>
          </a:p>
        </p:txBody>
      </p:sp>
    </p:spTree>
    <p:extLst>
      <p:ext uri="{BB962C8B-B14F-4D97-AF65-F5344CB8AC3E}">
        <p14:creationId xmlns:p14="http://schemas.microsoft.com/office/powerpoint/2010/main" val="3037762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30D43C-2536-4C7E-8584-920D9A8A3C4C}" type="datetimeFigureOut">
              <a:rPr lang="en-US" smtClean="0"/>
              <a:t>11/11/2018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498E9C-BD4B-45D0-9F4B-4C8B3FFE1B32}" type="slidenum">
              <a:rPr lang="en-US" smtClean="0"/>
              <a:t>‹#›</a:t>
            </a:fld>
            <a:endParaRPr lang="en-US"/>
          </a:p>
        </p:txBody>
      </p:sp>
    </p:spTree>
    <p:extLst>
      <p:ext uri="{BB962C8B-B14F-4D97-AF65-F5344CB8AC3E}">
        <p14:creationId xmlns:p14="http://schemas.microsoft.com/office/powerpoint/2010/main" val="3153692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30D43C-2536-4C7E-8584-920D9A8A3C4C}" type="datetimeFigureOut">
              <a:rPr lang="en-US" smtClean="0"/>
              <a:t>11/11/2018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498E9C-BD4B-45D0-9F4B-4C8B3FFE1B32}" type="slidenum">
              <a:rPr lang="en-US" smtClean="0"/>
              <a:t>‹#›</a:t>
            </a:fld>
            <a:endParaRPr lang="en-US"/>
          </a:p>
        </p:txBody>
      </p:sp>
    </p:spTree>
    <p:extLst>
      <p:ext uri="{BB962C8B-B14F-4D97-AF65-F5344CB8AC3E}">
        <p14:creationId xmlns:p14="http://schemas.microsoft.com/office/powerpoint/2010/main" val="2904000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jpe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098" y="1038847"/>
            <a:ext cx="5883964" cy="2387600"/>
          </a:xfrm>
        </p:spPr>
        <p:txBody>
          <a:bodyPr>
            <a:normAutofit/>
          </a:bodyPr>
          <a:lstStyle/>
          <a:p>
            <a:r>
              <a:rPr lang="en-US" sz="5400" dirty="0">
                <a:solidFill>
                  <a:schemeClr val="tx1">
                    <a:lumMod val="95000"/>
                    <a:lumOff val="5000"/>
                  </a:schemeClr>
                </a:solidFill>
              </a:rPr>
              <a:t>Machine Learning</a:t>
            </a:r>
          </a:p>
        </p:txBody>
      </p:sp>
      <p:sp>
        <p:nvSpPr>
          <p:cNvPr id="3" name="Subtitle 2"/>
          <p:cNvSpPr>
            <a:spLocks noGrp="1"/>
          </p:cNvSpPr>
          <p:nvPr>
            <p:ph type="subTitle" idx="1"/>
          </p:nvPr>
        </p:nvSpPr>
        <p:spPr>
          <a:xfrm>
            <a:off x="267597" y="3426447"/>
            <a:ext cx="5022574" cy="788505"/>
          </a:xfrm>
        </p:spPr>
        <p:txBody>
          <a:bodyPr/>
          <a:lstStyle/>
          <a:p>
            <a:r>
              <a:rPr lang="en-US" dirty="0">
                <a:solidFill>
                  <a:schemeClr val="bg1">
                    <a:lumMod val="50000"/>
                  </a:schemeClr>
                </a:solidFill>
              </a:rPr>
              <a:t>Teaching machines how to predict</a:t>
            </a:r>
          </a:p>
        </p:txBody>
      </p:sp>
      <p:pic>
        <p:nvPicPr>
          <p:cNvPr id="1026" name="Picture 2" descr="Image result for machine learning">
            <a:extLst>
              <a:ext uri="{FF2B5EF4-FFF2-40B4-BE49-F238E27FC236}">
                <a16:creationId xmlns:a16="http://schemas.microsoft.com/office/drawing/2014/main" id="{1A77B3F5-92E5-4386-9D81-587CF91310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0866" y="-2554"/>
            <a:ext cx="6471134" cy="6860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878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56ED39D-CA5D-4604-B457-85C1C2A60F61}"/>
              </a:ext>
            </a:extLst>
          </p:cNvPr>
          <p:cNvSpPr txBox="1"/>
          <p:nvPr/>
        </p:nvSpPr>
        <p:spPr>
          <a:xfrm>
            <a:off x="865" y="487"/>
            <a:ext cx="12190271" cy="575094"/>
          </a:xfrm>
          <a:prstGeom prst="rect">
            <a:avLst/>
          </a:prstGeom>
          <a:noFill/>
        </p:spPr>
        <p:txBody>
          <a:bodyPr wrap="square" rtlCol="0">
            <a:spAutoFit/>
          </a:bodyPr>
          <a:lstStyle>
            <a:defPPr>
              <a:defRPr lang="en-US"/>
            </a:defPPr>
            <a:lvl1pPr>
              <a:defRPr sz="3600">
                <a:latin typeface="Arial Narrow" panose="020B0606020202030204" pitchFamily="34" charset="0"/>
              </a:defRPr>
            </a:lvl1pPr>
            <a:lvl2pPr lvl="1">
              <a:defRPr sz="3200">
                <a:solidFill>
                  <a:schemeClr val="tx1">
                    <a:lumMod val="50000"/>
                  </a:schemeClr>
                </a:solidFill>
                <a:latin typeface="Arial Narrow" panose="020B0606020202030204" pitchFamily="34" charset="0"/>
                <a:cs typeface="Aharoni" panose="02010803020104030203" pitchFamily="2" charset="-79"/>
              </a:defRPr>
            </a:lvl2pPr>
          </a:lstStyle>
          <a:p>
            <a:pPr lvl="1"/>
            <a:r>
              <a:rPr lang="en-IN" sz="3137" dirty="0"/>
              <a:t>Tree based Algorithms – Random Forest</a:t>
            </a:r>
          </a:p>
        </p:txBody>
      </p:sp>
      <p:pic>
        <p:nvPicPr>
          <p:cNvPr id="4098" name="Picture 2" descr="Image result for decision tree explained">
            <a:extLst>
              <a:ext uri="{FF2B5EF4-FFF2-40B4-BE49-F238E27FC236}">
                <a16:creationId xmlns:a16="http://schemas.microsoft.com/office/drawing/2014/main" id="{FABA7E8D-B004-4BDD-A904-BA8A0B0657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9720" y="1870145"/>
            <a:ext cx="8128000" cy="415484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D99F3ECE-2A81-49B4-9306-4D3D9D4110E1}"/>
              </a:ext>
            </a:extLst>
          </p:cNvPr>
          <p:cNvGraphicFramePr>
            <a:graphicFrameLocks noGrp="1"/>
          </p:cNvGraphicFramePr>
          <p:nvPr>
            <p:extLst/>
          </p:nvPr>
        </p:nvGraphicFramePr>
        <p:xfrm>
          <a:off x="1939721" y="728482"/>
          <a:ext cx="8127999" cy="788884"/>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906952008"/>
                    </a:ext>
                  </a:extLst>
                </a:gridCol>
                <a:gridCol w="2709333">
                  <a:extLst>
                    <a:ext uri="{9D8B030D-6E8A-4147-A177-3AD203B41FA5}">
                      <a16:colId xmlns:a16="http://schemas.microsoft.com/office/drawing/2014/main" val="1105223815"/>
                    </a:ext>
                  </a:extLst>
                </a:gridCol>
                <a:gridCol w="2709333">
                  <a:extLst>
                    <a:ext uri="{9D8B030D-6E8A-4147-A177-3AD203B41FA5}">
                      <a16:colId xmlns:a16="http://schemas.microsoft.com/office/drawing/2014/main" val="2268066684"/>
                    </a:ext>
                  </a:extLst>
                </a:gridCol>
              </a:tblGrid>
              <a:tr h="388451">
                <a:tc>
                  <a:txBody>
                    <a:bodyPr/>
                    <a:lstStyle/>
                    <a:p>
                      <a:pPr algn="ctr"/>
                      <a:r>
                        <a:rPr lang="en-IN" sz="2000" dirty="0">
                          <a:solidFill>
                            <a:schemeClr val="bg1"/>
                          </a:solidFill>
                        </a:rPr>
                        <a:t>Supervised </a:t>
                      </a:r>
                    </a:p>
                  </a:txBody>
                  <a:tcPr marL="89642" marR="89642" marT="44821" marB="44821">
                    <a:solidFill>
                      <a:schemeClr val="bg1">
                        <a:lumMod val="50000"/>
                      </a:schemeClr>
                    </a:solidFill>
                  </a:tcPr>
                </a:tc>
                <a:tc>
                  <a:txBody>
                    <a:bodyPr/>
                    <a:lstStyle/>
                    <a:p>
                      <a:pPr algn="ctr"/>
                      <a:r>
                        <a:rPr lang="en-IN" sz="2000" dirty="0">
                          <a:solidFill>
                            <a:schemeClr val="bg1"/>
                          </a:solidFill>
                        </a:rPr>
                        <a:t>Regression</a:t>
                      </a:r>
                    </a:p>
                  </a:txBody>
                  <a:tcPr marL="89642" marR="89642" marT="44821" marB="44821">
                    <a:solidFill>
                      <a:schemeClr val="bg1">
                        <a:lumMod val="50000"/>
                      </a:schemeClr>
                    </a:solidFill>
                  </a:tcPr>
                </a:tc>
                <a:tc>
                  <a:txBody>
                    <a:bodyPr/>
                    <a:lstStyle/>
                    <a:p>
                      <a:pPr algn="ctr"/>
                      <a:r>
                        <a:rPr lang="en-IN" sz="2000" dirty="0">
                          <a:solidFill>
                            <a:schemeClr val="bg1"/>
                          </a:solidFill>
                        </a:rPr>
                        <a:t>Classification</a:t>
                      </a:r>
                    </a:p>
                  </a:txBody>
                  <a:tcPr marL="89642" marR="89642" marT="44821" marB="44821">
                    <a:solidFill>
                      <a:schemeClr val="bg1">
                        <a:lumMod val="50000"/>
                      </a:schemeClr>
                    </a:solidFill>
                  </a:tcPr>
                </a:tc>
                <a:extLst>
                  <a:ext uri="{0D108BD9-81ED-4DB2-BD59-A6C34878D82A}">
                    <a16:rowId xmlns:a16="http://schemas.microsoft.com/office/drawing/2014/main" val="3243803876"/>
                  </a:ext>
                </a:extLst>
              </a:tr>
              <a:tr h="388451">
                <a:tc>
                  <a:txBody>
                    <a:bodyPr/>
                    <a:lstStyle/>
                    <a:p>
                      <a:pPr marL="342900" indent="-342900" algn="ctr">
                        <a:buFont typeface="Wingdings" panose="05000000000000000000" pitchFamily="2" charset="2"/>
                        <a:buChar char="ü"/>
                      </a:pPr>
                      <a:r>
                        <a:rPr lang="en-IN" sz="2000" dirty="0">
                          <a:solidFill>
                            <a:schemeClr val="tx1">
                              <a:lumMod val="50000"/>
                            </a:schemeClr>
                          </a:solidFill>
                        </a:rPr>
                        <a:t> </a:t>
                      </a:r>
                    </a:p>
                  </a:txBody>
                  <a:tcPr marL="89642" marR="89642" marT="44821" marB="44821">
                    <a:solidFill>
                      <a:schemeClr val="bg1">
                        <a:lumMod val="95000"/>
                      </a:schemeClr>
                    </a:solidFill>
                  </a:tcPr>
                </a:tc>
                <a:tc>
                  <a:txBody>
                    <a:bodyPr/>
                    <a:lstStyle/>
                    <a:p>
                      <a:pPr marL="342900" indent="-342900" algn="ctr">
                        <a:buFont typeface="Wingdings" panose="05000000000000000000" pitchFamily="2" charset="2"/>
                        <a:buChar char="ü"/>
                      </a:pPr>
                      <a:r>
                        <a:rPr lang="en-IN" sz="2000" dirty="0">
                          <a:solidFill>
                            <a:schemeClr val="tx1">
                              <a:lumMod val="50000"/>
                            </a:schemeClr>
                          </a:solidFill>
                        </a:rPr>
                        <a:t> </a:t>
                      </a:r>
                    </a:p>
                  </a:txBody>
                  <a:tcPr marL="89642" marR="89642" marT="44821" marB="44821">
                    <a:solidFill>
                      <a:schemeClr val="bg1">
                        <a:lumMod val="95000"/>
                      </a:schemeClr>
                    </a:solidFill>
                  </a:tcPr>
                </a:tc>
                <a:tc>
                  <a:txBody>
                    <a:bodyPr/>
                    <a:lstStyle/>
                    <a:p>
                      <a:pPr marL="342900" indent="-342900" algn="ctr">
                        <a:buFont typeface="Wingdings" panose="05000000000000000000" pitchFamily="2" charset="2"/>
                        <a:buChar char="ü"/>
                      </a:pPr>
                      <a:r>
                        <a:rPr lang="en-IN" sz="2000" dirty="0">
                          <a:solidFill>
                            <a:schemeClr val="tx1">
                              <a:lumMod val="50000"/>
                            </a:schemeClr>
                          </a:solidFill>
                        </a:rPr>
                        <a:t> </a:t>
                      </a:r>
                    </a:p>
                  </a:txBody>
                  <a:tcPr marL="89642" marR="89642" marT="44821" marB="44821">
                    <a:solidFill>
                      <a:schemeClr val="bg1">
                        <a:lumMod val="95000"/>
                      </a:schemeClr>
                    </a:solidFill>
                  </a:tcPr>
                </a:tc>
                <a:extLst>
                  <a:ext uri="{0D108BD9-81ED-4DB2-BD59-A6C34878D82A}">
                    <a16:rowId xmlns:a16="http://schemas.microsoft.com/office/drawing/2014/main" val="3061417470"/>
                  </a:ext>
                </a:extLst>
              </a:tr>
            </a:tbl>
          </a:graphicData>
        </a:graphic>
      </p:graphicFrame>
    </p:spTree>
    <p:extLst>
      <p:ext uri="{BB962C8B-B14F-4D97-AF65-F5344CB8AC3E}">
        <p14:creationId xmlns:p14="http://schemas.microsoft.com/office/powerpoint/2010/main" val="1771874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56ED39D-CA5D-4604-B457-85C1C2A60F61}"/>
              </a:ext>
            </a:extLst>
          </p:cNvPr>
          <p:cNvSpPr txBox="1"/>
          <p:nvPr/>
        </p:nvSpPr>
        <p:spPr>
          <a:xfrm>
            <a:off x="865" y="487"/>
            <a:ext cx="12190271" cy="575094"/>
          </a:xfrm>
          <a:prstGeom prst="rect">
            <a:avLst/>
          </a:prstGeom>
          <a:noFill/>
        </p:spPr>
        <p:txBody>
          <a:bodyPr wrap="square" rtlCol="0">
            <a:spAutoFit/>
          </a:bodyPr>
          <a:lstStyle>
            <a:defPPr>
              <a:defRPr lang="en-US"/>
            </a:defPPr>
            <a:lvl1pPr>
              <a:defRPr sz="3600">
                <a:latin typeface="Arial Narrow" panose="020B0606020202030204" pitchFamily="34" charset="0"/>
              </a:defRPr>
            </a:lvl1pPr>
            <a:lvl2pPr lvl="1">
              <a:defRPr sz="3200">
                <a:solidFill>
                  <a:schemeClr val="tx1">
                    <a:lumMod val="50000"/>
                  </a:schemeClr>
                </a:solidFill>
                <a:latin typeface="Arial Narrow" panose="020B0606020202030204" pitchFamily="34" charset="0"/>
                <a:cs typeface="Aharoni" panose="02010803020104030203" pitchFamily="2" charset="-79"/>
              </a:defRPr>
            </a:lvl2pPr>
          </a:lstStyle>
          <a:p>
            <a:pPr lvl="1"/>
            <a:r>
              <a:rPr lang="en-IN" sz="3137" dirty="0"/>
              <a:t>Support Vector Machines</a:t>
            </a:r>
          </a:p>
        </p:txBody>
      </p:sp>
      <p:pic>
        <p:nvPicPr>
          <p:cNvPr id="5124" name="Picture 4" descr="Image result for svm explained">
            <a:extLst>
              <a:ext uri="{FF2B5EF4-FFF2-40B4-BE49-F238E27FC236}">
                <a16:creationId xmlns:a16="http://schemas.microsoft.com/office/drawing/2014/main" id="{443DA149-CB0E-4F2E-93C4-C06BABF223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629" y="2606755"/>
            <a:ext cx="4338578" cy="247507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svm kernel explained">
            <a:extLst>
              <a:ext uri="{FF2B5EF4-FFF2-40B4-BE49-F238E27FC236}">
                <a16:creationId xmlns:a16="http://schemas.microsoft.com/office/drawing/2014/main" id="{BD09EF54-998D-49AC-B2BD-70A2940222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7794" y="1750169"/>
            <a:ext cx="5171063" cy="418331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1B19236-E422-49E9-B970-B0FE7DAF08DE}"/>
              </a:ext>
            </a:extLst>
          </p:cNvPr>
          <p:cNvSpPr/>
          <p:nvPr/>
        </p:nvSpPr>
        <p:spPr>
          <a:xfrm>
            <a:off x="474669" y="1430022"/>
            <a:ext cx="5621331" cy="1176733"/>
          </a:xfrm>
          <a:prstGeom prst="rect">
            <a:avLst/>
          </a:prstGeom>
        </p:spPr>
        <p:txBody>
          <a:bodyPr wrap="square">
            <a:spAutoFit/>
          </a:bodyPr>
          <a:lstStyle/>
          <a:p>
            <a:r>
              <a:rPr lang="en-US" sz="1765" dirty="0">
                <a:latin typeface="medium-content-serif-font"/>
              </a:rPr>
              <a:t>A hyperplane is a line that splits the input variable space. In SVM, a hyperplane is selected to best separate the points in the input variable space by their class, either class 0 or class 1</a:t>
            </a:r>
            <a:endParaRPr lang="en-IN" sz="1765" dirty="0"/>
          </a:p>
        </p:txBody>
      </p:sp>
      <p:sp>
        <p:nvSpPr>
          <p:cNvPr id="4" name="Rectangle 3">
            <a:extLst>
              <a:ext uri="{FF2B5EF4-FFF2-40B4-BE49-F238E27FC236}">
                <a16:creationId xmlns:a16="http://schemas.microsoft.com/office/drawing/2014/main" id="{23BC1E31-C0CA-46C1-8C3A-FE091A7035CA}"/>
              </a:ext>
            </a:extLst>
          </p:cNvPr>
          <p:cNvSpPr/>
          <p:nvPr/>
        </p:nvSpPr>
        <p:spPr>
          <a:xfrm>
            <a:off x="518064" y="5081831"/>
            <a:ext cx="6094444" cy="1176733"/>
          </a:xfrm>
          <a:prstGeom prst="rect">
            <a:avLst/>
          </a:prstGeom>
        </p:spPr>
        <p:txBody>
          <a:bodyPr>
            <a:spAutoFit/>
          </a:bodyPr>
          <a:lstStyle/>
          <a:p>
            <a:r>
              <a:rPr lang="en-US" sz="1765" dirty="0">
                <a:latin typeface="medium-content-serif-font"/>
              </a:rPr>
              <a:t>The distance between the hyperplane and the closest data points is referred to as the margin. The best or optimal hyperplane that can separate the two classes is the line that has the largest margin.</a:t>
            </a:r>
            <a:endParaRPr lang="en-IN" sz="1765" dirty="0"/>
          </a:p>
        </p:txBody>
      </p:sp>
      <p:graphicFrame>
        <p:nvGraphicFramePr>
          <p:cNvPr id="7" name="Table 6">
            <a:extLst>
              <a:ext uri="{FF2B5EF4-FFF2-40B4-BE49-F238E27FC236}">
                <a16:creationId xmlns:a16="http://schemas.microsoft.com/office/drawing/2014/main" id="{48C8402E-E182-4EDE-82E6-425F7CE0CB5D}"/>
              </a:ext>
            </a:extLst>
          </p:cNvPr>
          <p:cNvGraphicFramePr>
            <a:graphicFrameLocks noGrp="1"/>
          </p:cNvGraphicFramePr>
          <p:nvPr>
            <p:extLst/>
          </p:nvPr>
        </p:nvGraphicFramePr>
        <p:xfrm>
          <a:off x="1913356" y="531511"/>
          <a:ext cx="8127999" cy="788884"/>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906952008"/>
                    </a:ext>
                  </a:extLst>
                </a:gridCol>
                <a:gridCol w="2709333">
                  <a:extLst>
                    <a:ext uri="{9D8B030D-6E8A-4147-A177-3AD203B41FA5}">
                      <a16:colId xmlns:a16="http://schemas.microsoft.com/office/drawing/2014/main" val="1105223815"/>
                    </a:ext>
                  </a:extLst>
                </a:gridCol>
                <a:gridCol w="2709333">
                  <a:extLst>
                    <a:ext uri="{9D8B030D-6E8A-4147-A177-3AD203B41FA5}">
                      <a16:colId xmlns:a16="http://schemas.microsoft.com/office/drawing/2014/main" val="2268066684"/>
                    </a:ext>
                  </a:extLst>
                </a:gridCol>
              </a:tblGrid>
              <a:tr h="388451">
                <a:tc>
                  <a:txBody>
                    <a:bodyPr/>
                    <a:lstStyle/>
                    <a:p>
                      <a:pPr algn="ctr"/>
                      <a:r>
                        <a:rPr lang="en-IN" sz="2000" dirty="0">
                          <a:solidFill>
                            <a:schemeClr val="bg1"/>
                          </a:solidFill>
                        </a:rPr>
                        <a:t>Supervised </a:t>
                      </a:r>
                    </a:p>
                  </a:txBody>
                  <a:tcPr marL="89642" marR="89642" marT="44821" marB="44821">
                    <a:solidFill>
                      <a:schemeClr val="bg1">
                        <a:lumMod val="50000"/>
                      </a:schemeClr>
                    </a:solidFill>
                  </a:tcPr>
                </a:tc>
                <a:tc>
                  <a:txBody>
                    <a:bodyPr/>
                    <a:lstStyle/>
                    <a:p>
                      <a:pPr algn="ctr"/>
                      <a:r>
                        <a:rPr lang="en-IN" sz="2000" dirty="0">
                          <a:solidFill>
                            <a:schemeClr val="bg1"/>
                          </a:solidFill>
                        </a:rPr>
                        <a:t>Regression</a:t>
                      </a:r>
                    </a:p>
                  </a:txBody>
                  <a:tcPr marL="89642" marR="89642" marT="44821" marB="44821">
                    <a:solidFill>
                      <a:schemeClr val="bg1">
                        <a:lumMod val="50000"/>
                      </a:schemeClr>
                    </a:solidFill>
                  </a:tcPr>
                </a:tc>
                <a:tc>
                  <a:txBody>
                    <a:bodyPr/>
                    <a:lstStyle/>
                    <a:p>
                      <a:pPr algn="ctr"/>
                      <a:r>
                        <a:rPr lang="en-IN" sz="2000" dirty="0">
                          <a:solidFill>
                            <a:schemeClr val="bg1"/>
                          </a:solidFill>
                        </a:rPr>
                        <a:t>Classification</a:t>
                      </a:r>
                    </a:p>
                  </a:txBody>
                  <a:tcPr marL="89642" marR="89642" marT="44821" marB="44821">
                    <a:solidFill>
                      <a:schemeClr val="bg1">
                        <a:lumMod val="50000"/>
                      </a:schemeClr>
                    </a:solidFill>
                  </a:tcPr>
                </a:tc>
                <a:extLst>
                  <a:ext uri="{0D108BD9-81ED-4DB2-BD59-A6C34878D82A}">
                    <a16:rowId xmlns:a16="http://schemas.microsoft.com/office/drawing/2014/main" val="3243803876"/>
                  </a:ext>
                </a:extLst>
              </a:tr>
              <a:tr h="388451">
                <a:tc>
                  <a:txBody>
                    <a:bodyPr/>
                    <a:lstStyle/>
                    <a:p>
                      <a:pPr marL="342900" indent="-342900" algn="ctr">
                        <a:buFont typeface="Wingdings" panose="05000000000000000000" pitchFamily="2" charset="2"/>
                        <a:buChar char="ü"/>
                      </a:pPr>
                      <a:r>
                        <a:rPr lang="en-IN" sz="2000" dirty="0">
                          <a:solidFill>
                            <a:schemeClr val="tx1">
                              <a:lumMod val="50000"/>
                            </a:schemeClr>
                          </a:solidFill>
                        </a:rPr>
                        <a:t> </a:t>
                      </a:r>
                    </a:p>
                  </a:txBody>
                  <a:tcPr marL="89642" marR="89642" marT="44821" marB="44821">
                    <a:solidFill>
                      <a:schemeClr val="bg1">
                        <a:lumMod val="95000"/>
                      </a:schemeClr>
                    </a:solidFill>
                  </a:tcPr>
                </a:tc>
                <a:tc>
                  <a:txBody>
                    <a:bodyPr/>
                    <a:lstStyle/>
                    <a:p>
                      <a:pPr marL="342900" indent="-342900" algn="ctr">
                        <a:buFont typeface="Wingdings" panose="05000000000000000000" pitchFamily="2" charset="2"/>
                        <a:buChar char="ü"/>
                      </a:pPr>
                      <a:r>
                        <a:rPr lang="en-IN" sz="2000" dirty="0">
                          <a:solidFill>
                            <a:schemeClr val="tx1">
                              <a:lumMod val="50000"/>
                            </a:schemeClr>
                          </a:solidFill>
                        </a:rPr>
                        <a:t> </a:t>
                      </a:r>
                    </a:p>
                  </a:txBody>
                  <a:tcPr marL="89642" marR="89642" marT="44821" marB="44821">
                    <a:solidFill>
                      <a:schemeClr val="bg1">
                        <a:lumMod val="95000"/>
                      </a:schemeClr>
                    </a:solidFill>
                  </a:tcPr>
                </a:tc>
                <a:tc>
                  <a:txBody>
                    <a:bodyPr/>
                    <a:lstStyle/>
                    <a:p>
                      <a:pPr marL="342900" indent="-342900" algn="ctr">
                        <a:buFont typeface="Wingdings" panose="05000000000000000000" pitchFamily="2" charset="2"/>
                        <a:buChar char="ü"/>
                      </a:pPr>
                      <a:r>
                        <a:rPr lang="en-IN" sz="2000" dirty="0">
                          <a:solidFill>
                            <a:schemeClr val="tx1">
                              <a:lumMod val="50000"/>
                            </a:schemeClr>
                          </a:solidFill>
                        </a:rPr>
                        <a:t> </a:t>
                      </a:r>
                    </a:p>
                  </a:txBody>
                  <a:tcPr marL="89642" marR="89642" marT="44821" marB="44821">
                    <a:solidFill>
                      <a:schemeClr val="bg1">
                        <a:lumMod val="95000"/>
                      </a:schemeClr>
                    </a:solidFill>
                  </a:tcPr>
                </a:tc>
                <a:extLst>
                  <a:ext uri="{0D108BD9-81ED-4DB2-BD59-A6C34878D82A}">
                    <a16:rowId xmlns:a16="http://schemas.microsoft.com/office/drawing/2014/main" val="3061417470"/>
                  </a:ext>
                </a:extLst>
              </a:tr>
            </a:tbl>
          </a:graphicData>
        </a:graphic>
      </p:graphicFrame>
      <p:cxnSp>
        <p:nvCxnSpPr>
          <p:cNvPr id="5" name="Straight Connector 4">
            <a:extLst>
              <a:ext uri="{FF2B5EF4-FFF2-40B4-BE49-F238E27FC236}">
                <a16:creationId xmlns:a16="http://schemas.microsoft.com/office/drawing/2014/main" id="{BC61A2B4-1BEB-427E-81C8-6D91B974CCC3}"/>
              </a:ext>
            </a:extLst>
          </p:cNvPr>
          <p:cNvCxnSpPr/>
          <p:nvPr/>
        </p:nvCxnSpPr>
        <p:spPr>
          <a:xfrm>
            <a:off x="6612508" y="1430022"/>
            <a:ext cx="0" cy="4647698"/>
          </a:xfrm>
          <a:prstGeom prst="line">
            <a:avLst/>
          </a:prstGeom>
          <a:ln w="28575">
            <a:solidFill>
              <a:schemeClr val="tx1"/>
            </a:solidFill>
            <a:prstDash val="lgDashDot"/>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73C76AE-3EF8-4594-9E7B-82DDDC13E9F0}"/>
              </a:ext>
            </a:extLst>
          </p:cNvPr>
          <p:cNvSpPr/>
          <p:nvPr/>
        </p:nvSpPr>
        <p:spPr>
          <a:xfrm>
            <a:off x="6927793" y="3911919"/>
            <a:ext cx="2405572" cy="2021566"/>
          </a:xfrm>
          <a:prstGeom prst="rect">
            <a:avLst/>
          </a:prstGeom>
        </p:spPr>
        <p:txBody>
          <a:bodyPr wrap="square">
            <a:spAutoFit/>
          </a:bodyPr>
          <a:lstStyle/>
          <a:p>
            <a:r>
              <a:rPr lang="en-US" sz="1568" dirty="0">
                <a:latin typeface="medium-content-serif-font"/>
              </a:rPr>
              <a:t>Functions which takes low dimensional input space and transform it to a higher dimensional space i.e. it converts not separable problem to separable problem, these functions are called </a:t>
            </a:r>
            <a:r>
              <a:rPr lang="en-US" sz="1568" b="1" dirty="0">
                <a:latin typeface="medium-content-serif-font"/>
              </a:rPr>
              <a:t>kernels</a:t>
            </a:r>
            <a:r>
              <a:rPr lang="en-US" sz="1568" dirty="0">
                <a:latin typeface="medium-content-serif-font"/>
              </a:rPr>
              <a:t>.</a:t>
            </a:r>
            <a:endParaRPr lang="en-IN" sz="1568" dirty="0">
              <a:latin typeface="medium-content-serif-font"/>
            </a:endParaRPr>
          </a:p>
        </p:txBody>
      </p:sp>
      <p:sp>
        <p:nvSpPr>
          <p:cNvPr id="9" name="TextBox 8">
            <a:extLst>
              <a:ext uri="{FF2B5EF4-FFF2-40B4-BE49-F238E27FC236}">
                <a16:creationId xmlns:a16="http://schemas.microsoft.com/office/drawing/2014/main" id="{B277AAEA-D152-4611-BDDF-3DD17D748960}"/>
              </a:ext>
            </a:extLst>
          </p:cNvPr>
          <p:cNvSpPr txBox="1"/>
          <p:nvPr/>
        </p:nvSpPr>
        <p:spPr>
          <a:xfrm>
            <a:off x="8784852" y="1425681"/>
            <a:ext cx="2728805" cy="271554"/>
          </a:xfrm>
          <a:prstGeom prst="rect">
            <a:avLst/>
          </a:prstGeom>
          <a:noFill/>
        </p:spPr>
        <p:txBody>
          <a:bodyPr wrap="square" lIns="0" tIns="0" rIns="0" bIns="0" rtlCol="0">
            <a:spAutoFit/>
          </a:bodyPr>
          <a:lstStyle/>
          <a:p>
            <a:pPr>
              <a:lnSpc>
                <a:spcPct val="90000"/>
              </a:lnSpc>
            </a:pPr>
            <a:r>
              <a:rPr lang="en-IN" sz="1961" dirty="0">
                <a:gradFill>
                  <a:gsLst>
                    <a:gs pos="2917">
                      <a:schemeClr val="tx1"/>
                    </a:gs>
                    <a:gs pos="30000">
                      <a:schemeClr val="tx1"/>
                    </a:gs>
                  </a:gsLst>
                  <a:lin ang="5400000" scaled="0"/>
                </a:gradFill>
                <a:latin typeface="Arial Narrow" panose="020B0606020202030204" pitchFamily="34" charset="0"/>
              </a:rPr>
              <a:t>RBF Kernel</a:t>
            </a:r>
          </a:p>
        </p:txBody>
      </p:sp>
    </p:spTree>
    <p:extLst>
      <p:ext uri="{BB962C8B-B14F-4D97-AF65-F5344CB8AC3E}">
        <p14:creationId xmlns:p14="http://schemas.microsoft.com/office/powerpoint/2010/main" val="3888709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56ED39D-CA5D-4604-B457-85C1C2A60F61}"/>
              </a:ext>
            </a:extLst>
          </p:cNvPr>
          <p:cNvSpPr txBox="1"/>
          <p:nvPr/>
        </p:nvSpPr>
        <p:spPr>
          <a:xfrm>
            <a:off x="865" y="487"/>
            <a:ext cx="12190271" cy="575094"/>
          </a:xfrm>
          <a:prstGeom prst="rect">
            <a:avLst/>
          </a:prstGeom>
          <a:noFill/>
        </p:spPr>
        <p:txBody>
          <a:bodyPr wrap="square" rtlCol="0">
            <a:spAutoFit/>
          </a:bodyPr>
          <a:lstStyle>
            <a:defPPr>
              <a:defRPr lang="en-US"/>
            </a:defPPr>
            <a:lvl1pPr>
              <a:defRPr sz="3600">
                <a:latin typeface="Arial Narrow" panose="020B0606020202030204" pitchFamily="34" charset="0"/>
              </a:defRPr>
            </a:lvl1pPr>
            <a:lvl2pPr lvl="1">
              <a:defRPr sz="3200">
                <a:solidFill>
                  <a:schemeClr val="tx1">
                    <a:lumMod val="50000"/>
                  </a:schemeClr>
                </a:solidFill>
                <a:latin typeface="Arial Narrow" panose="020B0606020202030204" pitchFamily="34" charset="0"/>
                <a:cs typeface="Aharoni" panose="02010803020104030203" pitchFamily="2" charset="-79"/>
              </a:defRPr>
            </a:lvl2pPr>
          </a:lstStyle>
          <a:p>
            <a:pPr lvl="1"/>
            <a:r>
              <a:rPr lang="en-IN" sz="3137" dirty="0"/>
              <a:t>Evaluation of classification models</a:t>
            </a:r>
          </a:p>
        </p:txBody>
      </p:sp>
      <p:pic>
        <p:nvPicPr>
          <p:cNvPr id="6148" name="Picture 4" descr="Image result for confusion matrix">
            <a:extLst>
              <a:ext uri="{FF2B5EF4-FFF2-40B4-BE49-F238E27FC236}">
                <a16:creationId xmlns:a16="http://schemas.microsoft.com/office/drawing/2014/main" id="{0FD79CF0-2FEE-4B5A-8EBA-774FE5DFCC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766" y="3057215"/>
            <a:ext cx="5143905" cy="3230864"/>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Image result for roc and auc">
            <a:extLst>
              <a:ext uri="{FF2B5EF4-FFF2-40B4-BE49-F238E27FC236}">
                <a16:creationId xmlns:a16="http://schemas.microsoft.com/office/drawing/2014/main" id="{A3A1F89D-20E6-4C07-937B-288F147B2CC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837"/>
          <a:stretch/>
        </p:blipFill>
        <p:spPr bwMode="auto">
          <a:xfrm>
            <a:off x="6692071" y="3057215"/>
            <a:ext cx="5143904" cy="323086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57F1C18-DCD9-4A87-A719-7A10E988A027}"/>
              </a:ext>
            </a:extLst>
          </p:cNvPr>
          <p:cNvSpPr/>
          <p:nvPr/>
        </p:nvSpPr>
        <p:spPr>
          <a:xfrm>
            <a:off x="553765" y="774535"/>
            <a:ext cx="6000339" cy="2081911"/>
          </a:xfrm>
          <a:prstGeom prst="rect">
            <a:avLst/>
          </a:prstGeom>
        </p:spPr>
        <p:txBody>
          <a:bodyPr wrap="square">
            <a:spAutoFit/>
          </a:bodyPr>
          <a:lstStyle/>
          <a:p>
            <a:pPr algn="ctr"/>
            <a:r>
              <a:rPr lang="en-US" sz="2353" dirty="0">
                <a:latin typeface="Arial Narrow" panose="020B0606020202030204" pitchFamily="34" charset="0"/>
              </a:rPr>
              <a:t>Confusion Matrix</a:t>
            </a:r>
          </a:p>
          <a:p>
            <a:pPr marL="280121" indent="-280121">
              <a:buFont typeface="Arial" panose="020B0604020202020204" pitchFamily="34" charset="0"/>
              <a:buChar char="•"/>
            </a:pPr>
            <a:r>
              <a:rPr lang="en-US" sz="1765" dirty="0">
                <a:latin typeface="medium-content-serif-font"/>
              </a:rPr>
              <a:t>The number of correct and incorrect predictions are summarized with count values and broken down by each class.</a:t>
            </a:r>
          </a:p>
          <a:p>
            <a:pPr marL="280121" indent="-280121">
              <a:buFont typeface="Arial" panose="020B0604020202020204" pitchFamily="34" charset="0"/>
              <a:buChar char="•"/>
            </a:pPr>
            <a:r>
              <a:rPr lang="en-US" sz="1765" dirty="0">
                <a:latin typeface="medium-content-serif-font"/>
              </a:rPr>
              <a:t>The confusion matrix shows the ways in which your classification model</a:t>
            </a:r>
            <a:br>
              <a:rPr lang="en-US" sz="1765" dirty="0">
                <a:latin typeface="medium-content-serif-font"/>
              </a:rPr>
            </a:br>
            <a:r>
              <a:rPr lang="en-US" sz="1765" dirty="0">
                <a:latin typeface="medium-content-serif-font"/>
              </a:rPr>
              <a:t>is confused when it makes predictions.</a:t>
            </a:r>
            <a:endParaRPr lang="en-IN" sz="1765" dirty="0">
              <a:latin typeface="medium-content-serif-font"/>
            </a:endParaRPr>
          </a:p>
        </p:txBody>
      </p:sp>
      <p:sp>
        <p:nvSpPr>
          <p:cNvPr id="6" name="Rectangle 5">
            <a:extLst>
              <a:ext uri="{FF2B5EF4-FFF2-40B4-BE49-F238E27FC236}">
                <a16:creationId xmlns:a16="http://schemas.microsoft.com/office/drawing/2014/main" id="{2A1EAE60-37C1-443A-80A8-61EC3590A366}"/>
              </a:ext>
            </a:extLst>
          </p:cNvPr>
          <p:cNvSpPr/>
          <p:nvPr/>
        </p:nvSpPr>
        <p:spPr>
          <a:xfrm>
            <a:off x="6096000" y="774535"/>
            <a:ext cx="6000339" cy="2081911"/>
          </a:xfrm>
          <a:prstGeom prst="rect">
            <a:avLst/>
          </a:prstGeom>
        </p:spPr>
        <p:txBody>
          <a:bodyPr wrap="square">
            <a:spAutoFit/>
          </a:bodyPr>
          <a:lstStyle/>
          <a:p>
            <a:pPr algn="ctr"/>
            <a:r>
              <a:rPr lang="en-US" sz="2353" dirty="0">
                <a:latin typeface="Arial Narrow" panose="020B0606020202030204" pitchFamily="34" charset="0"/>
              </a:rPr>
              <a:t>ROC Curve</a:t>
            </a:r>
          </a:p>
          <a:p>
            <a:pPr marL="280121" indent="-280121">
              <a:buFont typeface="Arial" panose="020B0604020202020204" pitchFamily="34" charset="0"/>
              <a:buChar char="•"/>
            </a:pPr>
            <a:r>
              <a:rPr lang="en-US" sz="1765" dirty="0">
                <a:latin typeface="medium-content-serif-font"/>
              </a:rPr>
              <a:t>An ROC curve (receiver operating characteristic curve) is a graph showing the performance of a classification model at all classification thresholds. This curve plots two parameters:</a:t>
            </a:r>
          </a:p>
          <a:p>
            <a:r>
              <a:rPr lang="en-US" sz="1765" dirty="0">
                <a:latin typeface="medium-content-serif-font"/>
              </a:rPr>
              <a:t>     True Positive Rate and False Positive Rate</a:t>
            </a:r>
          </a:p>
          <a:p>
            <a:pPr marL="280121" indent="-280121">
              <a:buFont typeface="Arial" panose="020B0604020202020204" pitchFamily="34" charset="0"/>
              <a:buChar char="•"/>
            </a:pPr>
            <a:r>
              <a:rPr lang="en-US" sz="1765" dirty="0">
                <a:latin typeface="medium-content-serif-font"/>
              </a:rPr>
              <a:t>AUC provides an aggregate measure of performance across all possible classification thresholds. </a:t>
            </a:r>
            <a:endParaRPr lang="en-IN" sz="1765" dirty="0">
              <a:latin typeface="medium-content-serif-font"/>
            </a:endParaRPr>
          </a:p>
        </p:txBody>
      </p:sp>
    </p:spTree>
    <p:extLst>
      <p:ext uri="{BB962C8B-B14F-4D97-AF65-F5344CB8AC3E}">
        <p14:creationId xmlns:p14="http://schemas.microsoft.com/office/powerpoint/2010/main" val="51695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6D3A066-5E22-4DA1-B238-7D2DEFAB2C6A}"/>
              </a:ext>
            </a:extLst>
          </p:cNvPr>
          <p:cNvSpPr txBox="1"/>
          <p:nvPr/>
        </p:nvSpPr>
        <p:spPr>
          <a:xfrm>
            <a:off x="2425147" y="2883981"/>
            <a:ext cx="7341705" cy="584775"/>
          </a:xfrm>
          <a:prstGeom prst="rect">
            <a:avLst/>
          </a:prstGeom>
          <a:noFill/>
        </p:spPr>
        <p:txBody>
          <a:bodyPr wrap="square" rtlCol="0">
            <a:spAutoFit/>
          </a:bodyPr>
          <a:lstStyle/>
          <a:p>
            <a:pPr algn="ctr"/>
            <a:r>
              <a:rPr lang="en-IN" sz="3200" dirty="0"/>
              <a:t>Appendix</a:t>
            </a:r>
          </a:p>
        </p:txBody>
      </p:sp>
    </p:spTree>
    <p:extLst>
      <p:ext uri="{BB962C8B-B14F-4D97-AF65-F5344CB8AC3E}">
        <p14:creationId xmlns:p14="http://schemas.microsoft.com/office/powerpoint/2010/main" val="3930092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56ED39D-CA5D-4604-B457-85C1C2A60F61}"/>
              </a:ext>
            </a:extLst>
          </p:cNvPr>
          <p:cNvSpPr txBox="1"/>
          <p:nvPr/>
        </p:nvSpPr>
        <p:spPr>
          <a:xfrm>
            <a:off x="865" y="488"/>
            <a:ext cx="12190271" cy="633625"/>
          </a:xfrm>
          <a:prstGeom prst="rect">
            <a:avLst/>
          </a:prstGeom>
          <a:noFill/>
        </p:spPr>
        <p:txBody>
          <a:bodyPr wrap="square" rtlCol="0">
            <a:spAutoFit/>
          </a:bodyPr>
          <a:lstStyle/>
          <a:p>
            <a:pPr lvl="1"/>
            <a:r>
              <a:rPr lang="en-IN" sz="3529" dirty="0">
                <a:solidFill>
                  <a:schemeClr val="tx1">
                    <a:lumMod val="50000"/>
                  </a:schemeClr>
                </a:solidFill>
                <a:latin typeface="Arial Narrow" panose="020B0606020202030204" pitchFamily="34" charset="0"/>
                <a:cs typeface="Aharoni" panose="02010803020104030203" pitchFamily="2" charset="-79"/>
              </a:rPr>
              <a:t>Basic Statistics</a:t>
            </a:r>
          </a:p>
        </p:txBody>
      </p:sp>
      <p:pic>
        <p:nvPicPr>
          <p:cNvPr id="3074" name="Picture 2" descr="Image result for correlation causation examples">
            <a:extLst>
              <a:ext uri="{FF2B5EF4-FFF2-40B4-BE49-F238E27FC236}">
                <a16:creationId xmlns:a16="http://schemas.microsoft.com/office/drawing/2014/main" id="{4A802A5D-BB73-48EC-9665-26A73E472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957" y="634112"/>
            <a:ext cx="7814147" cy="5640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054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56ED39D-CA5D-4604-B457-85C1C2A60F61}"/>
              </a:ext>
            </a:extLst>
          </p:cNvPr>
          <p:cNvSpPr txBox="1"/>
          <p:nvPr/>
        </p:nvSpPr>
        <p:spPr>
          <a:xfrm>
            <a:off x="865" y="487"/>
            <a:ext cx="12190271" cy="575094"/>
          </a:xfrm>
          <a:prstGeom prst="rect">
            <a:avLst/>
          </a:prstGeom>
          <a:noFill/>
        </p:spPr>
        <p:txBody>
          <a:bodyPr wrap="square" rtlCol="0">
            <a:spAutoFit/>
          </a:bodyPr>
          <a:lstStyle>
            <a:defPPr>
              <a:defRPr lang="en-US"/>
            </a:defPPr>
            <a:lvl1pPr>
              <a:defRPr sz="3600">
                <a:latin typeface="Arial Narrow" panose="020B0606020202030204" pitchFamily="34" charset="0"/>
              </a:defRPr>
            </a:lvl1pPr>
            <a:lvl2pPr lvl="1">
              <a:defRPr sz="3200">
                <a:solidFill>
                  <a:schemeClr val="tx1">
                    <a:lumMod val="50000"/>
                  </a:schemeClr>
                </a:solidFill>
                <a:latin typeface="Arial Narrow" panose="020B0606020202030204" pitchFamily="34" charset="0"/>
                <a:cs typeface="Aharoni" panose="02010803020104030203" pitchFamily="2" charset="-79"/>
              </a:defRPr>
            </a:lvl2pPr>
          </a:lstStyle>
          <a:p>
            <a:pPr lvl="1"/>
            <a:r>
              <a:rPr lang="en-IN" sz="3137" dirty="0"/>
              <a:t>Linear Regression</a:t>
            </a:r>
          </a:p>
        </p:txBody>
      </p:sp>
      <p:pic>
        <p:nvPicPr>
          <p:cNvPr id="2050" name="Picture 2" descr="Image result for linear regression explained">
            <a:extLst>
              <a:ext uri="{FF2B5EF4-FFF2-40B4-BE49-F238E27FC236}">
                <a16:creationId xmlns:a16="http://schemas.microsoft.com/office/drawing/2014/main" id="{46EFCEE9-8DB1-4BB2-9D1E-56570D9CA2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858" y="1669153"/>
            <a:ext cx="10770280" cy="351969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ECA2E4E-8730-4D47-989D-E2ACA5E830CF}"/>
              </a:ext>
            </a:extLst>
          </p:cNvPr>
          <p:cNvSpPr/>
          <p:nvPr/>
        </p:nvSpPr>
        <p:spPr>
          <a:xfrm>
            <a:off x="821427" y="5462663"/>
            <a:ext cx="9811134" cy="1176733"/>
          </a:xfrm>
          <a:prstGeom prst="rect">
            <a:avLst/>
          </a:prstGeom>
        </p:spPr>
        <p:txBody>
          <a:bodyPr wrap="none">
            <a:spAutoFit/>
          </a:bodyPr>
          <a:lstStyle/>
          <a:p>
            <a:pPr marL="336145" indent="-336145">
              <a:buFont typeface="Arial" panose="020B0604020202020204" pitchFamily="34" charset="0"/>
              <a:buChar char="•"/>
            </a:pPr>
            <a:r>
              <a:rPr lang="en-IN" sz="2353" dirty="0">
                <a:latin typeface="Arial Narrow" panose="020B0606020202030204" pitchFamily="34" charset="0"/>
              </a:rPr>
              <a:t>Generating the equation  :  y = B0 + B1 * x</a:t>
            </a:r>
          </a:p>
          <a:p>
            <a:pPr marL="336145" indent="-336145">
              <a:buFont typeface="Arial" panose="020B0604020202020204" pitchFamily="34" charset="0"/>
              <a:buChar char="•"/>
            </a:pPr>
            <a:r>
              <a:rPr lang="en-US" sz="2353" dirty="0">
                <a:latin typeface="Arial Narrow" panose="020B0606020202030204" pitchFamily="34" charset="0"/>
              </a:rPr>
              <a:t>Uses ordinary least squares method or gradient descent optimization to find weights.</a:t>
            </a:r>
            <a:endParaRPr lang="en-IN" sz="2353" dirty="0">
              <a:latin typeface="Arial Narrow" panose="020B0606020202030204" pitchFamily="34" charset="0"/>
            </a:endParaRPr>
          </a:p>
          <a:p>
            <a:endParaRPr lang="en-IN" sz="2353" dirty="0">
              <a:latin typeface="Arial Narrow" panose="020B0606020202030204" pitchFamily="34" charset="0"/>
            </a:endParaRPr>
          </a:p>
        </p:txBody>
      </p:sp>
      <p:graphicFrame>
        <p:nvGraphicFramePr>
          <p:cNvPr id="5" name="Table 4">
            <a:extLst>
              <a:ext uri="{FF2B5EF4-FFF2-40B4-BE49-F238E27FC236}">
                <a16:creationId xmlns:a16="http://schemas.microsoft.com/office/drawing/2014/main" id="{2DADF8A8-C913-44B3-B4B6-83F199C5224C}"/>
              </a:ext>
            </a:extLst>
          </p:cNvPr>
          <p:cNvGraphicFramePr>
            <a:graphicFrameLocks noGrp="1"/>
          </p:cNvGraphicFramePr>
          <p:nvPr>
            <p:extLst/>
          </p:nvPr>
        </p:nvGraphicFramePr>
        <p:xfrm>
          <a:off x="2178872" y="651224"/>
          <a:ext cx="8127999" cy="788884"/>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906952008"/>
                    </a:ext>
                  </a:extLst>
                </a:gridCol>
                <a:gridCol w="2709333">
                  <a:extLst>
                    <a:ext uri="{9D8B030D-6E8A-4147-A177-3AD203B41FA5}">
                      <a16:colId xmlns:a16="http://schemas.microsoft.com/office/drawing/2014/main" val="1105223815"/>
                    </a:ext>
                  </a:extLst>
                </a:gridCol>
                <a:gridCol w="2709333">
                  <a:extLst>
                    <a:ext uri="{9D8B030D-6E8A-4147-A177-3AD203B41FA5}">
                      <a16:colId xmlns:a16="http://schemas.microsoft.com/office/drawing/2014/main" val="2268066684"/>
                    </a:ext>
                  </a:extLst>
                </a:gridCol>
              </a:tblGrid>
              <a:tr h="388451">
                <a:tc>
                  <a:txBody>
                    <a:bodyPr/>
                    <a:lstStyle/>
                    <a:p>
                      <a:pPr algn="ctr"/>
                      <a:r>
                        <a:rPr lang="en-IN" sz="2000" dirty="0">
                          <a:solidFill>
                            <a:schemeClr val="bg1"/>
                          </a:solidFill>
                        </a:rPr>
                        <a:t>Supervised </a:t>
                      </a:r>
                    </a:p>
                  </a:txBody>
                  <a:tcPr marL="89642" marR="89642" marT="44821" marB="44821">
                    <a:solidFill>
                      <a:schemeClr val="bg1">
                        <a:lumMod val="50000"/>
                      </a:schemeClr>
                    </a:solidFill>
                  </a:tcPr>
                </a:tc>
                <a:tc>
                  <a:txBody>
                    <a:bodyPr/>
                    <a:lstStyle/>
                    <a:p>
                      <a:pPr algn="ctr"/>
                      <a:r>
                        <a:rPr lang="en-IN" sz="2000" dirty="0">
                          <a:solidFill>
                            <a:schemeClr val="bg1"/>
                          </a:solidFill>
                        </a:rPr>
                        <a:t>Regression</a:t>
                      </a:r>
                    </a:p>
                  </a:txBody>
                  <a:tcPr marL="89642" marR="89642" marT="44821" marB="44821">
                    <a:solidFill>
                      <a:schemeClr val="bg1">
                        <a:lumMod val="50000"/>
                      </a:schemeClr>
                    </a:solidFill>
                  </a:tcPr>
                </a:tc>
                <a:tc>
                  <a:txBody>
                    <a:bodyPr/>
                    <a:lstStyle/>
                    <a:p>
                      <a:pPr algn="ctr"/>
                      <a:r>
                        <a:rPr lang="en-IN" sz="2000" dirty="0">
                          <a:solidFill>
                            <a:schemeClr val="bg1"/>
                          </a:solidFill>
                        </a:rPr>
                        <a:t>Classification</a:t>
                      </a:r>
                    </a:p>
                  </a:txBody>
                  <a:tcPr marL="89642" marR="89642" marT="44821" marB="44821">
                    <a:solidFill>
                      <a:schemeClr val="bg1">
                        <a:lumMod val="50000"/>
                      </a:schemeClr>
                    </a:solidFill>
                  </a:tcPr>
                </a:tc>
                <a:extLst>
                  <a:ext uri="{0D108BD9-81ED-4DB2-BD59-A6C34878D82A}">
                    <a16:rowId xmlns:a16="http://schemas.microsoft.com/office/drawing/2014/main" val="3243803876"/>
                  </a:ext>
                </a:extLst>
              </a:tr>
              <a:tr h="388451">
                <a:tc>
                  <a:txBody>
                    <a:bodyPr/>
                    <a:lstStyle/>
                    <a:p>
                      <a:pPr marL="342900" indent="-342900" algn="ctr">
                        <a:buFont typeface="Wingdings" panose="05000000000000000000" pitchFamily="2" charset="2"/>
                        <a:buChar char="ü"/>
                      </a:pPr>
                      <a:r>
                        <a:rPr lang="en-IN" sz="2000" dirty="0">
                          <a:solidFill>
                            <a:schemeClr val="tx1">
                              <a:lumMod val="50000"/>
                            </a:schemeClr>
                          </a:solidFill>
                        </a:rPr>
                        <a:t> </a:t>
                      </a:r>
                    </a:p>
                  </a:txBody>
                  <a:tcPr marL="89642" marR="89642" marT="44821" marB="44821">
                    <a:solidFill>
                      <a:schemeClr val="bg1">
                        <a:lumMod val="95000"/>
                      </a:schemeClr>
                    </a:solidFill>
                  </a:tcPr>
                </a:tc>
                <a:tc>
                  <a:txBody>
                    <a:bodyPr/>
                    <a:lstStyle/>
                    <a:p>
                      <a:pPr marL="342900" indent="-342900" algn="ctr">
                        <a:buFont typeface="Wingdings" panose="05000000000000000000" pitchFamily="2" charset="2"/>
                        <a:buChar char="ü"/>
                      </a:pPr>
                      <a:r>
                        <a:rPr lang="en-IN" sz="2000" dirty="0">
                          <a:solidFill>
                            <a:schemeClr val="tx1">
                              <a:lumMod val="50000"/>
                            </a:schemeClr>
                          </a:solidFill>
                        </a:rPr>
                        <a:t> </a:t>
                      </a:r>
                    </a:p>
                  </a:txBody>
                  <a:tcPr marL="89642" marR="89642" marT="44821" marB="44821">
                    <a:solidFill>
                      <a:schemeClr val="bg1">
                        <a:lumMod val="95000"/>
                      </a:schemeClr>
                    </a:solidFill>
                  </a:tcPr>
                </a:tc>
                <a:tc>
                  <a:txBody>
                    <a:bodyPr/>
                    <a:lstStyle/>
                    <a:p>
                      <a:pPr marL="0" indent="0" algn="ctr">
                        <a:buFont typeface="Wingdings" panose="05000000000000000000" pitchFamily="2" charset="2"/>
                        <a:buNone/>
                      </a:pPr>
                      <a:r>
                        <a:rPr lang="en-IN" sz="2000" dirty="0">
                          <a:solidFill>
                            <a:schemeClr val="tx1">
                              <a:lumMod val="50000"/>
                            </a:schemeClr>
                          </a:solidFill>
                        </a:rPr>
                        <a:t>x </a:t>
                      </a:r>
                    </a:p>
                  </a:txBody>
                  <a:tcPr marL="89642" marR="89642" marT="44821" marB="44821">
                    <a:solidFill>
                      <a:schemeClr val="bg1">
                        <a:lumMod val="95000"/>
                      </a:schemeClr>
                    </a:solidFill>
                  </a:tcPr>
                </a:tc>
                <a:extLst>
                  <a:ext uri="{0D108BD9-81ED-4DB2-BD59-A6C34878D82A}">
                    <a16:rowId xmlns:a16="http://schemas.microsoft.com/office/drawing/2014/main" val="3061417470"/>
                  </a:ext>
                </a:extLst>
              </a:tr>
            </a:tbl>
          </a:graphicData>
        </a:graphic>
      </p:graphicFrame>
    </p:spTree>
    <p:extLst>
      <p:ext uri="{BB962C8B-B14F-4D97-AF65-F5344CB8AC3E}">
        <p14:creationId xmlns:p14="http://schemas.microsoft.com/office/powerpoint/2010/main" val="116001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56ED39D-CA5D-4604-B457-85C1C2A60F61}"/>
              </a:ext>
            </a:extLst>
          </p:cNvPr>
          <p:cNvSpPr txBox="1"/>
          <p:nvPr/>
        </p:nvSpPr>
        <p:spPr>
          <a:xfrm>
            <a:off x="865" y="487"/>
            <a:ext cx="12190271" cy="575094"/>
          </a:xfrm>
          <a:prstGeom prst="rect">
            <a:avLst/>
          </a:prstGeom>
          <a:noFill/>
        </p:spPr>
        <p:txBody>
          <a:bodyPr wrap="square" rtlCol="0">
            <a:spAutoFit/>
          </a:bodyPr>
          <a:lstStyle>
            <a:defPPr>
              <a:defRPr lang="en-US"/>
            </a:defPPr>
            <a:lvl1pPr>
              <a:defRPr sz="3600">
                <a:latin typeface="Arial Narrow" panose="020B0606020202030204" pitchFamily="34" charset="0"/>
              </a:defRPr>
            </a:lvl1pPr>
            <a:lvl2pPr lvl="1">
              <a:defRPr sz="3200">
                <a:solidFill>
                  <a:schemeClr val="tx1">
                    <a:lumMod val="50000"/>
                  </a:schemeClr>
                </a:solidFill>
                <a:latin typeface="Arial Narrow" panose="020B0606020202030204" pitchFamily="34" charset="0"/>
                <a:cs typeface="Aharoni" panose="02010803020104030203" pitchFamily="2" charset="-79"/>
              </a:defRPr>
            </a:lvl2pPr>
          </a:lstStyle>
          <a:p>
            <a:pPr lvl="1"/>
            <a:r>
              <a:rPr lang="en-IN" sz="3137" dirty="0"/>
              <a:t>Logistic Regression</a:t>
            </a:r>
          </a:p>
        </p:txBody>
      </p:sp>
      <p:pic>
        <p:nvPicPr>
          <p:cNvPr id="3074" name="Picture 2" descr="https://cdn-images-1.medium.com/max/600/1*eDeJCcodhj72njIo0x5j0A.jpeg">
            <a:extLst>
              <a:ext uri="{FF2B5EF4-FFF2-40B4-BE49-F238E27FC236}">
                <a16:creationId xmlns:a16="http://schemas.microsoft.com/office/drawing/2014/main" id="{E0AE566D-83F0-437E-8E47-991FF4F232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40" y="1712831"/>
            <a:ext cx="6079160" cy="3658846"/>
          </a:xfrm>
          <a:prstGeom prst="rect">
            <a:avLst/>
          </a:prstGeom>
          <a:noFill/>
          <a:ln w="38100">
            <a:solidFill>
              <a:schemeClr val="tx1">
                <a:lumMod val="50000"/>
              </a:schemeClr>
            </a:solidFill>
          </a:ln>
          <a:extLst>
            <a:ext uri="{909E8E84-426E-40DD-AFC4-6F175D3DCCD1}">
              <a14:hiddenFill xmlns:a14="http://schemas.microsoft.com/office/drawing/2010/main">
                <a:solidFill>
                  <a:srgbClr val="FFFFFF"/>
                </a:solidFill>
              </a14:hiddenFill>
            </a:ext>
          </a:extLst>
        </p:spPr>
      </p:pic>
      <p:pic>
        <p:nvPicPr>
          <p:cNvPr id="3076" name="Picture 4" descr="Image result for logistic regression explained">
            <a:extLst>
              <a:ext uri="{FF2B5EF4-FFF2-40B4-BE49-F238E27FC236}">
                <a16:creationId xmlns:a16="http://schemas.microsoft.com/office/drawing/2014/main" id="{63EDBD8C-5F6D-48F5-AB17-35EF07C681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0990" y="1660099"/>
            <a:ext cx="5964171" cy="371157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8CD6AEB-D8CE-4AF9-ABA4-4E3500F2D4D2}"/>
              </a:ext>
            </a:extLst>
          </p:cNvPr>
          <p:cNvSpPr/>
          <p:nvPr/>
        </p:nvSpPr>
        <p:spPr>
          <a:xfrm>
            <a:off x="821428" y="5552632"/>
            <a:ext cx="6440286" cy="1176733"/>
          </a:xfrm>
          <a:prstGeom prst="rect">
            <a:avLst/>
          </a:prstGeom>
        </p:spPr>
        <p:txBody>
          <a:bodyPr wrap="none">
            <a:spAutoFit/>
          </a:bodyPr>
          <a:lstStyle/>
          <a:p>
            <a:pPr marL="336145" indent="-336145">
              <a:buFont typeface="Arial" panose="020B0604020202020204" pitchFamily="34" charset="0"/>
              <a:buChar char="•"/>
            </a:pPr>
            <a:r>
              <a:rPr lang="en-IN" sz="2353" dirty="0">
                <a:latin typeface="Arial Narrow" panose="020B0606020202030204" pitchFamily="34" charset="0"/>
              </a:rPr>
              <a:t>Generating the equation : </a:t>
            </a:r>
          </a:p>
          <a:p>
            <a:pPr marL="336145" indent="-336145">
              <a:buFont typeface="Arial" panose="020B0604020202020204" pitchFamily="34" charset="0"/>
              <a:buChar char="•"/>
            </a:pPr>
            <a:r>
              <a:rPr lang="en-US" sz="2353" dirty="0">
                <a:latin typeface="Arial Narrow" panose="020B0606020202030204" pitchFamily="34" charset="0"/>
              </a:rPr>
              <a:t>Uses Maximum Likelihood Estimation to find weights.</a:t>
            </a:r>
            <a:endParaRPr lang="en-IN" sz="2353" dirty="0">
              <a:latin typeface="Arial Narrow" panose="020B0606020202030204" pitchFamily="34" charset="0"/>
            </a:endParaRPr>
          </a:p>
          <a:p>
            <a:endParaRPr lang="en-IN" sz="2353" dirty="0">
              <a:latin typeface="Arial Narrow" panose="020B0606020202030204" pitchFamily="34" charset="0"/>
            </a:endParaRPr>
          </a:p>
        </p:txBody>
      </p:sp>
      <p:pic>
        <p:nvPicPr>
          <p:cNvPr id="3078" name="Picture 6" descr="https://cdn-images-1.medium.com/max/800/1*cv_XjOv_xhnvQY7HTRRtKQ.png">
            <a:extLst>
              <a:ext uri="{FF2B5EF4-FFF2-40B4-BE49-F238E27FC236}">
                <a16:creationId xmlns:a16="http://schemas.microsoft.com/office/drawing/2014/main" id="{E3216F39-A2E0-4F02-8CBD-FCF2600580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5543" y="5496208"/>
            <a:ext cx="1783512" cy="4388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E371F862-458A-42F6-937B-61D68EF85D3A}"/>
              </a:ext>
            </a:extLst>
          </p:cNvPr>
          <p:cNvGraphicFramePr>
            <a:graphicFrameLocks noGrp="1"/>
          </p:cNvGraphicFramePr>
          <p:nvPr>
            <p:extLst/>
          </p:nvPr>
        </p:nvGraphicFramePr>
        <p:xfrm>
          <a:off x="1939721" y="728482"/>
          <a:ext cx="8127999" cy="788884"/>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906952008"/>
                    </a:ext>
                  </a:extLst>
                </a:gridCol>
                <a:gridCol w="2709333">
                  <a:extLst>
                    <a:ext uri="{9D8B030D-6E8A-4147-A177-3AD203B41FA5}">
                      <a16:colId xmlns:a16="http://schemas.microsoft.com/office/drawing/2014/main" val="1105223815"/>
                    </a:ext>
                  </a:extLst>
                </a:gridCol>
                <a:gridCol w="2709333">
                  <a:extLst>
                    <a:ext uri="{9D8B030D-6E8A-4147-A177-3AD203B41FA5}">
                      <a16:colId xmlns:a16="http://schemas.microsoft.com/office/drawing/2014/main" val="2268066684"/>
                    </a:ext>
                  </a:extLst>
                </a:gridCol>
              </a:tblGrid>
              <a:tr h="388451">
                <a:tc>
                  <a:txBody>
                    <a:bodyPr/>
                    <a:lstStyle/>
                    <a:p>
                      <a:pPr algn="ctr"/>
                      <a:r>
                        <a:rPr lang="en-IN" sz="2000" dirty="0">
                          <a:solidFill>
                            <a:schemeClr val="bg1"/>
                          </a:solidFill>
                        </a:rPr>
                        <a:t>Supervised </a:t>
                      </a:r>
                    </a:p>
                  </a:txBody>
                  <a:tcPr marL="89642" marR="89642" marT="44821" marB="44821">
                    <a:solidFill>
                      <a:schemeClr val="bg1">
                        <a:lumMod val="50000"/>
                      </a:schemeClr>
                    </a:solidFill>
                  </a:tcPr>
                </a:tc>
                <a:tc>
                  <a:txBody>
                    <a:bodyPr/>
                    <a:lstStyle/>
                    <a:p>
                      <a:pPr algn="ctr"/>
                      <a:r>
                        <a:rPr lang="en-IN" sz="2000" dirty="0">
                          <a:solidFill>
                            <a:schemeClr val="bg1"/>
                          </a:solidFill>
                        </a:rPr>
                        <a:t>Regression</a:t>
                      </a:r>
                    </a:p>
                  </a:txBody>
                  <a:tcPr marL="89642" marR="89642" marT="44821" marB="44821">
                    <a:solidFill>
                      <a:schemeClr val="bg1">
                        <a:lumMod val="50000"/>
                      </a:schemeClr>
                    </a:solidFill>
                  </a:tcPr>
                </a:tc>
                <a:tc>
                  <a:txBody>
                    <a:bodyPr/>
                    <a:lstStyle/>
                    <a:p>
                      <a:pPr algn="ctr"/>
                      <a:r>
                        <a:rPr lang="en-IN" sz="2000" dirty="0">
                          <a:solidFill>
                            <a:schemeClr val="bg1"/>
                          </a:solidFill>
                        </a:rPr>
                        <a:t>Classification</a:t>
                      </a:r>
                    </a:p>
                  </a:txBody>
                  <a:tcPr marL="89642" marR="89642" marT="44821" marB="44821">
                    <a:solidFill>
                      <a:schemeClr val="bg1">
                        <a:lumMod val="50000"/>
                      </a:schemeClr>
                    </a:solidFill>
                  </a:tcPr>
                </a:tc>
                <a:extLst>
                  <a:ext uri="{0D108BD9-81ED-4DB2-BD59-A6C34878D82A}">
                    <a16:rowId xmlns:a16="http://schemas.microsoft.com/office/drawing/2014/main" val="3243803876"/>
                  </a:ext>
                </a:extLst>
              </a:tr>
              <a:tr h="388451">
                <a:tc>
                  <a:txBody>
                    <a:bodyPr/>
                    <a:lstStyle/>
                    <a:p>
                      <a:pPr marL="342900" indent="-342900" algn="ctr">
                        <a:buFont typeface="Wingdings" panose="05000000000000000000" pitchFamily="2" charset="2"/>
                        <a:buChar char="ü"/>
                      </a:pPr>
                      <a:r>
                        <a:rPr lang="en-IN" sz="2000" dirty="0">
                          <a:solidFill>
                            <a:schemeClr val="tx1">
                              <a:lumMod val="50000"/>
                            </a:schemeClr>
                          </a:solidFill>
                        </a:rPr>
                        <a:t> </a:t>
                      </a:r>
                    </a:p>
                  </a:txBody>
                  <a:tcPr marL="89642" marR="89642" marT="44821" marB="44821">
                    <a:solidFill>
                      <a:schemeClr val="bg1">
                        <a:lumMod val="95000"/>
                      </a:schemeClr>
                    </a:solidFill>
                  </a:tcPr>
                </a:tc>
                <a:tc>
                  <a:txBody>
                    <a:bodyPr/>
                    <a:lstStyle/>
                    <a:p>
                      <a:pPr marL="0" indent="0" algn="ctr">
                        <a:buFont typeface="Wingdings" panose="05000000000000000000" pitchFamily="2" charset="2"/>
                        <a:buNone/>
                      </a:pPr>
                      <a:r>
                        <a:rPr lang="en-IN" sz="2000" dirty="0">
                          <a:solidFill>
                            <a:schemeClr val="tx1">
                              <a:lumMod val="50000"/>
                            </a:schemeClr>
                          </a:solidFill>
                        </a:rPr>
                        <a:t>x </a:t>
                      </a:r>
                    </a:p>
                  </a:txBody>
                  <a:tcPr marL="89642" marR="89642" marT="44821" marB="44821">
                    <a:solidFill>
                      <a:schemeClr val="bg1">
                        <a:lumMod val="95000"/>
                      </a:schemeClr>
                    </a:solidFill>
                  </a:tcPr>
                </a:tc>
                <a:tc>
                  <a:txBody>
                    <a:bodyPr/>
                    <a:lstStyle/>
                    <a:p>
                      <a:pPr marL="342900" indent="-342900" algn="ctr">
                        <a:buFont typeface="Wingdings" panose="05000000000000000000" pitchFamily="2" charset="2"/>
                        <a:buChar char="ü"/>
                      </a:pPr>
                      <a:r>
                        <a:rPr lang="en-IN" sz="2000" dirty="0">
                          <a:solidFill>
                            <a:schemeClr val="tx1">
                              <a:lumMod val="50000"/>
                            </a:schemeClr>
                          </a:solidFill>
                        </a:rPr>
                        <a:t> </a:t>
                      </a:r>
                    </a:p>
                  </a:txBody>
                  <a:tcPr marL="89642" marR="89642" marT="44821" marB="44821">
                    <a:solidFill>
                      <a:schemeClr val="bg1">
                        <a:lumMod val="95000"/>
                      </a:schemeClr>
                    </a:solidFill>
                  </a:tcPr>
                </a:tc>
                <a:extLst>
                  <a:ext uri="{0D108BD9-81ED-4DB2-BD59-A6C34878D82A}">
                    <a16:rowId xmlns:a16="http://schemas.microsoft.com/office/drawing/2014/main" val="3061417470"/>
                  </a:ext>
                </a:extLst>
              </a:tr>
            </a:tbl>
          </a:graphicData>
        </a:graphic>
      </p:graphicFrame>
    </p:spTree>
    <p:extLst>
      <p:ext uri="{BB962C8B-B14F-4D97-AF65-F5344CB8AC3E}">
        <p14:creationId xmlns:p14="http://schemas.microsoft.com/office/powerpoint/2010/main" val="3711479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56ED39D-CA5D-4604-B457-85C1C2A60F61}"/>
              </a:ext>
            </a:extLst>
          </p:cNvPr>
          <p:cNvSpPr txBox="1"/>
          <p:nvPr/>
        </p:nvSpPr>
        <p:spPr>
          <a:xfrm>
            <a:off x="1730" y="64787"/>
            <a:ext cx="12190271" cy="575094"/>
          </a:xfrm>
          <a:prstGeom prst="rect">
            <a:avLst/>
          </a:prstGeom>
          <a:noFill/>
        </p:spPr>
        <p:txBody>
          <a:bodyPr wrap="square" rtlCol="0">
            <a:spAutoFit/>
          </a:bodyPr>
          <a:lstStyle>
            <a:defPPr>
              <a:defRPr lang="en-US"/>
            </a:defPPr>
            <a:lvl1pPr>
              <a:defRPr sz="3600">
                <a:latin typeface="Arial Narrow" panose="020B0606020202030204" pitchFamily="34" charset="0"/>
              </a:defRPr>
            </a:lvl1pPr>
            <a:lvl2pPr lvl="1">
              <a:defRPr sz="3200">
                <a:solidFill>
                  <a:schemeClr val="tx1">
                    <a:lumMod val="50000"/>
                  </a:schemeClr>
                </a:solidFill>
                <a:latin typeface="Arial Narrow" panose="020B0606020202030204" pitchFamily="34" charset="0"/>
                <a:cs typeface="Aharoni" panose="02010803020104030203" pitchFamily="2" charset="-79"/>
              </a:defRPr>
            </a:lvl2pPr>
          </a:lstStyle>
          <a:p>
            <a:pPr lvl="1"/>
            <a:r>
              <a:rPr lang="en-IN" sz="3137" dirty="0"/>
              <a:t>Neural Networks</a:t>
            </a:r>
          </a:p>
        </p:txBody>
      </p:sp>
      <p:pic>
        <p:nvPicPr>
          <p:cNvPr id="8194" name="Picture 2" descr="Image result for neural network">
            <a:extLst>
              <a:ext uri="{FF2B5EF4-FFF2-40B4-BE49-F238E27FC236}">
                <a16:creationId xmlns:a16="http://schemas.microsoft.com/office/drawing/2014/main" id="{E81D7597-4E6A-4759-AB9A-A7523F245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648" y="1185313"/>
            <a:ext cx="4472786" cy="24184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 result for deep learning explained">
            <a:extLst>
              <a:ext uri="{FF2B5EF4-FFF2-40B4-BE49-F238E27FC236}">
                <a16:creationId xmlns:a16="http://schemas.microsoft.com/office/drawing/2014/main" id="{D2F716F3-2B29-417D-8137-695653B956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9021" y="3603793"/>
            <a:ext cx="5444462" cy="268948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F8A6A44-46A0-4085-A4FE-973167A8ECD3}"/>
              </a:ext>
            </a:extLst>
          </p:cNvPr>
          <p:cNvSpPr/>
          <p:nvPr/>
        </p:nvSpPr>
        <p:spPr>
          <a:xfrm>
            <a:off x="5560910" y="1244654"/>
            <a:ext cx="6094444" cy="905179"/>
          </a:xfrm>
          <a:prstGeom prst="rect">
            <a:avLst/>
          </a:prstGeom>
        </p:spPr>
        <p:txBody>
          <a:bodyPr>
            <a:spAutoFit/>
          </a:bodyPr>
          <a:lstStyle/>
          <a:p>
            <a:r>
              <a:rPr lang="en-US" sz="1765" dirty="0">
                <a:latin typeface="Arial Narrow" panose="020B0606020202030204" pitchFamily="34" charset="0"/>
              </a:rPr>
              <a:t>Naturally, the right values for the weights and biases determines the strength of the predictions. The process of fine-tuning the weights and biases from the input data is known as </a:t>
            </a:r>
            <a:r>
              <a:rPr lang="en-US" sz="1765" b="1" dirty="0">
                <a:latin typeface="Arial Narrow" panose="020B0606020202030204" pitchFamily="34" charset="0"/>
              </a:rPr>
              <a:t>training the Neural Network.</a:t>
            </a:r>
            <a:endParaRPr lang="en-IN" sz="1765" b="1" dirty="0">
              <a:latin typeface="Arial Narrow" panose="020B0606020202030204" pitchFamily="34" charset="0"/>
            </a:endParaRPr>
          </a:p>
        </p:txBody>
      </p:sp>
      <p:sp>
        <p:nvSpPr>
          <p:cNvPr id="3" name="Rectangle 2">
            <a:extLst>
              <a:ext uri="{FF2B5EF4-FFF2-40B4-BE49-F238E27FC236}">
                <a16:creationId xmlns:a16="http://schemas.microsoft.com/office/drawing/2014/main" id="{01ACC880-917D-46FC-B23F-3704D0F544AA}"/>
              </a:ext>
            </a:extLst>
          </p:cNvPr>
          <p:cNvSpPr/>
          <p:nvPr/>
        </p:nvSpPr>
        <p:spPr>
          <a:xfrm>
            <a:off x="5629020" y="2269619"/>
            <a:ext cx="5444462" cy="907171"/>
          </a:xfrm>
          <a:prstGeom prst="rect">
            <a:avLst/>
          </a:prstGeom>
        </p:spPr>
        <p:txBody>
          <a:bodyPr wrap="square">
            <a:spAutoFit/>
          </a:bodyPr>
          <a:lstStyle/>
          <a:p>
            <a:pPr marL="280121" indent="-280121">
              <a:buFont typeface="Arial" panose="020B0604020202020204" pitchFamily="34" charset="0"/>
              <a:buChar char="•"/>
            </a:pPr>
            <a:r>
              <a:rPr lang="en-US" sz="1765" dirty="0">
                <a:latin typeface="Arial Narrow" panose="020B0606020202030204" pitchFamily="34" charset="0"/>
              </a:rPr>
              <a:t>Calculating the predicted output ŷ, known as </a:t>
            </a:r>
            <a:r>
              <a:rPr lang="en-US" sz="1765" b="1" dirty="0">
                <a:latin typeface="Arial Narrow" panose="020B0606020202030204" pitchFamily="34" charset="0"/>
              </a:rPr>
              <a:t>feedforward</a:t>
            </a:r>
          </a:p>
          <a:p>
            <a:pPr marL="280121" indent="-280121">
              <a:buFont typeface="Arial" panose="020B0604020202020204" pitchFamily="34" charset="0"/>
              <a:buChar char="•"/>
            </a:pPr>
            <a:r>
              <a:rPr lang="en-US" sz="1765" dirty="0">
                <a:latin typeface="Arial Narrow" panose="020B0606020202030204" pitchFamily="34" charset="0"/>
              </a:rPr>
              <a:t>Updating the weights and biases, known as </a:t>
            </a:r>
            <a:r>
              <a:rPr lang="en-US" sz="1765" b="1" dirty="0">
                <a:latin typeface="Arial Narrow" panose="020B0606020202030204" pitchFamily="34" charset="0"/>
              </a:rPr>
              <a:t>backpropagation</a:t>
            </a:r>
          </a:p>
        </p:txBody>
      </p:sp>
      <p:sp>
        <p:nvSpPr>
          <p:cNvPr id="4" name="Rectangle 3">
            <a:extLst>
              <a:ext uri="{FF2B5EF4-FFF2-40B4-BE49-F238E27FC236}">
                <a16:creationId xmlns:a16="http://schemas.microsoft.com/office/drawing/2014/main" id="{D72B4AC0-2B2A-4358-963A-C649ED0B90EB}"/>
              </a:ext>
            </a:extLst>
          </p:cNvPr>
          <p:cNvSpPr/>
          <p:nvPr/>
        </p:nvSpPr>
        <p:spPr>
          <a:xfrm>
            <a:off x="527036" y="3959092"/>
            <a:ext cx="5053279" cy="905179"/>
          </a:xfrm>
          <a:prstGeom prst="rect">
            <a:avLst/>
          </a:prstGeom>
        </p:spPr>
        <p:txBody>
          <a:bodyPr wrap="square">
            <a:spAutoFit/>
          </a:bodyPr>
          <a:lstStyle/>
          <a:p>
            <a:r>
              <a:rPr lang="en-US" sz="1765" dirty="0">
                <a:latin typeface="Arial Narrow" panose="020B0606020202030204" pitchFamily="34" charset="0"/>
              </a:rPr>
              <a:t>Objective in training is to find the best set of weights and biases that minimizes the </a:t>
            </a:r>
            <a:r>
              <a:rPr lang="en-US" sz="1765" b="1" dirty="0">
                <a:latin typeface="Arial Narrow" panose="020B0606020202030204" pitchFamily="34" charset="0"/>
                <a:cs typeface="Arial" panose="020B0604020202020204" pitchFamily="34" charset="0"/>
              </a:rPr>
              <a:t>loss function using the optimizer like </a:t>
            </a:r>
            <a:r>
              <a:rPr lang="en-IN" sz="1765" b="1" dirty="0">
                <a:latin typeface="Arial Narrow" panose="020B0606020202030204" pitchFamily="34" charset="0"/>
                <a:cs typeface="Arial" panose="020B0604020202020204" pitchFamily="34" charset="0"/>
              </a:rPr>
              <a:t>gradient descent</a:t>
            </a:r>
            <a:r>
              <a:rPr lang="en-IN" sz="1765" dirty="0">
                <a:latin typeface="Arial Narrow" panose="020B0606020202030204" pitchFamily="34" charset="0"/>
              </a:rPr>
              <a:t>.</a:t>
            </a:r>
            <a:r>
              <a:rPr lang="en-US" sz="1765" b="1" dirty="0">
                <a:latin typeface="Arial Narrow" panose="020B0606020202030204" pitchFamily="34" charset="0"/>
              </a:rPr>
              <a:t>.</a:t>
            </a:r>
            <a:endParaRPr lang="en-IN" sz="1765" dirty="0">
              <a:latin typeface="Arial Narrow" panose="020B0606020202030204" pitchFamily="34" charset="0"/>
            </a:endParaRPr>
          </a:p>
        </p:txBody>
      </p:sp>
      <p:sp>
        <p:nvSpPr>
          <p:cNvPr id="7" name="Rectangle 6">
            <a:extLst>
              <a:ext uri="{FF2B5EF4-FFF2-40B4-BE49-F238E27FC236}">
                <a16:creationId xmlns:a16="http://schemas.microsoft.com/office/drawing/2014/main" id="{FFDAC28A-7673-4196-922E-C10D7D875773}"/>
              </a:ext>
            </a:extLst>
          </p:cNvPr>
          <p:cNvSpPr/>
          <p:nvPr/>
        </p:nvSpPr>
        <p:spPr>
          <a:xfrm>
            <a:off x="527037" y="5119513"/>
            <a:ext cx="5101984" cy="907171"/>
          </a:xfrm>
          <a:prstGeom prst="rect">
            <a:avLst/>
          </a:prstGeom>
        </p:spPr>
        <p:txBody>
          <a:bodyPr wrap="square">
            <a:spAutoFit/>
          </a:bodyPr>
          <a:lstStyle/>
          <a:p>
            <a:r>
              <a:rPr lang="en-IN" sz="1765" b="1" dirty="0">
                <a:latin typeface="Arial Narrow" panose="020B0606020202030204" pitchFamily="34" charset="0"/>
              </a:rPr>
              <a:t>Activation functions </a:t>
            </a:r>
            <a:r>
              <a:rPr lang="en-IN" sz="1765" dirty="0">
                <a:latin typeface="Arial Narrow" panose="020B0606020202030204" pitchFamily="34" charset="0"/>
              </a:rPr>
              <a:t>are n</a:t>
            </a:r>
            <a:r>
              <a:rPr lang="en-US" sz="1765" dirty="0">
                <a:latin typeface="Arial Narrow" panose="020B0606020202030204" pitchFamily="34" charset="0"/>
              </a:rPr>
              <a:t>on-linear complex functional mappings between the inputs and response variable. They introduce non-linear properties to our Network.</a:t>
            </a:r>
            <a:endParaRPr lang="en-IN" sz="1765" dirty="0">
              <a:latin typeface="Arial Narrow" panose="020B0606020202030204" pitchFamily="34" charset="0"/>
            </a:endParaRPr>
          </a:p>
        </p:txBody>
      </p:sp>
    </p:spTree>
    <p:extLst>
      <p:ext uri="{BB962C8B-B14F-4D97-AF65-F5344CB8AC3E}">
        <p14:creationId xmlns:p14="http://schemas.microsoft.com/office/powerpoint/2010/main" val="4270020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476" y="132522"/>
            <a:ext cx="10515600" cy="634248"/>
          </a:xfrm>
        </p:spPr>
        <p:txBody>
          <a:bodyPr vert="horz" lIns="91440" tIns="45720" rIns="91440" bIns="45720" rtlCol="0" anchor="ctr">
            <a:normAutofit/>
          </a:bodyPr>
          <a:lstStyle/>
          <a:p>
            <a:r>
              <a:rPr lang="en-IN" sz="3200" dirty="0">
                <a:solidFill>
                  <a:srgbClr val="888888"/>
                </a:solidFill>
                <a:latin typeface="Calibri" panose="020F0502020204030204" pitchFamily="34" charset="0"/>
              </a:rPr>
              <a:t>What is Machine Learning ?</a:t>
            </a:r>
          </a:p>
        </p:txBody>
      </p:sp>
      <p:sp>
        <p:nvSpPr>
          <p:cNvPr id="6" name="Rectangle 5">
            <a:extLst>
              <a:ext uri="{FF2B5EF4-FFF2-40B4-BE49-F238E27FC236}">
                <a16:creationId xmlns:a16="http://schemas.microsoft.com/office/drawing/2014/main" id="{9498023B-3D09-491A-B184-6A24C3D878C7}"/>
              </a:ext>
            </a:extLst>
          </p:cNvPr>
          <p:cNvSpPr/>
          <p:nvPr/>
        </p:nvSpPr>
        <p:spPr>
          <a:xfrm>
            <a:off x="373276" y="938934"/>
            <a:ext cx="10679037" cy="1065676"/>
          </a:xfrm>
          <a:prstGeom prst="rect">
            <a:avLst/>
          </a:prstGeom>
        </p:spPr>
        <p:txBody>
          <a:bodyPr wrap="square">
            <a:spAutoFit/>
          </a:bodyPr>
          <a:lstStyle/>
          <a:p>
            <a:pPr lvl="0">
              <a:lnSpc>
                <a:spcPct val="107000"/>
              </a:lnSpc>
              <a:spcAft>
                <a:spcPts val="0"/>
              </a:spcAft>
            </a:pPr>
            <a:r>
              <a:rPr lang="en-US" sz="2000" dirty="0"/>
              <a:t>Machine learning is a field of computer science that uses statistical techniques to give computer systems the ability to "learn" with data, without being explicitly programmed. </a:t>
            </a:r>
          </a:p>
          <a:p>
            <a:pPr marL="342900" lvl="0" indent="-342900">
              <a:lnSpc>
                <a:spcPct val="107000"/>
              </a:lnSpc>
              <a:spcAft>
                <a:spcPts val="0"/>
              </a:spcAft>
              <a:buFont typeface="Symbol" panose="05050102010706020507" pitchFamily="18" charset="2"/>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682C50C6-0F60-4081-B4E7-8D303F838626}"/>
              </a:ext>
            </a:extLst>
          </p:cNvPr>
          <p:cNvSpPr/>
          <p:nvPr/>
        </p:nvSpPr>
        <p:spPr>
          <a:xfrm>
            <a:off x="252738" y="2844724"/>
            <a:ext cx="6096000" cy="3700244"/>
          </a:xfrm>
          <a:prstGeom prst="rect">
            <a:avLst/>
          </a:prstGeom>
        </p:spPr>
        <p:txBody>
          <a:bodyPr>
            <a:spAutoFit/>
          </a:bodyPr>
          <a:lstStyle/>
          <a:p>
            <a:pPr marL="800100" lvl="1"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Inferring knowledge from data</a:t>
            </a:r>
          </a:p>
          <a:p>
            <a:pPr marL="800100" lvl="1" indent="-342900">
              <a:lnSpc>
                <a:spcPct val="107000"/>
              </a:lnSpc>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Usually no assumptions</a:t>
            </a:r>
          </a:p>
          <a:p>
            <a:pPr marL="800100" lvl="1" indent="-342900">
              <a:lnSpc>
                <a:spcPct val="107000"/>
              </a:lnSpc>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Arial" panose="020B0604020202020204" pitchFamily="34" charset="0"/>
              <a:buChar char="•"/>
            </a:pPr>
            <a:r>
              <a:rPr lang="en-IN" sz="2000" dirty="0">
                <a:latin typeface="Calibri" panose="020F0502020204030204" pitchFamily="34" charset="0"/>
                <a:ea typeface="Calibri" panose="020F0502020204030204" pitchFamily="34" charset="0"/>
                <a:cs typeface="Times New Roman" panose="02020603050405020304" pitchFamily="18" charset="0"/>
              </a:rPr>
              <a:t>Computational challenges are answered </a:t>
            </a:r>
          </a:p>
          <a:p>
            <a:pPr marL="800100" lvl="1" indent="-342900">
              <a:lnSpc>
                <a:spcPct val="107000"/>
              </a:lnSpc>
              <a:buFont typeface="Arial" panose="020B0604020202020204" pitchFamily="34" charset="0"/>
              <a:buChar char="•"/>
            </a:pP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Arial" panose="020B0604020202020204" pitchFamily="34" charset="0"/>
              <a:buChar char="•"/>
            </a:pPr>
            <a:r>
              <a:rPr lang="en-IN" sz="2000" dirty="0">
                <a:latin typeface="Calibri" panose="020F0502020204030204" pitchFamily="34" charset="0"/>
                <a:ea typeface="Calibri" panose="020F0502020204030204" pitchFamily="34" charset="0"/>
                <a:cs typeface="Times New Roman" panose="02020603050405020304" pitchFamily="18" charset="0"/>
              </a:rPr>
              <a:t>Less feature engineering is required</a:t>
            </a:r>
          </a:p>
          <a:p>
            <a:pPr marL="800100" lvl="1" indent="-342900">
              <a:lnSpc>
                <a:spcPct val="107000"/>
              </a:lnSpc>
              <a:buFont typeface="Arial" panose="020B0604020202020204" pitchFamily="34" charset="0"/>
              <a:buChar char="•"/>
            </a:pP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Arial" panose="020B0604020202020204" pitchFamily="34" charset="0"/>
              <a:buChar char="•"/>
            </a:pPr>
            <a:r>
              <a:rPr lang="en-IN" sz="2000" dirty="0">
                <a:latin typeface="Calibri" panose="020F0502020204030204" pitchFamily="34" charset="0"/>
                <a:ea typeface="Calibri" panose="020F0502020204030204" pitchFamily="34" charset="0"/>
                <a:cs typeface="Times New Roman" panose="02020603050405020304" pitchFamily="18" charset="0"/>
              </a:rPr>
              <a:t>Good accuracy </a:t>
            </a:r>
          </a:p>
          <a:p>
            <a:pPr marL="800100" lvl="1" indent="-342900">
              <a:lnSpc>
                <a:spcPct val="107000"/>
              </a:lnSpc>
              <a:buFont typeface="Symbol" panose="05050102010706020507" pitchFamily="18" charset="2"/>
              <a:buChar char=""/>
            </a:pP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endParaRPr lang="en-IN"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00BF028E-2DFE-409F-A74A-038A8128A1CD}"/>
              </a:ext>
            </a:extLst>
          </p:cNvPr>
          <p:cNvSpPr/>
          <p:nvPr/>
        </p:nvSpPr>
        <p:spPr>
          <a:xfrm>
            <a:off x="6759880" y="2828835"/>
            <a:ext cx="5045433" cy="2862322"/>
          </a:xfrm>
          <a:prstGeom prst="rect">
            <a:avLst/>
          </a:prstGeom>
        </p:spPr>
        <p:txBody>
          <a:bodyPr wrap="square">
            <a:spAutoFit/>
          </a:bodyPr>
          <a:lstStyle/>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Over fitting is a huge drawback</a:t>
            </a:r>
          </a:p>
          <a:p>
            <a:pPr marL="285750" indent="-285750">
              <a:buFont typeface="Arial" panose="020B0604020202020204" pitchFamily="34" charset="0"/>
              <a:buChar char="•"/>
            </a:pPr>
            <a:endParaRPr lang="en-IN" dirty="0">
              <a:latin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dirty="0">
                <a:latin typeface="Calibri" panose="020F0502020204030204" pitchFamily="34" charset="0"/>
                <a:cs typeface="Times New Roman" panose="02020603050405020304" pitchFamily="18" charset="0"/>
              </a:rPr>
              <a:t>Blackbox – Interpretation becomes hard at times</a:t>
            </a:r>
          </a:p>
          <a:p>
            <a:pPr marL="285750" indent="-285750">
              <a:buFont typeface="Arial" panose="020B0604020202020204" pitchFamily="34" charset="0"/>
              <a:buChar char="•"/>
            </a:pPr>
            <a:endParaRPr lang="en-IN" dirty="0">
              <a:latin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t>It is not a guarantee that machine learning algorithms will always work in every case imaginable</a:t>
            </a:r>
          </a:p>
          <a:p>
            <a:pPr marL="285750" indent="-285750">
              <a:buFont typeface="Arial" panose="020B0604020202020204" pitchFamily="34" charset="0"/>
              <a:buChar char="•"/>
            </a:pPr>
            <a:endParaRPr lang="en-US" dirty="0">
              <a:latin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dirty="0">
                <a:latin typeface="Calibri" panose="020F0502020204030204" pitchFamily="34" charset="0"/>
                <a:cs typeface="Times New Roman" panose="02020603050405020304" pitchFamily="18" charset="0"/>
              </a:rPr>
              <a:t>Large data requirements</a:t>
            </a:r>
          </a:p>
          <a:p>
            <a:pPr marL="285750" indent="-285750">
              <a:buFont typeface="Arial" panose="020B0604020202020204" pitchFamily="34" charset="0"/>
              <a:buChar char="•"/>
            </a:pPr>
            <a:endParaRPr lang="en-IN" dirty="0"/>
          </a:p>
        </p:txBody>
      </p:sp>
      <p:sp>
        <p:nvSpPr>
          <p:cNvPr id="7" name="Rectangle 6">
            <a:extLst>
              <a:ext uri="{FF2B5EF4-FFF2-40B4-BE49-F238E27FC236}">
                <a16:creationId xmlns:a16="http://schemas.microsoft.com/office/drawing/2014/main" id="{048FBDAB-D1E1-4864-AD8F-E0409BA391DF}"/>
              </a:ext>
            </a:extLst>
          </p:cNvPr>
          <p:cNvSpPr/>
          <p:nvPr/>
        </p:nvSpPr>
        <p:spPr>
          <a:xfrm>
            <a:off x="6095998" y="2004611"/>
            <a:ext cx="6096001" cy="43378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Disadvantages</a:t>
            </a:r>
          </a:p>
        </p:txBody>
      </p:sp>
      <p:sp>
        <p:nvSpPr>
          <p:cNvPr id="8" name="Rectangle 7">
            <a:extLst>
              <a:ext uri="{FF2B5EF4-FFF2-40B4-BE49-F238E27FC236}">
                <a16:creationId xmlns:a16="http://schemas.microsoft.com/office/drawing/2014/main" id="{2BA61E60-11D1-4E03-92B9-497A45B3A12F}"/>
              </a:ext>
            </a:extLst>
          </p:cNvPr>
          <p:cNvSpPr/>
          <p:nvPr/>
        </p:nvSpPr>
        <p:spPr>
          <a:xfrm>
            <a:off x="-3" y="2004610"/>
            <a:ext cx="6096001" cy="43378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Advantages</a:t>
            </a:r>
          </a:p>
        </p:txBody>
      </p:sp>
    </p:spTree>
    <p:extLst>
      <p:ext uri="{BB962C8B-B14F-4D97-AF65-F5344CB8AC3E}">
        <p14:creationId xmlns:p14="http://schemas.microsoft.com/office/powerpoint/2010/main" val="2369495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841477A-5591-4F90-A54B-38B7652E5D9F}"/>
              </a:ext>
            </a:extLst>
          </p:cNvPr>
          <p:cNvSpPr>
            <a:spLocks noGrp="1"/>
          </p:cNvSpPr>
          <p:nvPr>
            <p:ph type="ftr" sz="quarter" idx="3"/>
          </p:nvPr>
        </p:nvSpPr>
        <p:spPr/>
        <p:txBody>
          <a:bodyPr/>
          <a:lstStyle/>
          <a:p>
            <a:r>
              <a:rPr lang="de-DE"/>
              <a:t>© Indegene, Confidential</a:t>
            </a:r>
            <a:endParaRPr lang="de-DE" dirty="0"/>
          </a:p>
        </p:txBody>
      </p:sp>
      <p:pic>
        <p:nvPicPr>
          <p:cNvPr id="1026" name="Picture 2" descr="Related image">
            <a:extLst>
              <a:ext uri="{FF2B5EF4-FFF2-40B4-BE49-F238E27FC236}">
                <a16:creationId xmlns:a16="http://schemas.microsoft.com/office/drawing/2014/main" id="{4FFC77F9-43EC-49D1-AFA6-6F78D7CC1A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87"/>
            <a:ext cx="12191999" cy="6857027"/>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EE94125D-2065-4FC7-A902-CC693FDCC6EE}"/>
              </a:ext>
            </a:extLst>
          </p:cNvPr>
          <p:cNvSpPr/>
          <p:nvPr/>
        </p:nvSpPr>
        <p:spPr bwMode="auto">
          <a:xfrm>
            <a:off x="2899375" y="2091776"/>
            <a:ext cx="1528563" cy="1376400"/>
          </a:xfrm>
          <a:prstGeom prst="ellipse">
            <a:avLst/>
          </a:prstGeom>
          <a:solidFill>
            <a:srgbClr val="159B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568" b="1" dirty="0">
              <a:gradFill>
                <a:gsLst>
                  <a:gs pos="0">
                    <a:srgbClr val="FFFFFF"/>
                  </a:gs>
                  <a:gs pos="100000">
                    <a:srgbClr val="FFFFFF"/>
                  </a:gs>
                </a:gsLst>
                <a:lin ang="5400000" scaled="0"/>
              </a:gradFill>
              <a:ea typeface="Segoe UI" pitchFamily="34" charset="0"/>
              <a:cs typeface="Segoe UI" pitchFamily="34" charset="0"/>
            </a:endParaRPr>
          </a:p>
          <a:p>
            <a:pPr algn="ctr" defTabSz="914102" fontAlgn="base">
              <a:lnSpc>
                <a:spcPct val="90000"/>
              </a:lnSpc>
              <a:spcBef>
                <a:spcPct val="0"/>
              </a:spcBef>
              <a:spcAft>
                <a:spcPct val="0"/>
              </a:spcAft>
            </a:pPr>
            <a:endParaRPr lang="en-IN" sz="1568" b="1" dirty="0">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a:extLst>
              <a:ext uri="{FF2B5EF4-FFF2-40B4-BE49-F238E27FC236}">
                <a16:creationId xmlns:a16="http://schemas.microsoft.com/office/drawing/2014/main" id="{EF9FFF09-D095-4B61-9421-6F5A2A4D35DB}"/>
              </a:ext>
            </a:extLst>
          </p:cNvPr>
          <p:cNvSpPr txBox="1"/>
          <p:nvPr/>
        </p:nvSpPr>
        <p:spPr>
          <a:xfrm>
            <a:off x="2941395" y="2602598"/>
            <a:ext cx="1444523" cy="434486"/>
          </a:xfrm>
          <a:prstGeom prst="rect">
            <a:avLst/>
          </a:prstGeom>
          <a:noFill/>
        </p:spPr>
        <p:txBody>
          <a:bodyPr wrap="square" lIns="0" tIns="0" rIns="0" bIns="0" rtlCol="0">
            <a:spAutoFit/>
          </a:bodyPr>
          <a:lstStyle/>
          <a:p>
            <a:pPr algn="ctr">
              <a:lnSpc>
                <a:spcPct val="90000"/>
              </a:lnSpc>
            </a:pPr>
            <a:r>
              <a:rPr lang="en-IN" sz="1568" b="1" dirty="0">
                <a:solidFill>
                  <a:schemeClr val="bg1"/>
                </a:solidFill>
              </a:rPr>
              <a:t>Supervised</a:t>
            </a:r>
          </a:p>
          <a:p>
            <a:pPr algn="ctr">
              <a:lnSpc>
                <a:spcPct val="90000"/>
              </a:lnSpc>
            </a:pPr>
            <a:r>
              <a:rPr lang="en-IN" sz="1568" b="1" dirty="0">
                <a:solidFill>
                  <a:schemeClr val="bg1"/>
                </a:solidFill>
              </a:rPr>
              <a:t> Learning</a:t>
            </a:r>
          </a:p>
        </p:txBody>
      </p:sp>
      <p:sp>
        <p:nvSpPr>
          <p:cNvPr id="7" name="Oval 6">
            <a:extLst>
              <a:ext uri="{FF2B5EF4-FFF2-40B4-BE49-F238E27FC236}">
                <a16:creationId xmlns:a16="http://schemas.microsoft.com/office/drawing/2014/main" id="{A3988994-EA45-42BF-9276-D3425B9E0F26}"/>
              </a:ext>
            </a:extLst>
          </p:cNvPr>
          <p:cNvSpPr/>
          <p:nvPr/>
        </p:nvSpPr>
        <p:spPr bwMode="auto">
          <a:xfrm>
            <a:off x="8387165" y="2056484"/>
            <a:ext cx="1552862" cy="1411693"/>
          </a:xfrm>
          <a:prstGeom prst="ellipse">
            <a:avLst/>
          </a:prstGeom>
          <a:solidFill>
            <a:srgbClr val="CA089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568" b="1" dirty="0">
              <a:gradFill>
                <a:gsLst>
                  <a:gs pos="0">
                    <a:srgbClr val="FFFFFF"/>
                  </a:gs>
                  <a:gs pos="100000">
                    <a:srgbClr val="FFFFFF"/>
                  </a:gs>
                </a:gsLst>
                <a:lin ang="5400000" scaled="0"/>
              </a:gradFill>
              <a:ea typeface="Segoe UI" pitchFamily="34" charset="0"/>
              <a:cs typeface="Segoe UI" pitchFamily="34" charset="0"/>
            </a:endParaRPr>
          </a:p>
          <a:p>
            <a:pPr algn="ctr" defTabSz="914102" fontAlgn="base">
              <a:lnSpc>
                <a:spcPct val="90000"/>
              </a:lnSpc>
              <a:spcBef>
                <a:spcPct val="0"/>
              </a:spcBef>
              <a:spcAft>
                <a:spcPct val="0"/>
              </a:spcAft>
            </a:pPr>
            <a:endParaRPr lang="en-IN" sz="1568" b="1"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1E46A290-B68D-4444-9FB7-61C12A3C8E5F}"/>
              </a:ext>
            </a:extLst>
          </p:cNvPr>
          <p:cNvSpPr txBox="1"/>
          <p:nvPr/>
        </p:nvSpPr>
        <p:spPr>
          <a:xfrm>
            <a:off x="8427329" y="2563421"/>
            <a:ext cx="1444523" cy="434486"/>
          </a:xfrm>
          <a:prstGeom prst="rect">
            <a:avLst/>
          </a:prstGeom>
          <a:noFill/>
        </p:spPr>
        <p:txBody>
          <a:bodyPr wrap="square" lIns="0" tIns="0" rIns="0" bIns="0" rtlCol="0">
            <a:spAutoFit/>
          </a:bodyPr>
          <a:lstStyle/>
          <a:p>
            <a:pPr algn="ctr">
              <a:lnSpc>
                <a:spcPct val="90000"/>
              </a:lnSpc>
            </a:pPr>
            <a:r>
              <a:rPr lang="en-IN" sz="1568" b="1" dirty="0">
                <a:solidFill>
                  <a:schemeClr val="bg1"/>
                </a:solidFill>
              </a:rPr>
              <a:t>Unsupervised</a:t>
            </a:r>
          </a:p>
          <a:p>
            <a:pPr algn="ctr">
              <a:lnSpc>
                <a:spcPct val="90000"/>
              </a:lnSpc>
            </a:pPr>
            <a:r>
              <a:rPr lang="en-IN" sz="1568" b="1" dirty="0">
                <a:solidFill>
                  <a:schemeClr val="bg1"/>
                </a:solidFill>
              </a:rPr>
              <a:t> Learning</a:t>
            </a:r>
          </a:p>
        </p:txBody>
      </p:sp>
      <p:sp>
        <p:nvSpPr>
          <p:cNvPr id="9" name="Oval 8">
            <a:extLst>
              <a:ext uri="{FF2B5EF4-FFF2-40B4-BE49-F238E27FC236}">
                <a16:creationId xmlns:a16="http://schemas.microsoft.com/office/drawing/2014/main" id="{50343D67-3E41-4D90-8BA7-71B4CCB6A14C}"/>
              </a:ext>
            </a:extLst>
          </p:cNvPr>
          <p:cNvSpPr/>
          <p:nvPr/>
        </p:nvSpPr>
        <p:spPr bwMode="auto">
          <a:xfrm>
            <a:off x="5597986" y="5288448"/>
            <a:ext cx="1528563" cy="1411693"/>
          </a:xfrm>
          <a:prstGeom prst="ellipse">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568" b="1" dirty="0">
              <a:gradFill>
                <a:gsLst>
                  <a:gs pos="0">
                    <a:srgbClr val="FFFFFF"/>
                  </a:gs>
                  <a:gs pos="100000">
                    <a:srgbClr val="FFFFFF"/>
                  </a:gs>
                </a:gsLst>
                <a:lin ang="5400000" scaled="0"/>
              </a:gradFill>
              <a:ea typeface="Segoe UI" pitchFamily="34" charset="0"/>
              <a:cs typeface="Segoe UI" pitchFamily="34" charset="0"/>
            </a:endParaRPr>
          </a:p>
          <a:p>
            <a:pPr algn="ctr" defTabSz="914102" fontAlgn="base">
              <a:lnSpc>
                <a:spcPct val="90000"/>
              </a:lnSpc>
              <a:spcBef>
                <a:spcPct val="0"/>
              </a:spcBef>
              <a:spcAft>
                <a:spcPct val="0"/>
              </a:spcAft>
            </a:pPr>
            <a:endParaRPr lang="en-IN" sz="1568" b="1" dirty="0">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509FDC8C-0394-4DE1-BD09-799E0BB7738E}"/>
              </a:ext>
            </a:extLst>
          </p:cNvPr>
          <p:cNvSpPr txBox="1"/>
          <p:nvPr/>
        </p:nvSpPr>
        <p:spPr>
          <a:xfrm>
            <a:off x="5657125" y="5836099"/>
            <a:ext cx="1444523" cy="380175"/>
          </a:xfrm>
          <a:prstGeom prst="rect">
            <a:avLst/>
          </a:prstGeom>
          <a:noFill/>
        </p:spPr>
        <p:txBody>
          <a:bodyPr wrap="square" lIns="0" tIns="0" rIns="0" bIns="0" rtlCol="0">
            <a:spAutoFit/>
          </a:bodyPr>
          <a:lstStyle/>
          <a:p>
            <a:pPr algn="ctr">
              <a:lnSpc>
                <a:spcPct val="90000"/>
              </a:lnSpc>
            </a:pPr>
            <a:r>
              <a:rPr lang="en-IN" sz="1372" b="1" dirty="0">
                <a:solidFill>
                  <a:schemeClr val="bg1"/>
                </a:solidFill>
              </a:rPr>
              <a:t>Reinforcement learning</a:t>
            </a:r>
          </a:p>
        </p:txBody>
      </p:sp>
      <p:sp>
        <p:nvSpPr>
          <p:cNvPr id="11" name="Oval 10">
            <a:extLst>
              <a:ext uri="{FF2B5EF4-FFF2-40B4-BE49-F238E27FC236}">
                <a16:creationId xmlns:a16="http://schemas.microsoft.com/office/drawing/2014/main" id="{C39D5F5A-AECB-4131-9F23-8282F60526D1}"/>
              </a:ext>
            </a:extLst>
          </p:cNvPr>
          <p:cNvSpPr/>
          <p:nvPr/>
        </p:nvSpPr>
        <p:spPr bwMode="auto">
          <a:xfrm>
            <a:off x="10000213" y="2602598"/>
            <a:ext cx="1199939" cy="1199939"/>
          </a:xfrm>
          <a:prstGeom prst="ellipse">
            <a:avLst/>
          </a:prstGeom>
          <a:solidFill>
            <a:srgbClr val="CA089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568" b="1" dirty="0">
              <a:gradFill>
                <a:gsLst>
                  <a:gs pos="0">
                    <a:srgbClr val="FFFFFF"/>
                  </a:gs>
                  <a:gs pos="100000">
                    <a:srgbClr val="FFFFFF"/>
                  </a:gs>
                </a:gsLst>
                <a:lin ang="5400000" scaled="0"/>
              </a:gradFill>
              <a:cs typeface="Segoe UI" pitchFamily="34" charset="0"/>
            </a:endParaRPr>
          </a:p>
          <a:p>
            <a:pPr algn="ctr" defTabSz="914102" fontAlgn="base">
              <a:lnSpc>
                <a:spcPct val="90000"/>
              </a:lnSpc>
              <a:spcBef>
                <a:spcPct val="0"/>
              </a:spcBef>
              <a:spcAft>
                <a:spcPct val="0"/>
              </a:spcAft>
            </a:pPr>
            <a:endParaRPr lang="en-IN" sz="1568" b="1" dirty="0">
              <a:gradFill>
                <a:gsLst>
                  <a:gs pos="0">
                    <a:srgbClr val="FFFFFF"/>
                  </a:gs>
                  <a:gs pos="100000">
                    <a:srgbClr val="FFFFFF"/>
                  </a:gs>
                </a:gsLst>
                <a:lin ang="5400000" scaled="0"/>
              </a:gradFill>
              <a:cs typeface="Segoe UI" pitchFamily="34" charset="0"/>
            </a:endParaRPr>
          </a:p>
        </p:txBody>
      </p:sp>
      <p:sp>
        <p:nvSpPr>
          <p:cNvPr id="12" name="TextBox 11">
            <a:extLst>
              <a:ext uri="{FF2B5EF4-FFF2-40B4-BE49-F238E27FC236}">
                <a16:creationId xmlns:a16="http://schemas.microsoft.com/office/drawing/2014/main" id="{51DD333E-F813-4857-8E84-0B46AE40E5C7}"/>
              </a:ext>
            </a:extLst>
          </p:cNvPr>
          <p:cNvSpPr txBox="1"/>
          <p:nvPr/>
        </p:nvSpPr>
        <p:spPr>
          <a:xfrm>
            <a:off x="9913872" y="3074244"/>
            <a:ext cx="1403493" cy="325865"/>
          </a:xfrm>
          <a:prstGeom prst="rect">
            <a:avLst/>
          </a:prstGeom>
          <a:noFill/>
        </p:spPr>
        <p:txBody>
          <a:bodyPr wrap="square" lIns="0" tIns="0" rIns="0" bIns="0" rtlCol="0">
            <a:spAutoFit/>
          </a:bodyPr>
          <a:lstStyle/>
          <a:p>
            <a:pPr algn="ctr">
              <a:lnSpc>
                <a:spcPct val="90000"/>
              </a:lnSpc>
            </a:pPr>
            <a:r>
              <a:rPr lang="en-IN" sz="1176" b="1" dirty="0">
                <a:solidFill>
                  <a:schemeClr val="bg1"/>
                </a:solidFill>
              </a:rPr>
              <a:t>Dimensionality Reduction</a:t>
            </a:r>
          </a:p>
        </p:txBody>
      </p:sp>
      <p:sp>
        <p:nvSpPr>
          <p:cNvPr id="13" name="Oval 12">
            <a:extLst>
              <a:ext uri="{FF2B5EF4-FFF2-40B4-BE49-F238E27FC236}">
                <a16:creationId xmlns:a16="http://schemas.microsoft.com/office/drawing/2014/main" id="{E3A3F916-4EAC-4524-95F5-B12F9B2E0D18}"/>
              </a:ext>
            </a:extLst>
          </p:cNvPr>
          <p:cNvSpPr/>
          <p:nvPr/>
        </p:nvSpPr>
        <p:spPr bwMode="auto">
          <a:xfrm>
            <a:off x="8521605" y="816855"/>
            <a:ext cx="1199939" cy="1199939"/>
          </a:xfrm>
          <a:prstGeom prst="ellipse">
            <a:avLst/>
          </a:prstGeom>
          <a:solidFill>
            <a:srgbClr val="CA089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568" b="1" dirty="0">
              <a:gradFill>
                <a:gsLst>
                  <a:gs pos="0">
                    <a:srgbClr val="FFFFFF"/>
                  </a:gs>
                  <a:gs pos="100000">
                    <a:srgbClr val="FFFFFF"/>
                  </a:gs>
                </a:gsLst>
                <a:lin ang="5400000" scaled="0"/>
              </a:gradFill>
              <a:cs typeface="Segoe UI" pitchFamily="34" charset="0"/>
            </a:endParaRPr>
          </a:p>
          <a:p>
            <a:pPr algn="ctr" defTabSz="914102" fontAlgn="base">
              <a:lnSpc>
                <a:spcPct val="90000"/>
              </a:lnSpc>
              <a:spcBef>
                <a:spcPct val="0"/>
              </a:spcBef>
              <a:spcAft>
                <a:spcPct val="0"/>
              </a:spcAft>
            </a:pPr>
            <a:endParaRPr lang="en-IN" sz="1568" b="1" dirty="0">
              <a:gradFill>
                <a:gsLst>
                  <a:gs pos="0">
                    <a:srgbClr val="FFFFFF"/>
                  </a:gs>
                  <a:gs pos="100000">
                    <a:srgbClr val="FFFFFF"/>
                  </a:gs>
                </a:gsLst>
                <a:lin ang="5400000" scaled="0"/>
              </a:gradFill>
              <a:cs typeface="Segoe UI" pitchFamily="34" charset="0"/>
            </a:endParaRPr>
          </a:p>
        </p:txBody>
      </p:sp>
      <p:sp>
        <p:nvSpPr>
          <p:cNvPr id="14" name="TextBox 13">
            <a:extLst>
              <a:ext uri="{FF2B5EF4-FFF2-40B4-BE49-F238E27FC236}">
                <a16:creationId xmlns:a16="http://schemas.microsoft.com/office/drawing/2014/main" id="{D00120DC-3D50-44E3-B84B-28EA89C5541E}"/>
              </a:ext>
            </a:extLst>
          </p:cNvPr>
          <p:cNvSpPr txBox="1"/>
          <p:nvPr/>
        </p:nvSpPr>
        <p:spPr>
          <a:xfrm>
            <a:off x="8440820" y="1335359"/>
            <a:ext cx="1403493" cy="190087"/>
          </a:xfrm>
          <a:prstGeom prst="rect">
            <a:avLst/>
          </a:prstGeom>
          <a:noFill/>
        </p:spPr>
        <p:txBody>
          <a:bodyPr wrap="square" lIns="0" tIns="0" rIns="0" bIns="0" rtlCol="0">
            <a:spAutoFit/>
          </a:bodyPr>
          <a:lstStyle/>
          <a:p>
            <a:pPr algn="ctr">
              <a:lnSpc>
                <a:spcPct val="90000"/>
              </a:lnSpc>
            </a:pPr>
            <a:r>
              <a:rPr lang="en-IN" sz="1372" b="1" dirty="0">
                <a:solidFill>
                  <a:schemeClr val="bg1"/>
                </a:solidFill>
              </a:rPr>
              <a:t>Clustering</a:t>
            </a:r>
          </a:p>
        </p:txBody>
      </p:sp>
      <p:sp>
        <p:nvSpPr>
          <p:cNvPr id="15" name="Oval 14">
            <a:extLst>
              <a:ext uri="{FF2B5EF4-FFF2-40B4-BE49-F238E27FC236}">
                <a16:creationId xmlns:a16="http://schemas.microsoft.com/office/drawing/2014/main" id="{D05481C2-A890-4CF0-ABA6-427255E1638A}"/>
              </a:ext>
            </a:extLst>
          </p:cNvPr>
          <p:cNvSpPr/>
          <p:nvPr/>
        </p:nvSpPr>
        <p:spPr bwMode="auto">
          <a:xfrm>
            <a:off x="3028394" y="834501"/>
            <a:ext cx="1235231" cy="1164646"/>
          </a:xfrm>
          <a:prstGeom prst="ellipse">
            <a:avLst/>
          </a:prstGeom>
          <a:solidFill>
            <a:srgbClr val="159B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568" b="1" dirty="0">
              <a:gradFill>
                <a:gsLst>
                  <a:gs pos="0">
                    <a:srgbClr val="FFFFFF"/>
                  </a:gs>
                  <a:gs pos="100000">
                    <a:srgbClr val="FFFFFF"/>
                  </a:gs>
                </a:gsLst>
                <a:lin ang="5400000" scaled="0"/>
              </a:gradFill>
              <a:ea typeface="Segoe UI" pitchFamily="34" charset="0"/>
              <a:cs typeface="Segoe UI" pitchFamily="34" charset="0"/>
            </a:endParaRPr>
          </a:p>
          <a:p>
            <a:pPr algn="ctr" defTabSz="914102" fontAlgn="base">
              <a:lnSpc>
                <a:spcPct val="90000"/>
              </a:lnSpc>
              <a:spcBef>
                <a:spcPct val="0"/>
              </a:spcBef>
              <a:spcAft>
                <a:spcPct val="0"/>
              </a:spcAft>
            </a:pPr>
            <a:endParaRPr lang="en-IN" sz="1568" b="1"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50800C5E-2991-49B7-976F-8AB79661E519}"/>
              </a:ext>
            </a:extLst>
          </p:cNvPr>
          <p:cNvSpPr/>
          <p:nvPr/>
        </p:nvSpPr>
        <p:spPr bwMode="auto">
          <a:xfrm>
            <a:off x="1599276" y="2602598"/>
            <a:ext cx="1235231" cy="1164646"/>
          </a:xfrm>
          <a:prstGeom prst="ellipse">
            <a:avLst/>
          </a:prstGeom>
          <a:solidFill>
            <a:srgbClr val="159B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568" b="1" dirty="0">
              <a:gradFill>
                <a:gsLst>
                  <a:gs pos="0">
                    <a:srgbClr val="FFFFFF"/>
                  </a:gs>
                  <a:gs pos="100000">
                    <a:srgbClr val="FFFFFF"/>
                  </a:gs>
                </a:gsLst>
                <a:lin ang="5400000" scaled="0"/>
              </a:gradFill>
              <a:ea typeface="Segoe UI" pitchFamily="34" charset="0"/>
              <a:cs typeface="Segoe UI" pitchFamily="34" charset="0"/>
            </a:endParaRPr>
          </a:p>
          <a:p>
            <a:pPr algn="ctr" defTabSz="914102" fontAlgn="base">
              <a:lnSpc>
                <a:spcPct val="90000"/>
              </a:lnSpc>
              <a:spcBef>
                <a:spcPct val="0"/>
              </a:spcBef>
              <a:spcAft>
                <a:spcPct val="0"/>
              </a:spcAft>
            </a:pPr>
            <a:endParaRPr lang="en-IN" sz="1568" b="1" dirty="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a:extLst>
              <a:ext uri="{FF2B5EF4-FFF2-40B4-BE49-F238E27FC236}">
                <a16:creationId xmlns:a16="http://schemas.microsoft.com/office/drawing/2014/main" id="{A97FB30D-1F0C-42D3-85FB-03B65629D230}"/>
              </a:ext>
            </a:extLst>
          </p:cNvPr>
          <p:cNvSpPr txBox="1"/>
          <p:nvPr/>
        </p:nvSpPr>
        <p:spPr>
          <a:xfrm>
            <a:off x="2923748" y="1248783"/>
            <a:ext cx="1444523" cy="217243"/>
          </a:xfrm>
          <a:prstGeom prst="rect">
            <a:avLst/>
          </a:prstGeom>
          <a:noFill/>
        </p:spPr>
        <p:txBody>
          <a:bodyPr wrap="square" lIns="0" tIns="0" rIns="0" bIns="0" rtlCol="0">
            <a:spAutoFit/>
          </a:bodyPr>
          <a:lstStyle/>
          <a:p>
            <a:pPr algn="ctr">
              <a:lnSpc>
                <a:spcPct val="90000"/>
              </a:lnSpc>
            </a:pPr>
            <a:r>
              <a:rPr lang="en-IN" sz="1568" b="1" dirty="0">
                <a:solidFill>
                  <a:schemeClr val="bg1"/>
                </a:solidFill>
              </a:rPr>
              <a:t>Regression</a:t>
            </a:r>
          </a:p>
        </p:txBody>
      </p:sp>
      <p:sp>
        <p:nvSpPr>
          <p:cNvPr id="18" name="TextBox 17">
            <a:extLst>
              <a:ext uri="{FF2B5EF4-FFF2-40B4-BE49-F238E27FC236}">
                <a16:creationId xmlns:a16="http://schemas.microsoft.com/office/drawing/2014/main" id="{48A6CDD8-9743-4B76-94F5-996FE7611462}"/>
              </a:ext>
            </a:extLst>
          </p:cNvPr>
          <p:cNvSpPr txBox="1"/>
          <p:nvPr/>
        </p:nvSpPr>
        <p:spPr>
          <a:xfrm>
            <a:off x="1496872" y="3061393"/>
            <a:ext cx="1444523" cy="190087"/>
          </a:xfrm>
          <a:prstGeom prst="rect">
            <a:avLst/>
          </a:prstGeom>
          <a:noFill/>
        </p:spPr>
        <p:txBody>
          <a:bodyPr wrap="square" lIns="0" tIns="0" rIns="0" bIns="0" rtlCol="0">
            <a:spAutoFit/>
          </a:bodyPr>
          <a:lstStyle/>
          <a:p>
            <a:pPr algn="ctr">
              <a:lnSpc>
                <a:spcPct val="90000"/>
              </a:lnSpc>
            </a:pPr>
            <a:r>
              <a:rPr lang="en-IN" sz="1372" b="1" dirty="0">
                <a:solidFill>
                  <a:schemeClr val="bg1"/>
                </a:solidFill>
              </a:rPr>
              <a:t>Classification</a:t>
            </a:r>
          </a:p>
        </p:txBody>
      </p:sp>
    </p:spTree>
    <p:extLst>
      <p:ext uri="{BB962C8B-B14F-4D97-AF65-F5344CB8AC3E}">
        <p14:creationId xmlns:p14="http://schemas.microsoft.com/office/powerpoint/2010/main" val="1562570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56ED39D-CA5D-4604-B457-85C1C2A60F61}"/>
              </a:ext>
            </a:extLst>
          </p:cNvPr>
          <p:cNvSpPr txBox="1"/>
          <p:nvPr/>
        </p:nvSpPr>
        <p:spPr>
          <a:xfrm>
            <a:off x="865" y="487"/>
            <a:ext cx="12190271" cy="635430"/>
          </a:xfrm>
          <a:prstGeom prst="rect">
            <a:avLst/>
          </a:prstGeom>
          <a:noFill/>
        </p:spPr>
        <p:txBody>
          <a:bodyPr wrap="square" rtlCol="0">
            <a:spAutoFit/>
          </a:bodyPr>
          <a:lstStyle>
            <a:defPPr>
              <a:defRPr lang="en-US"/>
            </a:defPPr>
            <a:lvl2pPr lvl="1">
              <a:defRPr sz="3600">
                <a:solidFill>
                  <a:schemeClr val="tx1">
                    <a:lumMod val="50000"/>
                  </a:schemeClr>
                </a:solidFill>
                <a:latin typeface="Arial Narrow" panose="020B0606020202030204" pitchFamily="34" charset="0"/>
                <a:cs typeface="Aharoni" panose="02010803020104030203" pitchFamily="2" charset="-79"/>
              </a:defRPr>
            </a:lvl2pPr>
          </a:lstStyle>
          <a:p>
            <a:pPr lvl="1"/>
            <a:r>
              <a:rPr lang="en-IN" sz="3529" dirty="0"/>
              <a:t>Supervised Learning vs Unsupervised Learning</a:t>
            </a:r>
          </a:p>
        </p:txBody>
      </p:sp>
      <p:pic>
        <p:nvPicPr>
          <p:cNvPr id="2054" name="Picture 6" descr="Image result for Supervised Learning">
            <a:extLst>
              <a:ext uri="{FF2B5EF4-FFF2-40B4-BE49-F238E27FC236}">
                <a16:creationId xmlns:a16="http://schemas.microsoft.com/office/drawing/2014/main" id="{342514CA-6D21-4E79-B314-9D8DEFC6D9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027"/>
          <a:stretch/>
        </p:blipFill>
        <p:spPr bwMode="auto">
          <a:xfrm>
            <a:off x="0" y="720582"/>
            <a:ext cx="5077078" cy="549726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Supervised Learning">
            <a:extLst>
              <a:ext uri="{FF2B5EF4-FFF2-40B4-BE49-F238E27FC236}">
                <a16:creationId xmlns:a16="http://schemas.microsoft.com/office/drawing/2014/main" id="{C8954686-7DE5-46AB-A09C-DD17D6C7D3D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76" b="6445"/>
          <a:stretch/>
        </p:blipFill>
        <p:spPr bwMode="auto">
          <a:xfrm>
            <a:off x="5077079" y="818730"/>
            <a:ext cx="7114057" cy="5220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74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56ED39D-CA5D-4604-B457-85C1C2A60F61}"/>
              </a:ext>
            </a:extLst>
          </p:cNvPr>
          <p:cNvSpPr txBox="1"/>
          <p:nvPr/>
        </p:nvSpPr>
        <p:spPr>
          <a:xfrm>
            <a:off x="865" y="488"/>
            <a:ext cx="12190271" cy="633625"/>
          </a:xfrm>
          <a:prstGeom prst="rect">
            <a:avLst/>
          </a:prstGeom>
          <a:noFill/>
        </p:spPr>
        <p:txBody>
          <a:bodyPr wrap="square" rtlCol="0">
            <a:spAutoFit/>
          </a:bodyPr>
          <a:lstStyle>
            <a:defPPr>
              <a:defRPr lang="en-US"/>
            </a:defPPr>
            <a:lvl2pPr lvl="1">
              <a:defRPr sz="3600">
                <a:solidFill>
                  <a:schemeClr val="tx1">
                    <a:lumMod val="50000"/>
                  </a:schemeClr>
                </a:solidFill>
                <a:latin typeface="Arial Narrow" panose="020B0606020202030204" pitchFamily="34" charset="0"/>
                <a:cs typeface="Aharoni" panose="02010803020104030203" pitchFamily="2" charset="-79"/>
              </a:defRPr>
            </a:lvl2pPr>
          </a:lstStyle>
          <a:p>
            <a:pPr lvl="1"/>
            <a:r>
              <a:rPr lang="en-IN" sz="3529" dirty="0"/>
              <a:t>Supervised Learning Example</a:t>
            </a:r>
          </a:p>
        </p:txBody>
      </p:sp>
      <p:pic>
        <p:nvPicPr>
          <p:cNvPr id="1026" name="Picture 2" descr="https://cdn-images-1.medium.com/max/800/1*caLjbWlrKbLLqwFlGLbiuQ.png">
            <a:extLst>
              <a:ext uri="{FF2B5EF4-FFF2-40B4-BE49-F238E27FC236}">
                <a16:creationId xmlns:a16="http://schemas.microsoft.com/office/drawing/2014/main" id="{0952E564-9AFA-46D6-B332-D7EE6355B8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959" b="6086"/>
          <a:stretch/>
        </p:blipFill>
        <p:spPr bwMode="auto">
          <a:xfrm>
            <a:off x="2360897" y="634112"/>
            <a:ext cx="7470207" cy="5680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732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training and testing data">
            <a:extLst>
              <a:ext uri="{FF2B5EF4-FFF2-40B4-BE49-F238E27FC236}">
                <a16:creationId xmlns:a16="http://schemas.microsoft.com/office/drawing/2014/main" id="{337AE016-A4F2-48C7-B99B-083A363269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736"/>
          <a:stretch/>
        </p:blipFill>
        <p:spPr bwMode="auto">
          <a:xfrm>
            <a:off x="921784" y="264996"/>
            <a:ext cx="10348433" cy="5878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716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56ED39D-CA5D-4604-B457-85C1C2A60F61}"/>
              </a:ext>
            </a:extLst>
          </p:cNvPr>
          <p:cNvSpPr txBox="1"/>
          <p:nvPr/>
        </p:nvSpPr>
        <p:spPr>
          <a:xfrm>
            <a:off x="865" y="488"/>
            <a:ext cx="12190271" cy="633625"/>
          </a:xfrm>
          <a:prstGeom prst="rect">
            <a:avLst/>
          </a:prstGeom>
          <a:noFill/>
        </p:spPr>
        <p:txBody>
          <a:bodyPr wrap="square" rtlCol="0">
            <a:spAutoFit/>
          </a:bodyPr>
          <a:lstStyle/>
          <a:p>
            <a:pPr lvl="1"/>
            <a:r>
              <a:rPr lang="en-IN" sz="3529" dirty="0">
                <a:solidFill>
                  <a:schemeClr val="tx1">
                    <a:lumMod val="50000"/>
                  </a:schemeClr>
                </a:solidFill>
                <a:latin typeface="Arial Narrow" panose="020B0606020202030204" pitchFamily="34" charset="0"/>
                <a:cs typeface="Aharoni" panose="02010803020104030203" pitchFamily="2" charset="-79"/>
              </a:rPr>
              <a:t>Data</a:t>
            </a:r>
          </a:p>
        </p:txBody>
      </p:sp>
      <p:pic>
        <p:nvPicPr>
          <p:cNvPr id="5" name="Picture 2" descr="Related image">
            <a:extLst>
              <a:ext uri="{FF2B5EF4-FFF2-40B4-BE49-F238E27FC236}">
                <a16:creationId xmlns:a16="http://schemas.microsoft.com/office/drawing/2014/main" id="{290336C3-687E-412E-91BF-0D7139FE6A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351" t="17741" r="61696" b="9479"/>
          <a:stretch/>
        </p:blipFill>
        <p:spPr bwMode="auto">
          <a:xfrm>
            <a:off x="1311189" y="1084225"/>
            <a:ext cx="4254674" cy="499054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unstructured data">
            <a:extLst>
              <a:ext uri="{FF2B5EF4-FFF2-40B4-BE49-F238E27FC236}">
                <a16:creationId xmlns:a16="http://schemas.microsoft.com/office/drawing/2014/main" id="{6E107C61-CB5E-451C-BD84-8C293400C9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890" t="6612" r="5935" b="6612"/>
          <a:stretch/>
        </p:blipFill>
        <p:spPr bwMode="auto">
          <a:xfrm>
            <a:off x="6341871" y="983878"/>
            <a:ext cx="4736336" cy="5191236"/>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73ABAB43-272B-44FA-A67B-E687BCEC3BA1}"/>
              </a:ext>
            </a:extLst>
          </p:cNvPr>
          <p:cNvCxnSpPr>
            <a:cxnSpLocks/>
          </p:cNvCxnSpPr>
          <p:nvPr/>
        </p:nvCxnSpPr>
        <p:spPr>
          <a:xfrm>
            <a:off x="6096000" y="1191261"/>
            <a:ext cx="0" cy="4883508"/>
          </a:xfrm>
          <a:prstGeom prst="line">
            <a:avLst/>
          </a:prstGeom>
          <a:ln w="28575">
            <a:solidFill>
              <a:srgbClr val="C00000"/>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878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56ED39D-CA5D-4604-B457-85C1C2A60F61}"/>
              </a:ext>
            </a:extLst>
          </p:cNvPr>
          <p:cNvSpPr txBox="1"/>
          <p:nvPr/>
        </p:nvSpPr>
        <p:spPr>
          <a:xfrm>
            <a:off x="865" y="487"/>
            <a:ext cx="12190271" cy="575094"/>
          </a:xfrm>
          <a:prstGeom prst="rect">
            <a:avLst/>
          </a:prstGeom>
          <a:noFill/>
        </p:spPr>
        <p:txBody>
          <a:bodyPr wrap="square" rtlCol="0">
            <a:spAutoFit/>
          </a:bodyPr>
          <a:lstStyle>
            <a:defPPr>
              <a:defRPr lang="en-US"/>
            </a:defPPr>
            <a:lvl1pPr>
              <a:defRPr sz="3600">
                <a:latin typeface="Arial Narrow" panose="020B0606020202030204" pitchFamily="34" charset="0"/>
              </a:defRPr>
            </a:lvl1pPr>
            <a:lvl2pPr lvl="1">
              <a:defRPr sz="3200">
                <a:solidFill>
                  <a:schemeClr val="tx1">
                    <a:lumMod val="50000"/>
                  </a:schemeClr>
                </a:solidFill>
                <a:latin typeface="Arial Narrow" panose="020B0606020202030204" pitchFamily="34" charset="0"/>
                <a:cs typeface="Aharoni" panose="02010803020104030203" pitchFamily="2" charset="-79"/>
              </a:defRPr>
            </a:lvl2pPr>
          </a:lstStyle>
          <a:p>
            <a:pPr lvl="1"/>
            <a:r>
              <a:rPr lang="en-IN" sz="3137" dirty="0"/>
              <a:t>Tree based Algorithms – Decision Tree</a:t>
            </a:r>
          </a:p>
        </p:txBody>
      </p:sp>
      <p:pic>
        <p:nvPicPr>
          <p:cNvPr id="4098" name="Picture 2" descr="Image result for decision tree explained">
            <a:extLst>
              <a:ext uri="{FF2B5EF4-FFF2-40B4-BE49-F238E27FC236}">
                <a16:creationId xmlns:a16="http://schemas.microsoft.com/office/drawing/2014/main" id="{2EC2B6A2-F211-4FB0-877E-C054832D7D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1409" y="1955832"/>
            <a:ext cx="7946432" cy="39218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489DE75A-C371-4005-A03E-B86A56562F34}"/>
              </a:ext>
            </a:extLst>
          </p:cNvPr>
          <p:cNvGraphicFramePr>
            <a:graphicFrameLocks noGrp="1"/>
          </p:cNvGraphicFramePr>
          <p:nvPr>
            <p:extLst/>
          </p:nvPr>
        </p:nvGraphicFramePr>
        <p:xfrm>
          <a:off x="1951409" y="659273"/>
          <a:ext cx="8127999" cy="788884"/>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906952008"/>
                    </a:ext>
                  </a:extLst>
                </a:gridCol>
                <a:gridCol w="2709333">
                  <a:extLst>
                    <a:ext uri="{9D8B030D-6E8A-4147-A177-3AD203B41FA5}">
                      <a16:colId xmlns:a16="http://schemas.microsoft.com/office/drawing/2014/main" val="1105223815"/>
                    </a:ext>
                  </a:extLst>
                </a:gridCol>
                <a:gridCol w="2709333">
                  <a:extLst>
                    <a:ext uri="{9D8B030D-6E8A-4147-A177-3AD203B41FA5}">
                      <a16:colId xmlns:a16="http://schemas.microsoft.com/office/drawing/2014/main" val="2268066684"/>
                    </a:ext>
                  </a:extLst>
                </a:gridCol>
              </a:tblGrid>
              <a:tr h="388451">
                <a:tc>
                  <a:txBody>
                    <a:bodyPr/>
                    <a:lstStyle/>
                    <a:p>
                      <a:pPr algn="ctr"/>
                      <a:r>
                        <a:rPr lang="en-IN" sz="2000" dirty="0">
                          <a:solidFill>
                            <a:schemeClr val="bg1"/>
                          </a:solidFill>
                        </a:rPr>
                        <a:t>Supervised </a:t>
                      </a:r>
                    </a:p>
                  </a:txBody>
                  <a:tcPr marL="89642" marR="89642" marT="44821" marB="44821">
                    <a:solidFill>
                      <a:schemeClr val="bg1">
                        <a:lumMod val="50000"/>
                      </a:schemeClr>
                    </a:solidFill>
                  </a:tcPr>
                </a:tc>
                <a:tc>
                  <a:txBody>
                    <a:bodyPr/>
                    <a:lstStyle/>
                    <a:p>
                      <a:pPr algn="ctr"/>
                      <a:r>
                        <a:rPr lang="en-IN" sz="2000" dirty="0">
                          <a:solidFill>
                            <a:schemeClr val="bg1"/>
                          </a:solidFill>
                        </a:rPr>
                        <a:t>Regression</a:t>
                      </a:r>
                    </a:p>
                  </a:txBody>
                  <a:tcPr marL="89642" marR="89642" marT="44821" marB="44821">
                    <a:solidFill>
                      <a:schemeClr val="bg1">
                        <a:lumMod val="50000"/>
                      </a:schemeClr>
                    </a:solidFill>
                  </a:tcPr>
                </a:tc>
                <a:tc>
                  <a:txBody>
                    <a:bodyPr/>
                    <a:lstStyle/>
                    <a:p>
                      <a:pPr algn="ctr"/>
                      <a:r>
                        <a:rPr lang="en-IN" sz="2000" dirty="0">
                          <a:solidFill>
                            <a:schemeClr val="bg1"/>
                          </a:solidFill>
                        </a:rPr>
                        <a:t>Classification</a:t>
                      </a:r>
                    </a:p>
                  </a:txBody>
                  <a:tcPr marL="89642" marR="89642" marT="44821" marB="44821">
                    <a:solidFill>
                      <a:schemeClr val="bg1">
                        <a:lumMod val="50000"/>
                      </a:schemeClr>
                    </a:solidFill>
                  </a:tcPr>
                </a:tc>
                <a:extLst>
                  <a:ext uri="{0D108BD9-81ED-4DB2-BD59-A6C34878D82A}">
                    <a16:rowId xmlns:a16="http://schemas.microsoft.com/office/drawing/2014/main" val="3243803876"/>
                  </a:ext>
                </a:extLst>
              </a:tr>
              <a:tr h="388451">
                <a:tc>
                  <a:txBody>
                    <a:bodyPr/>
                    <a:lstStyle/>
                    <a:p>
                      <a:pPr marL="342900" indent="-342900" algn="ctr">
                        <a:buFont typeface="Wingdings" panose="05000000000000000000" pitchFamily="2" charset="2"/>
                        <a:buChar char="ü"/>
                      </a:pPr>
                      <a:r>
                        <a:rPr lang="en-IN" sz="2000" dirty="0">
                          <a:solidFill>
                            <a:schemeClr val="tx1">
                              <a:lumMod val="50000"/>
                            </a:schemeClr>
                          </a:solidFill>
                        </a:rPr>
                        <a:t> </a:t>
                      </a:r>
                    </a:p>
                  </a:txBody>
                  <a:tcPr marL="89642" marR="89642" marT="44821" marB="44821">
                    <a:solidFill>
                      <a:schemeClr val="bg1">
                        <a:lumMod val="95000"/>
                      </a:schemeClr>
                    </a:solidFill>
                  </a:tcPr>
                </a:tc>
                <a:tc>
                  <a:txBody>
                    <a:bodyPr/>
                    <a:lstStyle/>
                    <a:p>
                      <a:pPr marL="342900" indent="-342900" algn="ctr">
                        <a:buFont typeface="Wingdings" panose="05000000000000000000" pitchFamily="2" charset="2"/>
                        <a:buChar char="ü"/>
                      </a:pPr>
                      <a:r>
                        <a:rPr lang="en-IN" sz="2000" dirty="0">
                          <a:solidFill>
                            <a:schemeClr val="tx1">
                              <a:lumMod val="50000"/>
                            </a:schemeClr>
                          </a:solidFill>
                        </a:rPr>
                        <a:t> </a:t>
                      </a:r>
                    </a:p>
                  </a:txBody>
                  <a:tcPr marL="89642" marR="89642" marT="44821" marB="44821">
                    <a:solidFill>
                      <a:schemeClr val="bg1">
                        <a:lumMod val="95000"/>
                      </a:schemeClr>
                    </a:solidFill>
                  </a:tcPr>
                </a:tc>
                <a:tc>
                  <a:txBody>
                    <a:bodyPr/>
                    <a:lstStyle/>
                    <a:p>
                      <a:pPr marL="342900" indent="-342900" algn="ctr">
                        <a:buFont typeface="Wingdings" panose="05000000000000000000" pitchFamily="2" charset="2"/>
                        <a:buChar char="ü"/>
                      </a:pPr>
                      <a:r>
                        <a:rPr lang="en-IN" sz="2000" dirty="0">
                          <a:solidFill>
                            <a:schemeClr val="tx1">
                              <a:lumMod val="50000"/>
                            </a:schemeClr>
                          </a:solidFill>
                        </a:rPr>
                        <a:t> </a:t>
                      </a:r>
                    </a:p>
                  </a:txBody>
                  <a:tcPr marL="89642" marR="89642" marT="44821" marB="44821">
                    <a:solidFill>
                      <a:schemeClr val="bg1">
                        <a:lumMod val="95000"/>
                      </a:schemeClr>
                    </a:solidFill>
                  </a:tcPr>
                </a:tc>
                <a:extLst>
                  <a:ext uri="{0D108BD9-81ED-4DB2-BD59-A6C34878D82A}">
                    <a16:rowId xmlns:a16="http://schemas.microsoft.com/office/drawing/2014/main" val="3061417470"/>
                  </a:ext>
                </a:extLst>
              </a:tr>
            </a:tbl>
          </a:graphicData>
        </a:graphic>
      </p:graphicFrame>
    </p:spTree>
    <p:extLst>
      <p:ext uri="{BB962C8B-B14F-4D97-AF65-F5344CB8AC3E}">
        <p14:creationId xmlns:p14="http://schemas.microsoft.com/office/powerpoint/2010/main" val="4994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56ED39D-CA5D-4604-B457-85C1C2A60F61}"/>
              </a:ext>
            </a:extLst>
          </p:cNvPr>
          <p:cNvSpPr txBox="1"/>
          <p:nvPr/>
        </p:nvSpPr>
        <p:spPr>
          <a:xfrm>
            <a:off x="0" y="65807"/>
            <a:ext cx="12190271" cy="575094"/>
          </a:xfrm>
          <a:prstGeom prst="rect">
            <a:avLst/>
          </a:prstGeom>
          <a:noFill/>
        </p:spPr>
        <p:txBody>
          <a:bodyPr wrap="square" rtlCol="0">
            <a:spAutoFit/>
          </a:bodyPr>
          <a:lstStyle>
            <a:defPPr>
              <a:defRPr lang="en-US"/>
            </a:defPPr>
            <a:lvl1pPr>
              <a:defRPr sz="3600">
                <a:latin typeface="Arial Narrow" panose="020B0606020202030204" pitchFamily="34" charset="0"/>
              </a:defRPr>
            </a:lvl1pPr>
            <a:lvl2pPr lvl="1">
              <a:defRPr sz="3200">
                <a:solidFill>
                  <a:schemeClr val="tx1">
                    <a:lumMod val="50000"/>
                  </a:schemeClr>
                </a:solidFill>
                <a:latin typeface="Arial Narrow" panose="020B0606020202030204" pitchFamily="34" charset="0"/>
                <a:cs typeface="Aharoni" panose="02010803020104030203" pitchFamily="2" charset="-79"/>
              </a:defRPr>
            </a:lvl2pPr>
          </a:lstStyle>
          <a:p>
            <a:pPr lvl="1"/>
            <a:r>
              <a:rPr lang="en-IN" sz="3137" dirty="0"/>
              <a:t>Decision Tree Algorithms</a:t>
            </a:r>
          </a:p>
        </p:txBody>
      </p:sp>
      <p:sp>
        <p:nvSpPr>
          <p:cNvPr id="2" name="Rectangle 1">
            <a:extLst>
              <a:ext uri="{FF2B5EF4-FFF2-40B4-BE49-F238E27FC236}">
                <a16:creationId xmlns:a16="http://schemas.microsoft.com/office/drawing/2014/main" id="{0F3C7E6C-4DC7-4952-96C7-F57BCF61B5C0}"/>
              </a:ext>
            </a:extLst>
          </p:cNvPr>
          <p:cNvSpPr/>
          <p:nvPr/>
        </p:nvSpPr>
        <p:spPr>
          <a:xfrm>
            <a:off x="6432269" y="3827354"/>
            <a:ext cx="5437321" cy="2262947"/>
          </a:xfrm>
          <a:prstGeom prst="rect">
            <a:avLst/>
          </a:prstGeom>
        </p:spPr>
        <p:txBody>
          <a:bodyPr wrap="square">
            <a:spAutoFit/>
          </a:bodyPr>
          <a:lstStyle/>
          <a:p>
            <a:r>
              <a:rPr lang="en-US" sz="1765" b="1" dirty="0">
                <a:solidFill>
                  <a:srgbClr val="333333"/>
                </a:solidFill>
                <a:latin typeface="poppins"/>
              </a:rPr>
              <a:t>Gini Index</a:t>
            </a:r>
          </a:p>
          <a:p>
            <a:pPr marL="280121" indent="-280121" algn="just">
              <a:buFont typeface="Arial" panose="020B0604020202020204" pitchFamily="34" charset="0"/>
              <a:buChar char="•"/>
            </a:pPr>
            <a:r>
              <a:rPr lang="en-US" sz="1765" dirty="0">
                <a:solidFill>
                  <a:srgbClr val="595858"/>
                </a:solidFill>
                <a:latin typeface="roboto" pitchFamily="2" charset="0"/>
              </a:rPr>
              <a:t>Gini index says, if we select two items from a population at random then they must be of same class and probability for this is 1 if population is pure.</a:t>
            </a:r>
          </a:p>
          <a:p>
            <a:pPr marL="280121" indent="-280121" algn="just">
              <a:buFont typeface="Arial" panose="020B0604020202020204" pitchFamily="34" charset="0"/>
              <a:buChar char="•"/>
            </a:pPr>
            <a:r>
              <a:rPr lang="en-US" sz="1765" dirty="0">
                <a:solidFill>
                  <a:srgbClr val="595858"/>
                </a:solidFill>
                <a:latin typeface="roboto" pitchFamily="2" charset="0"/>
              </a:rPr>
              <a:t>CART (Classification and Regression Tree) uses Gini method to create binary splits.</a:t>
            </a:r>
          </a:p>
          <a:p>
            <a:pPr algn="just"/>
            <a:endParaRPr lang="en-US" sz="1765" dirty="0">
              <a:solidFill>
                <a:srgbClr val="595858"/>
              </a:solidFill>
              <a:latin typeface="roboto" pitchFamily="2" charset="0"/>
            </a:endParaRPr>
          </a:p>
        </p:txBody>
      </p:sp>
      <p:sp>
        <p:nvSpPr>
          <p:cNvPr id="3" name="Rectangle 2">
            <a:extLst>
              <a:ext uri="{FF2B5EF4-FFF2-40B4-BE49-F238E27FC236}">
                <a16:creationId xmlns:a16="http://schemas.microsoft.com/office/drawing/2014/main" id="{C70EB7F4-F2AC-4564-9149-161F460D6059}"/>
              </a:ext>
            </a:extLst>
          </p:cNvPr>
          <p:cNvSpPr/>
          <p:nvPr/>
        </p:nvSpPr>
        <p:spPr>
          <a:xfrm>
            <a:off x="538732" y="2292326"/>
            <a:ext cx="5437321" cy="2806055"/>
          </a:xfrm>
          <a:prstGeom prst="rect">
            <a:avLst/>
          </a:prstGeom>
        </p:spPr>
        <p:txBody>
          <a:bodyPr wrap="square">
            <a:spAutoFit/>
          </a:bodyPr>
          <a:lstStyle/>
          <a:p>
            <a:r>
              <a:rPr lang="en-US" sz="1765" b="1" dirty="0">
                <a:solidFill>
                  <a:srgbClr val="333333"/>
                </a:solidFill>
                <a:latin typeface="poppins"/>
              </a:rPr>
              <a:t>Chi-Square</a:t>
            </a:r>
          </a:p>
          <a:p>
            <a:pPr marL="280121" indent="-280121" algn="just">
              <a:buFont typeface="Arial" panose="020B0604020202020204" pitchFamily="34" charset="0"/>
              <a:buChar char="•"/>
            </a:pPr>
            <a:r>
              <a:rPr lang="en-US" sz="1765" dirty="0">
                <a:solidFill>
                  <a:srgbClr val="595858"/>
                </a:solidFill>
                <a:latin typeface="roboto" pitchFamily="2" charset="0"/>
              </a:rPr>
              <a:t>It is an algorithm to find out the statistical significance between the differences between sub-nodes and parent node. We measure it by sum of squares of standardized differences between observed and expected frequencies of target variable.</a:t>
            </a:r>
          </a:p>
          <a:p>
            <a:pPr marL="280121" indent="-280121" algn="just">
              <a:buFont typeface="Arial" panose="020B0604020202020204" pitchFamily="34" charset="0"/>
              <a:buChar char="•"/>
            </a:pPr>
            <a:r>
              <a:rPr lang="en-US" sz="1765" dirty="0">
                <a:solidFill>
                  <a:srgbClr val="595858"/>
                </a:solidFill>
                <a:latin typeface="roboto" pitchFamily="2" charset="0"/>
              </a:rPr>
              <a:t>It generates tree called CHAID (Chi-square Automatic Interaction Detector)</a:t>
            </a:r>
          </a:p>
          <a:p>
            <a:pPr algn="just"/>
            <a:endParaRPr lang="en-US" sz="1765" dirty="0">
              <a:solidFill>
                <a:srgbClr val="595858"/>
              </a:solidFill>
              <a:latin typeface="roboto" pitchFamily="2" charset="0"/>
            </a:endParaRPr>
          </a:p>
        </p:txBody>
      </p:sp>
      <p:sp>
        <p:nvSpPr>
          <p:cNvPr id="6" name="Rectangle 5">
            <a:extLst>
              <a:ext uri="{FF2B5EF4-FFF2-40B4-BE49-F238E27FC236}">
                <a16:creationId xmlns:a16="http://schemas.microsoft.com/office/drawing/2014/main" id="{8120B51B-C772-446E-AB5E-CDE450E8D0FB}"/>
              </a:ext>
            </a:extLst>
          </p:cNvPr>
          <p:cNvSpPr/>
          <p:nvPr/>
        </p:nvSpPr>
        <p:spPr>
          <a:xfrm>
            <a:off x="6432270" y="1039254"/>
            <a:ext cx="5220998" cy="1991393"/>
          </a:xfrm>
          <a:prstGeom prst="rect">
            <a:avLst/>
          </a:prstGeom>
        </p:spPr>
        <p:txBody>
          <a:bodyPr wrap="square">
            <a:spAutoFit/>
          </a:bodyPr>
          <a:lstStyle/>
          <a:p>
            <a:r>
              <a:rPr lang="en-IN" sz="1765" b="1" dirty="0">
                <a:solidFill>
                  <a:srgbClr val="333333"/>
                </a:solidFill>
                <a:latin typeface="poppins"/>
              </a:rPr>
              <a:t>Reduction in Variance</a:t>
            </a:r>
          </a:p>
          <a:p>
            <a:pPr marL="280121" indent="-280121" algn="just">
              <a:buFont typeface="Arial" panose="020B0604020202020204" pitchFamily="34" charset="0"/>
              <a:buChar char="•"/>
            </a:pPr>
            <a:r>
              <a:rPr lang="en-US" sz="1765" dirty="0">
                <a:solidFill>
                  <a:srgbClr val="595858"/>
                </a:solidFill>
                <a:latin typeface="roboto" pitchFamily="2" charset="0"/>
              </a:rPr>
              <a:t>Reduction in variance is an algorithm used for continuous target variables (regression problems). This algorithm uses the standard formula of variance to choose the best split. The split with lower variance is selected as the criteria to split the population</a:t>
            </a:r>
            <a:endParaRPr lang="en-IN" sz="1765" dirty="0">
              <a:solidFill>
                <a:srgbClr val="595858"/>
              </a:solidFill>
              <a:latin typeface="roboto" pitchFamily="2" charset="0"/>
            </a:endParaRPr>
          </a:p>
        </p:txBody>
      </p:sp>
    </p:spTree>
    <p:extLst>
      <p:ext uri="{BB962C8B-B14F-4D97-AF65-F5344CB8AC3E}">
        <p14:creationId xmlns:p14="http://schemas.microsoft.com/office/powerpoint/2010/main" val="986949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4435</TotalTime>
  <Words>583</Words>
  <Application>Microsoft Office PowerPoint</Application>
  <PresentationFormat>Widescreen</PresentationFormat>
  <Paragraphs>103</Paragraphs>
  <Slides>17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17</vt:i4>
      </vt:variant>
    </vt:vector>
  </HeadingPairs>
  <TitlesOfParts>
    <vt:vector size="30" baseType="lpstr">
      <vt:lpstr>Aharoni</vt:lpstr>
      <vt:lpstr>Arial</vt:lpstr>
      <vt:lpstr>Arial Narrow</vt:lpstr>
      <vt:lpstr>Calibri</vt:lpstr>
      <vt:lpstr>Calibri Light</vt:lpstr>
      <vt:lpstr>medium-content-serif-font</vt:lpstr>
      <vt:lpstr>poppins</vt:lpstr>
      <vt:lpstr>roboto</vt:lpstr>
      <vt:lpstr>Segoe UI</vt:lpstr>
      <vt:lpstr>Symbol</vt:lpstr>
      <vt:lpstr>Times New Roman</vt:lpstr>
      <vt:lpstr>Wingdings</vt:lpstr>
      <vt:lpstr>Office Theme</vt:lpstr>
      <vt:lpstr>Machine Learning</vt:lpstr>
      <vt:lpstr>What is Machine Learning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dc:title>
  <dc:creator>Adarsha S</dc:creator>
  <cp:lastModifiedBy>Adarsha Shivananda</cp:lastModifiedBy>
  <cp:revision>56</cp:revision>
  <dcterms:created xsi:type="dcterms:W3CDTF">2017-06-17T04:09:47Z</dcterms:created>
  <dcterms:modified xsi:type="dcterms:W3CDTF">2018-11-11T04:30:42Z</dcterms:modified>
</cp:coreProperties>
</file>