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>
        <p:scale>
          <a:sx n="68" d="100"/>
          <a:sy n="68" d="100"/>
        </p:scale>
        <p:origin x="-822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y-actual</c:v>
                </c:pt>
              </c:strCache>
            </c:strRef>
          </c:tx>
          <c:marker>
            <c:symbol val="none"/>
          </c:marker>
          <c:val>
            <c:numRef>
              <c:f>Sheet3!$B$2:$B$6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y-predicted</c:v>
                </c:pt>
              </c:strCache>
            </c:strRef>
          </c:tx>
          <c:marker>
            <c:symbol val="none"/>
          </c:marker>
          <c:val>
            <c:numRef>
              <c:f>Sheet3!$C$2:$C$6</c:f>
              <c:numCache>
                <c:formatCode>General</c:formatCode>
                <c:ptCount val="5"/>
                <c:pt idx="0">
                  <c:v>1.8156650000000001</c:v>
                </c:pt>
                <c:pt idx="1">
                  <c:v>3.6156649999999999</c:v>
                </c:pt>
                <c:pt idx="2">
                  <c:v>5.4156650000000006</c:v>
                </c:pt>
                <c:pt idx="3">
                  <c:v>7.2156650000000004</c:v>
                </c:pt>
                <c:pt idx="4">
                  <c:v>9.0156650000000003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376256"/>
        <c:axId val="187038464"/>
      </c:lineChart>
      <c:catAx>
        <c:axId val="20137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7038464"/>
        <c:crosses val="autoZero"/>
        <c:auto val="1"/>
        <c:lblAlgn val="ctr"/>
        <c:lblOffset val="100"/>
        <c:noMultiLvlLbl val="0"/>
      </c:catAx>
      <c:valAx>
        <c:axId val="18703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376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Linear Regression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89907" cy="5105869"/>
          </a:xfrm>
        </p:spPr>
        <p:txBody>
          <a:bodyPr>
            <a:normAutofit/>
          </a:bodyPr>
          <a:lstStyle/>
          <a:p>
            <a:r>
              <a:rPr lang="en-US" sz="2400" dirty="0"/>
              <a:t>Lets say : x is our independent variable and y is dependent variable.</a:t>
            </a:r>
          </a:p>
          <a:p>
            <a:r>
              <a:rPr lang="en-US" sz="2400" dirty="0"/>
              <a:t>Then above Line can be represented in the form of below equation:</a:t>
            </a:r>
          </a:p>
          <a:p>
            <a:r>
              <a:rPr lang="en-US" sz="2400" dirty="0"/>
              <a:t>Y = mx + </a:t>
            </a:r>
            <a:r>
              <a:rPr lang="en-US" sz="2400" dirty="0" smtClean="0"/>
              <a:t>c where</a:t>
            </a:r>
          </a:p>
          <a:p>
            <a:r>
              <a:rPr lang="en-US" sz="2400" dirty="0" smtClean="0"/>
              <a:t>m = Slope of the line</a:t>
            </a:r>
          </a:p>
          <a:p>
            <a:r>
              <a:rPr lang="en-US" sz="2400" dirty="0" smtClean="0"/>
              <a:t>c = intercept of the line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15" y="2904832"/>
            <a:ext cx="5511898" cy="34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best fit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47704" cy="51199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best fit line always passes through mean of dependent and independent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line always tries to minimize the sum of ‘Square of Residual’ errors. This method is known as </a:t>
            </a:r>
            <a:r>
              <a:rPr lang="en-US" sz="2400" b="1" dirty="0" smtClean="0"/>
              <a:t>Least square method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Hence, Linear Regression works on Least Square 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ethod.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03" y="3342832"/>
            <a:ext cx="4082267" cy="32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best fit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277366" cy="5105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any statistical tools like Excel, R, Python, we can easily calculate values of m(slope) and c(intercept) and fit the line.</a:t>
            </a:r>
          </a:p>
          <a:p>
            <a:r>
              <a:rPr lang="en-US" sz="2400" dirty="0" smtClean="0"/>
              <a:t>But in the backend it works based on Least Square Method as discussed and tries to reduce Sum of Squared Errors.</a:t>
            </a:r>
          </a:p>
          <a:p>
            <a:r>
              <a:rPr lang="en-US" sz="2400" dirty="0" smtClean="0"/>
              <a:t>Lets look at an example and calculate m and c for data in the next slide.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94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3446955"/>
              </p:ext>
            </p:extLst>
          </p:nvPr>
        </p:nvGraphicFramePr>
        <p:xfrm>
          <a:off x="7990447" y="1364563"/>
          <a:ext cx="3643534" cy="2644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67"/>
                <a:gridCol w="1821767"/>
              </a:tblGrid>
              <a:tr h="440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78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78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78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78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0788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4911" y="1505243"/>
            <a:ext cx="658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consider the table given</a:t>
            </a:r>
            <a:r>
              <a:rPr lang="en-US" dirty="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51014"/>
              </p:ext>
            </p:extLst>
          </p:nvPr>
        </p:nvGraphicFramePr>
        <p:xfrm>
          <a:off x="7188591" y="4275796"/>
          <a:ext cx="4403188" cy="195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7359"/>
                <a:gridCol w="1075829"/>
              </a:tblGrid>
              <a:tr h="391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Std. deviation of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1.414214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Std. deviation of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2.56125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Mean if 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Mean if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Correlation between x and 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0.993884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911" y="4418040"/>
            <a:ext cx="419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arious statistical values for the data which we will be using to calculate m and 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659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75839" cy="5119937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400" dirty="0"/>
              <a:t>If we differentiate the Residual Sum of Square (RSS) </a:t>
            </a:r>
            <a:r>
              <a:rPr lang="en-US" sz="2400" dirty="0" err="1"/>
              <a:t>wrt</a:t>
            </a:r>
            <a:r>
              <a:rPr lang="en-US" sz="2400" dirty="0"/>
              <a:t>. c &amp; m</a:t>
            </a:r>
            <a:r>
              <a:rPr lang="en-US" sz="2400" baseline="-25000" dirty="0"/>
              <a:t> </a:t>
            </a:r>
            <a:r>
              <a:rPr lang="en-US" sz="2400" dirty="0"/>
              <a:t> and equate the results to zero, we get the following equations as a result:        </a:t>
            </a:r>
          </a:p>
          <a:p>
            <a:pPr fontAlgn="base"/>
            <a:r>
              <a:rPr lang="en-US" sz="2400" i="1" dirty="0"/>
              <a:t>m</a:t>
            </a:r>
            <a:r>
              <a:rPr lang="en-US" sz="2400" i="1" baseline="-25000" dirty="0"/>
              <a:t> </a:t>
            </a:r>
            <a:r>
              <a:rPr lang="en-US" sz="2400" i="1" dirty="0"/>
              <a:t>= Correlation * (Std. Dev. of y/ Std. Dev. of x)</a:t>
            </a:r>
            <a:endParaRPr lang="en-US" sz="2400" dirty="0"/>
          </a:p>
          <a:p>
            <a:pPr fontAlgn="base"/>
            <a:r>
              <a:rPr lang="en-US" sz="2400" i="1" dirty="0"/>
              <a:t>c = Mean(Y) – m * Mean(X)</a:t>
            </a:r>
            <a:endParaRPr lang="en-US" sz="2400" dirty="0"/>
          </a:p>
          <a:p>
            <a:pPr fontAlgn="base"/>
            <a:r>
              <a:rPr lang="en-US" sz="2400" dirty="0"/>
              <a:t>Putting values from table 1 into the above equations</a:t>
            </a:r>
            <a:r>
              <a:rPr lang="en-US" sz="2400" dirty="0" smtClean="0"/>
              <a:t>,</a:t>
            </a:r>
          </a:p>
          <a:p>
            <a:pPr fontAlgn="base"/>
            <a:r>
              <a:rPr lang="en-US" sz="2400" dirty="0" smtClean="0"/>
              <a:t>m = 1.8</a:t>
            </a:r>
          </a:p>
          <a:p>
            <a:pPr fontAlgn="base"/>
            <a:r>
              <a:rPr lang="en-US" sz="2400" dirty="0" smtClean="0"/>
              <a:t>c = 0.015665</a:t>
            </a:r>
          </a:p>
          <a:p>
            <a:pPr fontAlgn="base"/>
            <a:r>
              <a:rPr lang="en-US" sz="2400" dirty="0" smtClean="0"/>
              <a:t>Hence Regression equation will be:</a:t>
            </a:r>
          </a:p>
          <a:p>
            <a:pPr fontAlgn="base"/>
            <a:r>
              <a:rPr lang="en-US" sz="2400" b="1" i="1" dirty="0"/>
              <a:t>y</a:t>
            </a:r>
            <a:r>
              <a:rPr lang="en-US" sz="2400" b="1" i="1" dirty="0" smtClean="0"/>
              <a:t> = 0.015665 + 1.8 * x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0593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5113166"/>
              </p:ext>
            </p:extLst>
          </p:nvPr>
        </p:nvGraphicFramePr>
        <p:xfrm>
          <a:off x="644450" y="1228139"/>
          <a:ext cx="5151439" cy="2246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939"/>
                <a:gridCol w="1047750"/>
                <a:gridCol w="1047750"/>
              </a:tblGrid>
              <a:tr h="597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y-actual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y-predicted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1.815665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3.615665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5.415665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7.215665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8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9.015665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668254"/>
              </p:ext>
            </p:extLst>
          </p:nvPr>
        </p:nvGraphicFramePr>
        <p:xfrm>
          <a:off x="5871209" y="3404455"/>
          <a:ext cx="5973787" cy="322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3852" y="1674055"/>
            <a:ext cx="5050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small number of data points, predicted values are not as accurate as we would have liked.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588" y="3995225"/>
            <a:ext cx="475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if we check correlation between y-actual and y-predicted, it turns out to be very high, and hence both values are moving together as shown in the graph.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61773" cy="51199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build our model, next step is to test performance of our model.</a:t>
            </a:r>
          </a:p>
          <a:p>
            <a:r>
              <a:rPr lang="en-US" sz="2400" dirty="0" smtClean="0"/>
              <a:t>To test this, there are various parameters we can study.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 – Square (</a:t>
            </a:r>
            <a:r>
              <a:rPr lang="en-US" sz="2400" b="1" dirty="0"/>
              <a:t>R</a:t>
            </a:r>
            <a:r>
              <a:rPr lang="en-US" sz="2400" b="1" baseline="30000" dirty="0"/>
              <a:t>2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Adjusted R-Square(</a:t>
            </a:r>
            <a:r>
              <a:rPr lang="en-US" sz="2400" b="1" dirty="0" smtClean="0"/>
              <a:t>R</a:t>
            </a:r>
            <a:r>
              <a:rPr lang="en-US" sz="2400" b="1" baseline="30000" dirty="0" smtClean="0"/>
              <a:t>2)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Root Mean Square Error (RMSE)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Mean Absolute Percentage Error (MAPE)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8688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Square (</a:t>
            </a:r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403975" cy="51199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</a:t>
            </a:r>
            <a:r>
              <a:rPr lang="en-US" sz="2400" b="1" baseline="30000" dirty="0" smtClean="0"/>
              <a:t>2 </a:t>
            </a:r>
            <a:r>
              <a:rPr lang="en-US" sz="2400" dirty="0" smtClean="0"/>
              <a:t>is calculated using formula:</a:t>
            </a:r>
          </a:p>
          <a:p>
            <a:r>
              <a:rPr lang="en-US" sz="2400" b="1" baseline="300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" b="50000"/>
          <a:stretch/>
        </p:blipFill>
        <p:spPr>
          <a:xfrm>
            <a:off x="7645276" y="1556524"/>
            <a:ext cx="3766261" cy="975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632" y="2139463"/>
            <a:ext cx="11205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TSS – Amount of variance in the Response/Dependent variable before Regression is performed.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 – Amount of variance that is left unexplained after performing regression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(TSS-RSS) will give us the variance explained by the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630" y="4359391"/>
            <a:ext cx="112054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ranges from 0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0 means that we cannot predict dependent variable from independent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dependent variable from independent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without any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0.8 means that we can predict dependent variable from independent variables with 80% accuracy.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8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</a:t>
            </a:r>
            <a:r>
              <a:rPr lang="en-US" b="1" dirty="0"/>
              <a:t>R</a:t>
            </a:r>
            <a:r>
              <a:rPr lang="en-US" b="1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89907" cy="51762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drawback of </a:t>
            </a:r>
            <a:r>
              <a:rPr lang="en-US" sz="2400" b="1" dirty="0" smtClean="0"/>
              <a:t>R</a:t>
            </a:r>
            <a:r>
              <a:rPr lang="en-US" sz="2400" b="1" baseline="30000" dirty="0" smtClean="0"/>
              <a:t>2 </a:t>
            </a:r>
            <a:r>
              <a:rPr lang="en-US" sz="2400" dirty="0" smtClean="0"/>
              <a:t>is that as we keep on adding independent variables to our model, R-square either increases or keeps constant, but never decreases. So, we cannot come to conclusion that by adding more predictors to our variable, we are making our model more accurate.</a:t>
            </a:r>
          </a:p>
          <a:p>
            <a:r>
              <a:rPr lang="en-US" sz="2400" dirty="0" smtClean="0"/>
              <a:t>To overcome this problem we calculate Adjusted R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Adjusted R</a:t>
            </a:r>
            <a:r>
              <a:rPr lang="en-US" sz="2400" b="1" baseline="30000" dirty="0" smtClean="0"/>
              <a:t>2 </a:t>
            </a:r>
            <a:r>
              <a:rPr lang="en-US" sz="2400" dirty="0" smtClean="0"/>
              <a:t>penalizes for addition of any insignificant predictors to our model.</a:t>
            </a:r>
          </a:p>
          <a:p>
            <a:r>
              <a:rPr lang="en-US" sz="2400" dirty="0" smtClean="0"/>
              <a:t>It’s value decreases if we add any insignificant variables to our model.</a:t>
            </a:r>
          </a:p>
        </p:txBody>
      </p:sp>
    </p:spTree>
    <p:extLst>
      <p:ext uri="{BB962C8B-B14F-4D97-AF65-F5344CB8AC3E}">
        <p14:creationId xmlns:p14="http://schemas.microsoft.com/office/powerpoint/2010/main" val="227347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75839" cy="51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calculated using the formula : </a:t>
            </a:r>
          </a:p>
          <a:p>
            <a:r>
              <a:rPr lang="en-US" sz="2400" dirty="0" smtClean="0"/>
              <a:t>Where:</a:t>
            </a:r>
          </a:p>
          <a:p>
            <a:r>
              <a:rPr lang="en-US" sz="2400" b="1" i="1" dirty="0" smtClean="0"/>
              <a:t>N</a:t>
            </a:r>
            <a:r>
              <a:rPr lang="en-US" sz="2400" dirty="0" smtClean="0"/>
              <a:t> = Total Sample Size.</a:t>
            </a:r>
          </a:p>
          <a:p>
            <a:r>
              <a:rPr lang="en-US" sz="2400" b="1" i="1" dirty="0" smtClean="0"/>
              <a:t>M</a:t>
            </a:r>
            <a:r>
              <a:rPr lang="en-US" sz="2400" dirty="0" smtClean="0"/>
              <a:t> = Number of Predictors.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801216" y="1471098"/>
            <a:ext cx="4889929" cy="12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89907" cy="519027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Definitions of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Assumptions of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Fitting of Linear Regression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Properties of Best Fit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Fitting of Best Fit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 Evaluation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Multiple Linear Regression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 Error (RMSE)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47704" cy="5105869"/>
          </a:xfrm>
        </p:spPr>
        <p:txBody>
          <a:bodyPr>
            <a:normAutofit/>
          </a:bodyPr>
          <a:lstStyle/>
          <a:p>
            <a:r>
              <a:rPr lang="en-US" sz="2000" dirty="0"/>
              <a:t>RMSE </a:t>
            </a:r>
            <a:r>
              <a:rPr lang="en-US" sz="2000" dirty="0" smtClean="0"/>
              <a:t>gives us the </a:t>
            </a:r>
            <a:r>
              <a:rPr lang="en-US" sz="2000" dirty="0"/>
              <a:t>measure of dispersion of predicted values from actual </a:t>
            </a:r>
            <a:r>
              <a:rPr lang="en-US" sz="2000" dirty="0" smtClean="0"/>
              <a:t>values.</a:t>
            </a:r>
          </a:p>
          <a:p>
            <a:r>
              <a:rPr lang="en-US" sz="2000" dirty="0" smtClean="0"/>
              <a:t>It is calculated using the formula:</a:t>
            </a:r>
          </a:p>
          <a:p>
            <a:r>
              <a:rPr lang="en-US" sz="2000" dirty="0" smtClean="0"/>
              <a:t>Where:</a:t>
            </a:r>
            <a:br>
              <a:rPr lang="en-US" sz="2000" dirty="0" smtClean="0"/>
            </a:br>
            <a:r>
              <a:rPr lang="en-US" sz="2000" dirty="0" smtClean="0"/>
              <a:t>N = Total number of observations.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Major drawback of RMSE is, the value is susceptible to range of our dependent variable, </a:t>
            </a:r>
            <a:r>
              <a:rPr lang="en-US" sz="2000" dirty="0" err="1" smtClean="0"/>
              <a:t>i.e</a:t>
            </a:r>
            <a:r>
              <a:rPr lang="en-US" sz="2000" dirty="0" smtClean="0"/>
              <a:t> if range of dependent variable is more, RMSE can be more. If range is less, RMSE can be less. So we are not quite sure what is optimal RMSE could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However RMSE can be a good metric to compare between different iterations of a model.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83" y="2308637"/>
            <a:ext cx="4009977" cy="13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Absolute Percentage Error(MAPE)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75839" cy="51621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order to overcome limitation of RMSE, MAPE can be used as an evaluation parameter.</a:t>
            </a:r>
          </a:p>
          <a:p>
            <a:r>
              <a:rPr lang="en-US" sz="2400" dirty="0" smtClean="0"/>
              <a:t>It gives us the error in terms of percentage, hence can be used across models.</a:t>
            </a:r>
          </a:p>
          <a:p>
            <a:r>
              <a:rPr lang="en-US" sz="2400" dirty="0" smtClean="0"/>
              <a:t>It is calculated using the formula: </a:t>
            </a:r>
          </a:p>
          <a:p>
            <a:r>
              <a:rPr lang="en-US" sz="2400" dirty="0" smtClean="0"/>
              <a:t>Where N – Number of observations.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38" y="3548354"/>
            <a:ext cx="4857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47704" cy="51058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Till now we saw Simple Linear Regression where we had only one Independent Variable.</a:t>
            </a:r>
          </a:p>
          <a:p>
            <a:r>
              <a:rPr lang="en-US" sz="2400" dirty="0" smtClean="0"/>
              <a:t>If number of independent variables is more than one, the process of fitting the line is known as Multiple Linear Regression.</a:t>
            </a:r>
          </a:p>
          <a:p>
            <a:r>
              <a:rPr lang="en-US" sz="2400" dirty="0" smtClean="0"/>
              <a:t>Like Simple linear regression, Multiple linear regression also works on Least Square Method.</a:t>
            </a:r>
          </a:p>
          <a:p>
            <a:r>
              <a:rPr lang="en-US" sz="2400" dirty="0" smtClean="0"/>
              <a:t>In case of Multiple linear regression, the equation of the line can be modified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610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403975" cy="51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Equation:</a:t>
            </a:r>
          </a:p>
          <a:p>
            <a:r>
              <a:rPr lang="en-US" sz="2400" i="1" dirty="0" smtClean="0"/>
              <a:t>y = m</a:t>
            </a:r>
            <a:r>
              <a:rPr lang="en-US" sz="1800" i="1" dirty="0" smtClean="0"/>
              <a:t>1</a:t>
            </a:r>
            <a:r>
              <a:rPr lang="en-US" sz="2400" i="1" dirty="0" smtClean="0"/>
              <a:t>x</a:t>
            </a:r>
            <a:r>
              <a:rPr lang="en-US" sz="1800" i="1" dirty="0"/>
              <a:t>1</a:t>
            </a:r>
            <a:r>
              <a:rPr lang="en-US" sz="2400" i="1" dirty="0" smtClean="0"/>
              <a:t> + m</a:t>
            </a:r>
            <a:r>
              <a:rPr lang="en-US" sz="1800" i="1" dirty="0"/>
              <a:t>2</a:t>
            </a:r>
            <a:r>
              <a:rPr lang="en-US" sz="2400" i="1" dirty="0" smtClean="0"/>
              <a:t>x</a:t>
            </a:r>
            <a:r>
              <a:rPr lang="en-US" sz="1800" i="1" dirty="0"/>
              <a:t>2</a:t>
            </a:r>
            <a:r>
              <a:rPr lang="en-US" sz="2400" i="1" dirty="0" smtClean="0"/>
              <a:t> + </a:t>
            </a:r>
            <a:r>
              <a:rPr lang="en-US" sz="2400" i="1" dirty="0"/>
              <a:t>m</a:t>
            </a:r>
            <a:r>
              <a:rPr lang="en-US" sz="1800" i="1" dirty="0"/>
              <a:t>3</a:t>
            </a:r>
            <a:r>
              <a:rPr lang="en-US" sz="2400" i="1" dirty="0"/>
              <a:t>x</a:t>
            </a:r>
            <a:r>
              <a:rPr lang="en-US" sz="1800" i="1" dirty="0"/>
              <a:t>3</a:t>
            </a:r>
            <a:r>
              <a:rPr lang="en-US" sz="2400" i="1" dirty="0" smtClean="0"/>
              <a:t> + ……………</a:t>
            </a:r>
            <a:r>
              <a:rPr lang="en-US" sz="2400" i="1" dirty="0" err="1" smtClean="0"/>
              <a:t>m</a:t>
            </a:r>
            <a:r>
              <a:rPr lang="en-US" sz="1800" i="1" dirty="0" err="1"/>
              <a:t>n</a:t>
            </a:r>
            <a:r>
              <a:rPr lang="en-US" sz="2400" i="1" dirty="0" err="1" smtClean="0"/>
              <a:t>x</a:t>
            </a:r>
            <a:r>
              <a:rPr lang="en-US" sz="1800" i="1" dirty="0" err="1"/>
              <a:t>n</a:t>
            </a:r>
            <a:r>
              <a:rPr lang="en-US" sz="2400" i="1" dirty="0" smtClean="0"/>
              <a:t> + c</a:t>
            </a:r>
          </a:p>
          <a:p>
            <a:r>
              <a:rPr lang="en-US" sz="2400" i="1" dirty="0" smtClean="0"/>
              <a:t>Where:</a:t>
            </a:r>
          </a:p>
          <a:p>
            <a:r>
              <a:rPr lang="en-US" sz="2400" i="1" dirty="0" smtClean="0"/>
              <a:t>xi – dependent variables</a:t>
            </a:r>
          </a:p>
          <a:p>
            <a:r>
              <a:rPr lang="en-US" sz="2400" i="1" dirty="0" smtClean="0"/>
              <a:t>mi – coefficients for different variables.</a:t>
            </a:r>
          </a:p>
          <a:p>
            <a:r>
              <a:rPr lang="en-US" sz="2400" i="1" dirty="0" smtClean="0"/>
              <a:t>c - intercept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290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333636" cy="51480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Regression in a process where we try to establish a relationship between Dependent variable and a set of Independent variables.</a:t>
            </a:r>
          </a:p>
          <a:p>
            <a:r>
              <a:rPr lang="en-US" sz="2000" b="1" i="1" dirty="0" smtClean="0"/>
              <a:t>BMI = 10 + Weight*5 + Height*7</a:t>
            </a:r>
          </a:p>
          <a:p>
            <a:r>
              <a:rPr lang="en-US" sz="2400" dirty="0" smtClean="0"/>
              <a:t>Here, we are trying to establish a relationship between Dependent variable(BMI) and Independent Variables(Weight and Height). So, for given Weight and Height we can predict value of BMI using above equation.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4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432110" cy="51058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Linear Regression </a:t>
            </a:r>
            <a:r>
              <a:rPr lang="en-US" sz="2400" dirty="0"/>
              <a:t>is a p</a:t>
            </a:r>
            <a:r>
              <a:rPr lang="en-US" sz="2400" dirty="0" smtClean="0"/>
              <a:t>rocess </a:t>
            </a:r>
            <a:r>
              <a:rPr lang="en-US" sz="2400" dirty="0"/>
              <a:t>to regress the data with dependent variable having </a:t>
            </a:r>
            <a:r>
              <a:rPr lang="en-US" sz="2400" dirty="0" smtClean="0"/>
              <a:t>numerical values </a:t>
            </a:r>
            <a:r>
              <a:rPr lang="en-US" sz="2400" dirty="0"/>
              <a:t>whereas independent variables can have either </a:t>
            </a:r>
            <a:r>
              <a:rPr lang="en-US" sz="2400" dirty="0" smtClean="0"/>
              <a:t>numerical or </a:t>
            </a:r>
            <a:r>
              <a:rPr lang="en-US" sz="2400" dirty="0"/>
              <a:t>categorical values.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other words “Linear Regression” is a method to predict dependent variable (Y) based on values of independent variables (X).  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be used for the cases where we want to predict some continuous quantity. E.g., Predicting </a:t>
            </a:r>
            <a:r>
              <a:rPr lang="en-US" sz="2400" dirty="0" smtClean="0"/>
              <a:t>Sales in a Super store, Predicting Cost of Living Index of a city </a:t>
            </a:r>
            <a:r>
              <a:rPr lang="en-US" sz="2400" dirty="0" err="1" smtClean="0"/>
              <a:t>e.t.c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43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in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432110" cy="516214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Linearity:</a:t>
            </a:r>
          </a:p>
          <a:p>
            <a:r>
              <a:rPr lang="en-US" sz="2400" dirty="0" smtClean="0"/>
              <a:t>Dependent and Independent variables should be linearly related. i.e.</a:t>
            </a:r>
          </a:p>
          <a:p>
            <a:r>
              <a:rPr lang="en-US" sz="2400" dirty="0" smtClean="0"/>
              <a:t>If x increase/decrease by one unit, y should also increase/decrease by One unit.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08" y="3667344"/>
            <a:ext cx="7369786" cy="2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75839" cy="521841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Normality of Errors: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Residual errors should be </a:t>
            </a:r>
          </a:p>
          <a:p>
            <a:r>
              <a:rPr lang="en-US" sz="2400" dirty="0" smtClean="0"/>
              <a:t>normally distributed.</a:t>
            </a:r>
          </a:p>
          <a:p>
            <a:endParaRPr lang="en-US" sz="2400" dirty="0" smtClean="0"/>
          </a:p>
          <a:p>
            <a:r>
              <a:rPr lang="en-US" sz="2400" dirty="0" smtClean="0"/>
              <a:t>Residual Error = Actual Error – Predicted Error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4" y="1345076"/>
            <a:ext cx="6792230" cy="31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460246" cy="520434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Homoscedasticity:</a:t>
            </a:r>
          </a:p>
          <a:p>
            <a:r>
              <a:rPr lang="en-US" sz="2400" dirty="0" smtClean="0"/>
              <a:t>Variance of Errors should be constant.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70" y="3728158"/>
            <a:ext cx="7214472" cy="28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333636" cy="5091801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 smtClean="0"/>
              <a:t>No Multicollinearity.</a:t>
            </a:r>
          </a:p>
          <a:p>
            <a:r>
              <a:rPr lang="en-US" sz="2400" dirty="0" smtClean="0"/>
              <a:t>Multicollinearity is defined as:</a:t>
            </a:r>
          </a:p>
          <a:p>
            <a:r>
              <a:rPr lang="en-US" sz="2400" dirty="0" smtClean="0"/>
              <a:t>Relationship between independent variables.</a:t>
            </a:r>
          </a:p>
          <a:p>
            <a:r>
              <a:rPr lang="en-US" sz="2400" dirty="0" smtClean="0"/>
              <a:t>So, in order for our Linear Regression model to preform better, there should not be any multicollinearity between independent variables.</a:t>
            </a:r>
          </a:p>
          <a:p>
            <a:r>
              <a:rPr lang="en-US" sz="2400" dirty="0" smtClean="0"/>
              <a:t>For example:</a:t>
            </a:r>
          </a:p>
          <a:p>
            <a:r>
              <a:rPr lang="en-US" sz="2400" dirty="0" smtClean="0"/>
              <a:t>Let’s say we have two independent variables x1 and x2 and dependent variable y.</a:t>
            </a:r>
          </a:p>
          <a:p>
            <a:r>
              <a:rPr lang="en-US" sz="2400" dirty="0" smtClean="0"/>
              <a:t>If x1 and x2 have a strong relationship, then x1 will increase as x2 increases. So we cannot say, if our y is increasing because of x1 or x2.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04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375839" cy="516214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objective of Linear Regression is to fit a line in the distribution which is close to all the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doing so, we try to reduce the residual </a:t>
            </a:r>
          </a:p>
          <a:p>
            <a:r>
              <a:rPr lang="en-US" sz="2400" dirty="0" smtClean="0"/>
              <a:t>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Residual error is calculated as vertical </a:t>
            </a:r>
          </a:p>
          <a:p>
            <a:r>
              <a:rPr lang="en-US" sz="2400" dirty="0" smtClean="0"/>
              <a:t>distance between each point and the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the given figure each point represents a data point and the line </a:t>
            </a:r>
          </a:p>
          <a:p>
            <a:r>
              <a:rPr lang="en-US" sz="2400" dirty="0" smtClean="0"/>
              <a:t>represents a Linear Regression line.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71" y="1880161"/>
            <a:ext cx="5252639" cy="33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762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1164</Words>
  <Application>Microsoft Office PowerPoint</Application>
  <PresentationFormat>Custom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WelcomeDoc</vt:lpstr>
      <vt:lpstr>Linear Regression</vt:lpstr>
      <vt:lpstr>Contents</vt:lpstr>
      <vt:lpstr>What is Regression</vt:lpstr>
      <vt:lpstr>Linear Regression</vt:lpstr>
      <vt:lpstr>Assumptions in Linear Regression</vt:lpstr>
      <vt:lpstr>Cont….</vt:lpstr>
      <vt:lpstr>Cont….</vt:lpstr>
      <vt:lpstr>Cont….</vt:lpstr>
      <vt:lpstr>Linear Regression Line</vt:lpstr>
      <vt:lpstr>Cont….</vt:lpstr>
      <vt:lpstr>Properties of best fit line</vt:lpstr>
      <vt:lpstr>Finding best fit line</vt:lpstr>
      <vt:lpstr>Cont….</vt:lpstr>
      <vt:lpstr>Cont….</vt:lpstr>
      <vt:lpstr>Cont….</vt:lpstr>
      <vt:lpstr>Model Evaluation</vt:lpstr>
      <vt:lpstr>R – Square (R2)</vt:lpstr>
      <vt:lpstr>Adjusted R2</vt:lpstr>
      <vt:lpstr>Cont….</vt:lpstr>
      <vt:lpstr>Root Mean Square Error (RMSE)</vt:lpstr>
      <vt:lpstr>Mean Absolute Percentage Error(MAPE)</vt:lpstr>
      <vt:lpstr>Multiple Linear Regression</vt:lpstr>
      <vt:lpstr>Cont….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2019-07-01T06:41:22Z</dcterms:created>
  <dcterms:modified xsi:type="dcterms:W3CDTF">2019-09-03T17:52:11Z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