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8" r:id="rId4"/>
    <p:sldId id="259" r:id="rId5"/>
    <p:sldId id="257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ranquil" id="{33614A8F-5E43-41A1-8B86-1679749E0B44}">
          <p14:sldIdLst>
            <p14:sldId id="256"/>
            <p14:sldId id="261"/>
            <p14:sldId id="258"/>
            <p14:sldId id="259"/>
            <p14:sldId id="257"/>
            <p14:sldId id="260"/>
            <p14:sldId id="262"/>
          </p14:sldIdLst>
        </p14:section>
        <p14:section name="Poor" id="{A408F33C-DABF-40A4-9F9D-2AAC3B181D1B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95959"/>
    <a:srgbClr val="F2791E"/>
    <a:srgbClr val="FA0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2" autoAdjust="0"/>
    <p:restoredTop sz="94660"/>
  </p:normalViewPr>
  <p:slideViewPr>
    <p:cSldViewPr snapToGrid="0">
      <p:cViewPr>
        <p:scale>
          <a:sx n="75" d="100"/>
          <a:sy n="75" d="100"/>
        </p:scale>
        <p:origin x="6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12B2-6B33-4973-B753-6DC544A0893D}" type="datetimeFigureOut">
              <a:rPr lang="en-SG" smtClean="0"/>
              <a:t>4/4/2015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0F74-D109-4281-8EC6-3EB780275A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625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12B2-6B33-4973-B753-6DC544A0893D}" type="datetimeFigureOut">
              <a:rPr lang="en-SG" smtClean="0"/>
              <a:t>4/4/2015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0F74-D109-4281-8EC6-3EB780275A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83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12B2-6B33-4973-B753-6DC544A0893D}" type="datetimeFigureOut">
              <a:rPr lang="en-SG" smtClean="0"/>
              <a:t>4/4/2015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0F74-D109-4281-8EC6-3EB780275A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240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12B2-6B33-4973-B753-6DC544A0893D}" type="datetimeFigureOut">
              <a:rPr lang="en-SG" smtClean="0"/>
              <a:t>4/4/2015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0F74-D109-4281-8EC6-3EB780275A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632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12B2-6B33-4973-B753-6DC544A0893D}" type="datetimeFigureOut">
              <a:rPr lang="en-SG" smtClean="0"/>
              <a:t>4/4/2015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0F74-D109-4281-8EC6-3EB780275A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69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12B2-6B33-4973-B753-6DC544A0893D}" type="datetimeFigureOut">
              <a:rPr lang="en-SG" smtClean="0"/>
              <a:t>4/4/2015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0F74-D109-4281-8EC6-3EB780275A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101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12B2-6B33-4973-B753-6DC544A0893D}" type="datetimeFigureOut">
              <a:rPr lang="en-SG" smtClean="0"/>
              <a:t>4/4/2015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0F74-D109-4281-8EC6-3EB780275AB5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8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12B2-6B33-4973-B753-6DC544A0893D}" type="datetimeFigureOut">
              <a:rPr lang="en-SG" smtClean="0"/>
              <a:t>4/4/2015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0F74-D109-4281-8EC6-3EB780275AB5}" type="slidenum">
              <a:rPr lang="en-SG" smtClean="0"/>
              <a:t>‹#›</a:t>
            </a:fld>
            <a:endParaRPr lang="en-S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7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12B2-6B33-4973-B753-6DC544A0893D}" type="datetimeFigureOut">
              <a:rPr lang="en-SG" smtClean="0"/>
              <a:t>4/4/2015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0F74-D109-4281-8EC6-3EB780275A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456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12B2-6B33-4973-B753-6DC544A0893D}" type="datetimeFigureOut">
              <a:rPr lang="en-SG" smtClean="0"/>
              <a:t>4/4/2015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0F74-D109-4281-8EC6-3EB780275A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521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12B2-6B33-4973-B753-6DC544A0893D}" type="datetimeFigureOut">
              <a:rPr lang="en-SG" smtClean="0"/>
              <a:t>4/4/2015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0F74-D109-4281-8EC6-3EB780275A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967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84912B2-6B33-4973-B753-6DC544A0893D}" type="datetimeFigureOut">
              <a:rPr lang="en-SG" smtClean="0"/>
              <a:t>4/4/2015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F0F74-D109-4281-8EC6-3EB780275A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663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>
                <a:latin typeface="Adobe Garamond Pro" panose="02020502060506020403" pitchFamily="18" charset="0"/>
              </a:rPr>
              <a:t>Tranquil System</a:t>
            </a:r>
            <a:endParaRPr lang="en-SG" dirty="0">
              <a:latin typeface="Adobe Garamond Pro" panose="02020502060506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Companion for the journey of customer service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0300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 smtClean="0"/>
              <a:t>What does it Tranquil do?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2324100"/>
            <a:ext cx="7886700" cy="504825"/>
          </a:xfrm>
        </p:spPr>
        <p:txBody>
          <a:bodyPr/>
          <a:lstStyle/>
          <a:p>
            <a:pPr marL="0" indent="0" algn="ctr">
              <a:buNone/>
            </a:pPr>
            <a:r>
              <a:rPr lang="en-SG" dirty="0" smtClean="0"/>
              <a:t>Tranquil simply tells you that your service staff are working</a:t>
            </a:r>
            <a:endParaRPr lang="en-S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8299" y="2841624"/>
            <a:ext cx="4219575" cy="3343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Wingdings 2" pitchFamily="18" charset="2"/>
              <a:buNone/>
            </a:pPr>
            <a:r>
              <a:rPr lang="en-SG" dirty="0" smtClean="0">
                <a:solidFill>
                  <a:schemeClr val="bg2">
                    <a:lumMod val="75000"/>
                  </a:schemeClr>
                </a:solidFill>
              </a:rPr>
              <a:t>… </a:t>
            </a:r>
            <a:r>
              <a:rPr lang="en-SG" i="1" dirty="0" smtClean="0">
                <a:solidFill>
                  <a:schemeClr val="bg2">
                    <a:lumMod val="75000"/>
                  </a:schemeClr>
                </a:solidFill>
              </a:rPr>
              <a:t>When</a:t>
            </a:r>
            <a:r>
              <a:rPr lang="en-SG" dirty="0" smtClean="0">
                <a:solidFill>
                  <a:schemeClr val="bg2">
                    <a:lumMod val="75000"/>
                  </a:schemeClr>
                </a:solidFill>
              </a:rPr>
              <a:t> they come in</a:t>
            </a:r>
          </a:p>
          <a:p>
            <a:pPr marL="0" indent="0">
              <a:lnSpc>
                <a:spcPct val="200000"/>
              </a:lnSpc>
              <a:buFont typeface="Wingdings 2" pitchFamily="18" charset="2"/>
              <a:buNone/>
            </a:pPr>
            <a:r>
              <a:rPr lang="en-SG" dirty="0" smtClean="0">
                <a:solidFill>
                  <a:schemeClr val="bg2">
                    <a:lumMod val="75000"/>
                  </a:schemeClr>
                </a:solidFill>
              </a:rPr>
              <a:t>… </a:t>
            </a:r>
            <a:r>
              <a:rPr lang="en-SG" i="1" dirty="0" smtClean="0">
                <a:solidFill>
                  <a:schemeClr val="bg2">
                    <a:lumMod val="75000"/>
                  </a:schemeClr>
                </a:solidFill>
              </a:rPr>
              <a:t>When</a:t>
            </a:r>
            <a:r>
              <a:rPr lang="en-SG" dirty="0" smtClean="0">
                <a:solidFill>
                  <a:schemeClr val="bg2">
                    <a:lumMod val="75000"/>
                  </a:schemeClr>
                </a:solidFill>
              </a:rPr>
              <a:t> they leave</a:t>
            </a:r>
          </a:p>
          <a:p>
            <a:pPr marL="0" indent="0">
              <a:lnSpc>
                <a:spcPct val="200000"/>
              </a:lnSpc>
              <a:buFont typeface="Wingdings 2" pitchFamily="18" charset="2"/>
              <a:buNone/>
            </a:pPr>
            <a:r>
              <a:rPr lang="en-SG" dirty="0" smtClean="0">
                <a:solidFill>
                  <a:schemeClr val="bg2">
                    <a:lumMod val="75000"/>
                  </a:schemeClr>
                </a:solidFill>
              </a:rPr>
              <a:t>… </a:t>
            </a:r>
            <a:r>
              <a:rPr lang="en-SG" i="1" dirty="0" smtClean="0">
                <a:solidFill>
                  <a:schemeClr val="bg2">
                    <a:lumMod val="75000"/>
                  </a:schemeClr>
                </a:solidFill>
              </a:rPr>
              <a:t>When</a:t>
            </a:r>
            <a:r>
              <a:rPr lang="en-SG" dirty="0" smtClean="0">
                <a:solidFill>
                  <a:schemeClr val="bg2">
                    <a:lumMod val="75000"/>
                  </a:schemeClr>
                </a:solidFill>
              </a:rPr>
              <a:t> they take breaks</a:t>
            </a:r>
          </a:p>
          <a:p>
            <a:pPr marL="0" indent="0">
              <a:lnSpc>
                <a:spcPct val="200000"/>
              </a:lnSpc>
              <a:buFont typeface="Wingdings 2" pitchFamily="18" charset="2"/>
              <a:buNone/>
            </a:pPr>
            <a:r>
              <a:rPr lang="en-SG" dirty="0" smtClean="0">
                <a:solidFill>
                  <a:schemeClr val="bg2">
                    <a:lumMod val="75000"/>
                  </a:schemeClr>
                </a:solidFill>
              </a:rPr>
              <a:t>…</a:t>
            </a:r>
            <a:r>
              <a:rPr lang="en-SG" i="1" dirty="0" smtClean="0">
                <a:solidFill>
                  <a:schemeClr val="bg2">
                    <a:lumMod val="75000"/>
                  </a:schemeClr>
                </a:solidFill>
              </a:rPr>
              <a:t>What</a:t>
            </a:r>
            <a:r>
              <a:rPr lang="en-SG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SG" dirty="0" smtClean="0">
                <a:solidFill>
                  <a:schemeClr val="bg2">
                    <a:lumMod val="75000"/>
                  </a:schemeClr>
                </a:solidFill>
              </a:rPr>
              <a:t>they are doing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64626" y="3305315"/>
            <a:ext cx="1173641" cy="1207946"/>
            <a:chOff x="6231861" y="3187184"/>
            <a:chExt cx="1173641" cy="1207946"/>
          </a:xfrm>
        </p:grpSpPr>
        <p:pic>
          <p:nvPicPr>
            <p:cNvPr id="2052" name="Picture 4" descr="new-apple-maps-ios-6-icon.jpg (640×468)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07" r="13507"/>
            <a:stretch/>
          </p:blipFill>
          <p:spPr bwMode="auto">
            <a:xfrm>
              <a:off x="6323702" y="3187184"/>
              <a:ext cx="1081800" cy="1083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http://icons.iconarchive.com/icons/martz90/circle-addon1/512/runkeeper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1861" y="3402941"/>
              <a:ext cx="992189" cy="992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4" name="Picture 6" descr="http://i.imgur.com/g37w4H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820" y="4700811"/>
            <a:ext cx="1394107" cy="140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estimote.com/assets/gfx/press/estimote-logo.ebbb5efc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93"/>
          <a:stretch/>
        </p:blipFill>
        <p:spPr bwMode="auto">
          <a:xfrm>
            <a:off x="6958731" y="4834978"/>
            <a:ext cx="1894003" cy="113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93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Objective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To create a user journey so compelling the technology is secondary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300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Strategy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smtClean="0"/>
              <a:t>Tranquillity leverages the </a:t>
            </a:r>
            <a:r>
              <a:rPr lang="en-SG" dirty="0" err="1" smtClean="0"/>
              <a:t>monomyth</a:t>
            </a:r>
            <a:r>
              <a:rPr lang="en-SG" dirty="0" smtClean="0"/>
              <a:t> to create an ongoing narrative of continuous improvement for customer service staff to lead them to the next stage of their career</a:t>
            </a:r>
            <a:endParaRPr lang="en-SG" dirty="0"/>
          </a:p>
        </p:txBody>
      </p:sp>
      <p:pic>
        <p:nvPicPr>
          <p:cNvPr id="1026" name="Picture 2" descr="http://www.thewritersjourney.com/graphicon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88" y="3048000"/>
            <a:ext cx="3193924" cy="29561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thewritersjourney.com/graphictw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06" y="3048953"/>
            <a:ext cx="3440364" cy="29553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91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33845" y="1196789"/>
            <a:ext cx="8214320" cy="1653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633845" y="2982625"/>
            <a:ext cx="8214320" cy="1653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ounded Rectangle 7"/>
          <p:cNvSpPr/>
          <p:nvPr/>
        </p:nvSpPr>
        <p:spPr>
          <a:xfrm>
            <a:off x="633845" y="4817276"/>
            <a:ext cx="8214320" cy="1653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351528"/>
            <a:ext cx="7886700" cy="739906"/>
          </a:xfrm>
        </p:spPr>
        <p:txBody>
          <a:bodyPr/>
          <a:lstStyle/>
          <a:p>
            <a:r>
              <a:rPr lang="en-SG" dirty="0" smtClean="0"/>
              <a:t>1 Story. 3 Protagonists.</a:t>
            </a:r>
            <a:endParaRPr lang="en-SG" dirty="0"/>
          </a:p>
        </p:txBody>
      </p:sp>
      <p:pic>
        <p:nvPicPr>
          <p:cNvPr id="10" name="Picture 11" descr="MCj04339330000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99037" y="3151606"/>
            <a:ext cx="1269790" cy="131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56" descr="j0432624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541" y="5231538"/>
            <a:ext cx="1038784" cy="107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58" descr="j043164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958" y="1602109"/>
            <a:ext cx="935948" cy="94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968827" y="1222698"/>
            <a:ext cx="194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Area Manager</a:t>
            </a:r>
          </a:p>
          <a:p>
            <a:r>
              <a:rPr lang="en-SG" i="1" dirty="0" smtClean="0"/>
              <a:t>The Oracle</a:t>
            </a:r>
            <a:endParaRPr lang="en-SG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68827" y="2981643"/>
            <a:ext cx="194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Store Manager</a:t>
            </a:r>
          </a:p>
          <a:p>
            <a:r>
              <a:rPr lang="en-SG" i="1" dirty="0" smtClean="0"/>
              <a:t>The Guide</a:t>
            </a:r>
            <a:endParaRPr lang="en-SG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968827" y="4817276"/>
            <a:ext cx="2589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Customer Service Staff</a:t>
            </a:r>
          </a:p>
          <a:p>
            <a:r>
              <a:rPr lang="en-SG" i="1" dirty="0" smtClean="0"/>
              <a:t>The Hero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18627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45143" y="1447800"/>
            <a:ext cx="9434286" cy="46482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5000"/>
                  <a:lumOff val="55000"/>
                  <a:alpha val="70000"/>
                </a:schemeClr>
              </a:gs>
              <a:gs pos="35000">
                <a:schemeClr val="accent6">
                  <a:lumMod val="45000"/>
                  <a:lumOff val="55000"/>
                  <a:alpha val="70000"/>
                </a:schemeClr>
              </a:gs>
              <a:gs pos="60000">
                <a:schemeClr val="accent6">
                  <a:lumMod val="30000"/>
                  <a:lumOff val="70000"/>
                  <a:alpha val="70000"/>
                </a:schemeClr>
              </a:gs>
            </a:gsLst>
            <a:lin ang="108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The Journey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633845" y="1691322"/>
            <a:ext cx="24395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b="1" dirty="0" smtClean="0">
                <a:solidFill>
                  <a:srgbClr val="000000"/>
                </a:solidFill>
              </a:rPr>
              <a:t>First Day on the job</a:t>
            </a:r>
            <a:endParaRPr lang="en-SG" sz="1400" b="0" i="0" dirty="0">
              <a:solidFill>
                <a:srgbClr val="252525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1691322"/>
            <a:ext cx="34151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400" b="1" dirty="0">
                <a:solidFill>
                  <a:srgbClr val="000000"/>
                </a:solidFill>
              </a:rPr>
              <a:t>The Call to </a:t>
            </a:r>
            <a:r>
              <a:rPr lang="en-SG" sz="1400" b="1" dirty="0" smtClean="0">
                <a:solidFill>
                  <a:srgbClr val="000000"/>
                </a:solidFill>
              </a:rPr>
              <a:t>Adventure</a:t>
            </a:r>
            <a:endParaRPr lang="en-SG" sz="1400" b="0" i="0" dirty="0">
              <a:solidFill>
                <a:srgbClr val="252525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3845" y="2427922"/>
            <a:ext cx="3557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b="1" dirty="0" smtClean="0">
                <a:solidFill>
                  <a:srgbClr val="000000"/>
                </a:solidFill>
              </a:rPr>
              <a:t>Assignment of a mentor</a:t>
            </a:r>
            <a:endParaRPr lang="en-SG" sz="1400" b="0" i="0" dirty="0">
              <a:solidFill>
                <a:srgbClr val="252525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5400" y="2427922"/>
            <a:ext cx="34151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400" b="1" dirty="0" smtClean="0">
                <a:solidFill>
                  <a:srgbClr val="000000"/>
                </a:solidFill>
              </a:rPr>
              <a:t>Supernatural Aid</a:t>
            </a:r>
            <a:endParaRPr lang="en-SG" sz="1400" b="0" i="0" dirty="0">
              <a:solidFill>
                <a:srgbClr val="252525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3845" y="3164522"/>
            <a:ext cx="3557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rgbClr val="000000"/>
                </a:solidFill>
              </a:rPr>
              <a:t>Assignment of Duties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05400" y="3164522"/>
            <a:ext cx="34151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400" b="1" dirty="0">
                <a:solidFill>
                  <a:srgbClr val="000000"/>
                </a:solidFill>
              </a:rPr>
              <a:t>Crossing the threshold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3845" y="3901122"/>
            <a:ext cx="3557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b="1" dirty="0" smtClean="0">
                <a:solidFill>
                  <a:srgbClr val="000000"/>
                </a:solidFill>
              </a:rPr>
              <a:t>Work / Challenges / Targets</a:t>
            </a:r>
            <a:endParaRPr lang="en-SG" sz="1400" b="0" i="0" dirty="0">
              <a:solidFill>
                <a:srgbClr val="252525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05400" y="3901122"/>
            <a:ext cx="34151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400" b="1" dirty="0">
                <a:solidFill>
                  <a:srgbClr val="000000"/>
                </a:solidFill>
              </a:rPr>
              <a:t>The Road of Trials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3845" y="4637722"/>
            <a:ext cx="3557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b="1" dirty="0" smtClean="0">
                <a:solidFill>
                  <a:srgbClr val="000000"/>
                </a:solidFill>
              </a:rPr>
              <a:t>Support groups</a:t>
            </a:r>
            <a:endParaRPr lang="en-SG" sz="1400" b="0" i="0" dirty="0">
              <a:solidFill>
                <a:srgbClr val="252525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05400" y="4637722"/>
            <a:ext cx="34151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400" b="1" dirty="0">
                <a:solidFill>
                  <a:srgbClr val="000000"/>
                </a:solidFill>
              </a:rPr>
              <a:t>Atonement with the Father</a:t>
            </a:r>
            <a:endParaRPr lang="en-SG" sz="1400" b="0" i="0" dirty="0">
              <a:solidFill>
                <a:srgbClr val="252525"/>
              </a:solidFill>
              <a:effectLst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3845" y="5374322"/>
            <a:ext cx="3557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b="1" i="0" dirty="0" smtClean="0">
                <a:solidFill>
                  <a:srgbClr val="252525"/>
                </a:solidFill>
                <a:effectLst/>
              </a:rPr>
              <a:t>Promotions</a:t>
            </a:r>
            <a:endParaRPr lang="en-SG" sz="1400" b="1" i="0" dirty="0">
              <a:solidFill>
                <a:srgbClr val="252525"/>
              </a:solidFill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05400" y="5374322"/>
            <a:ext cx="34151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400" b="1" dirty="0">
                <a:solidFill>
                  <a:srgbClr val="000000"/>
                </a:solidFill>
              </a:rPr>
              <a:t>The Crossing of the Return Threshold</a:t>
            </a:r>
            <a:endParaRPr lang="en-SG" sz="1400" b="0" i="0" dirty="0">
              <a:solidFill>
                <a:srgbClr val="25252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659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Good morning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57" y="2040879"/>
            <a:ext cx="4351338" cy="4351338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277" y="2040879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5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Phone5-Template-Light1s.png (1584×1224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4" t="13730" r="69533" b="24602"/>
          <a:stretch/>
        </p:blipFill>
        <p:spPr bwMode="auto">
          <a:xfrm>
            <a:off x="1893731" y="1665922"/>
            <a:ext cx="2301395" cy="504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What about people among us?</a:t>
            </a:r>
            <a:endParaRPr lang="en-SG" dirty="0"/>
          </a:p>
        </p:txBody>
      </p:sp>
      <p:grpSp>
        <p:nvGrpSpPr>
          <p:cNvPr id="8" name="Group 7"/>
          <p:cNvGrpSpPr/>
          <p:nvPr/>
        </p:nvGrpSpPr>
        <p:grpSpPr>
          <a:xfrm>
            <a:off x="2093119" y="5473701"/>
            <a:ext cx="1902620" cy="431800"/>
            <a:chOff x="2093119" y="5473701"/>
            <a:chExt cx="1902620" cy="431800"/>
          </a:xfrm>
        </p:grpSpPr>
        <p:sp>
          <p:nvSpPr>
            <p:cNvPr id="4" name="Rectangle 3"/>
            <p:cNvSpPr/>
            <p:nvPr/>
          </p:nvSpPr>
          <p:spPr>
            <a:xfrm>
              <a:off x="2093119" y="5473701"/>
              <a:ext cx="1902620" cy="431800"/>
            </a:xfrm>
            <a:prstGeom prst="rect">
              <a:avLst/>
            </a:prstGeom>
            <a:solidFill>
              <a:schemeClr val="bg2">
                <a:lumMod val="90000"/>
                <a:alpha val="56078"/>
              </a:schemeClr>
            </a:solidFill>
            <a:ln>
              <a:noFill/>
            </a:ln>
            <a:effectLst>
              <a:innerShdw blurRad="12700" dist="25400" dir="16200000">
                <a:schemeClr val="tx1">
                  <a:alpha val="34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05075" y="5533233"/>
              <a:ext cx="463550" cy="312736"/>
            </a:xfrm>
            <a:prstGeom prst="roundRect">
              <a:avLst/>
            </a:prstGeom>
            <a:solidFill>
              <a:srgbClr val="F2791E">
                <a:alpha val="72157"/>
              </a:srgb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36" name="Picture 12" descr="http://cdn.flaticon.com/png/256/4501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216" y="5555967"/>
              <a:ext cx="267269" cy="267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ounded Rectangle 11"/>
            <p:cNvSpPr/>
            <p:nvPr/>
          </p:nvSpPr>
          <p:spPr>
            <a:xfrm>
              <a:off x="3135656" y="5533233"/>
              <a:ext cx="463550" cy="312736"/>
            </a:xfrm>
            <a:prstGeom prst="roundRect">
              <a:avLst/>
            </a:prstGeom>
            <a:solidFill>
              <a:srgbClr val="F2791E">
                <a:alpha val="72157"/>
              </a:srgb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34" name="Picture 10" descr="https://lh4.ggpht.com/3YabEP2rKnKm7RpyGeU0ERPdzh4Ww9ZZ13Eu9_1TnH_b3gn_XK42GcWKkCfIq3GJo44=w30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9346" y="5541516"/>
              <a:ext cx="296170" cy="296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stock-photo-poor-man-with-open-hands-begging-for-help-202501375.jpg (300×470)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" t="6266" r="10561" b="14348"/>
          <a:stretch/>
        </p:blipFill>
        <p:spPr bwMode="auto">
          <a:xfrm>
            <a:off x="2093121" y="2508778"/>
            <a:ext cx="1902618" cy="278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amazingaudioplayer.com/wp-content/uploads/2013/09/barhtml5audioplayer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0" t="43623" r="25318" b="45072"/>
          <a:stretch/>
        </p:blipFill>
        <p:spPr bwMode="auto">
          <a:xfrm>
            <a:off x="2094257" y="5294392"/>
            <a:ext cx="1906244" cy="20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05075" y="3576215"/>
            <a:ext cx="1490664" cy="461665"/>
          </a:xfrm>
          <a:prstGeom prst="rect">
            <a:avLst/>
          </a:prstGeom>
          <a:solidFill>
            <a:srgbClr val="FFFFFF">
              <a:alpha val="45882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SG" dirty="0"/>
              <a:t>Veteran, PTSD, drunk, trapped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93119" y="4462127"/>
            <a:ext cx="1422397" cy="461665"/>
          </a:xfrm>
          <a:prstGeom prst="rect">
            <a:avLst/>
          </a:prstGeom>
          <a:solidFill>
            <a:srgbClr val="FFFFFF">
              <a:alpha val="45882"/>
            </a:srgbClr>
          </a:solidFill>
        </p:spPr>
        <p:txBody>
          <a:bodyPr wrap="square" rtlCol="0">
            <a:spAutoFit/>
          </a:bodyPr>
          <a:lstStyle/>
          <a:p>
            <a:r>
              <a:rPr lang="en-SG" sz="1200" b="1" dirty="0" smtClean="0">
                <a:solidFill>
                  <a:schemeClr val="bg1"/>
                </a:solidFill>
              </a:rPr>
              <a:t>I have a house, but no home</a:t>
            </a:r>
            <a:endParaRPr lang="en-SG" sz="1200" b="1" dirty="0">
              <a:solidFill>
                <a:schemeClr val="bg1"/>
              </a:solidFill>
            </a:endParaRPr>
          </a:p>
        </p:txBody>
      </p:sp>
      <p:pic>
        <p:nvPicPr>
          <p:cNvPr id="1042" name="Picture 18" descr="https://css-tricks.com/wp-content/uploads/2012/10/threelines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0000" y1="52750" x2="66667" y2="47750"/>
                        <a14:foregroundMark x1="30000" y1="72750" x2="67500" y2="74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978" t="18831" r="20868" b="10165"/>
          <a:stretch/>
        </p:blipFill>
        <p:spPr bwMode="auto">
          <a:xfrm>
            <a:off x="2169212" y="2555580"/>
            <a:ext cx="322198" cy="27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7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Palatino Linotype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12550</TotalTime>
  <Words>170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Adobe Garamond Pro</vt:lpstr>
      <vt:lpstr>Arial</vt:lpstr>
      <vt:lpstr>Palatino Linotype</vt:lpstr>
      <vt:lpstr>Source Sans Pro Light</vt:lpstr>
      <vt:lpstr>Wingdings 2</vt:lpstr>
      <vt:lpstr>HDOfficeLightV0</vt:lpstr>
      <vt:lpstr>Tranquil System</vt:lpstr>
      <vt:lpstr>What does it Tranquil do?</vt:lpstr>
      <vt:lpstr>Objective</vt:lpstr>
      <vt:lpstr>Strategy</vt:lpstr>
      <vt:lpstr>1 Story. 3 Protagonists.</vt:lpstr>
      <vt:lpstr>The Journey</vt:lpstr>
      <vt:lpstr>Good morning</vt:lpstr>
      <vt:lpstr>What about people among us?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Tranquil System</dc:title>
  <dc:creator>Galvin Widjaja</dc:creator>
  <cp:lastModifiedBy>Galvin Widjaja</cp:lastModifiedBy>
  <cp:revision>19</cp:revision>
  <dcterms:created xsi:type="dcterms:W3CDTF">2015-03-14T14:51:38Z</dcterms:created>
  <dcterms:modified xsi:type="dcterms:W3CDTF">2015-04-04T14:06:51Z</dcterms:modified>
</cp:coreProperties>
</file>