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9" r:id="rId3"/>
    <p:sldId id="274" r:id="rId4"/>
    <p:sldId id="275" r:id="rId5"/>
    <p:sldId id="265" r:id="rId6"/>
    <p:sldId id="273" r:id="rId7"/>
    <p:sldId id="260" r:id="rId8"/>
    <p:sldId id="277" r:id="rId9"/>
    <p:sldId id="256" r:id="rId10"/>
    <p:sldId id="261" r:id="rId11"/>
    <p:sldId id="266" r:id="rId12"/>
    <p:sldId id="257" r:id="rId13"/>
    <p:sldId id="278" r:id="rId14"/>
    <p:sldId id="270" r:id="rId15"/>
    <p:sldId id="269" r:id="rId16"/>
    <p:sldId id="262" r:id="rId17"/>
    <p:sldId id="281" r:id="rId18"/>
    <p:sldId id="263" r:id="rId19"/>
    <p:sldId id="276" r:id="rId20"/>
    <p:sldId id="279" r:id="rId21"/>
    <p:sldId id="268" r:id="rId22"/>
    <p:sldId id="272" r:id="rId23"/>
    <p:sldId id="280" r:id="rId24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F0F"/>
    <a:srgbClr val="000100"/>
    <a:srgbClr val="D8D9D8"/>
    <a:srgbClr val="CBCDE7"/>
    <a:srgbClr val="E18272"/>
    <a:srgbClr val="E08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7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28FE-AECE-4D18-AC27-823A4F4776D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BA5F-AF59-4B52-88C0-C0864A09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4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28FE-AECE-4D18-AC27-823A4F4776D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BA5F-AF59-4B52-88C0-C0864A09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28FE-AECE-4D18-AC27-823A4F4776D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BA5F-AF59-4B52-88C0-C0864A09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8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28FE-AECE-4D18-AC27-823A4F4776D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BA5F-AF59-4B52-88C0-C0864A09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0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28FE-AECE-4D18-AC27-823A4F4776D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BA5F-AF59-4B52-88C0-C0864A09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5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28FE-AECE-4D18-AC27-823A4F4776D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BA5F-AF59-4B52-88C0-C0864A09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28FE-AECE-4D18-AC27-823A4F4776D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BA5F-AF59-4B52-88C0-C0864A09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28FE-AECE-4D18-AC27-823A4F4776D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BA5F-AF59-4B52-88C0-C0864A09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3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28FE-AECE-4D18-AC27-823A4F4776D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BA5F-AF59-4B52-88C0-C0864A09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28FE-AECE-4D18-AC27-823A4F4776D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BA5F-AF59-4B52-88C0-C0864A09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7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28FE-AECE-4D18-AC27-823A4F4776D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BA5F-AF59-4B52-88C0-C0864A09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6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628FE-AECE-4D18-AC27-823A4F4776DB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9BA5F-AF59-4B52-88C0-C0864A09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2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2.png"/><Relationship Id="rId4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6.png"/><Relationship Id="rId7" Type="http://schemas.openxmlformats.org/officeDocument/2006/relationships/image" Target="../media/image5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80.png"/><Relationship Id="rId18" Type="http://schemas.openxmlformats.org/officeDocument/2006/relationships/image" Target="../media/image330.png"/><Relationship Id="rId7" Type="http://schemas.openxmlformats.org/officeDocument/2006/relationships/image" Target="../media/image210.png"/><Relationship Id="rId12" Type="http://schemas.openxmlformats.org/officeDocument/2006/relationships/image" Target="../media/image270.png"/><Relationship Id="rId17" Type="http://schemas.openxmlformats.org/officeDocument/2006/relationships/image" Target="../media/image320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30.png"/><Relationship Id="rId1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0.png"/><Relationship Id="rId18" Type="http://schemas.openxmlformats.org/officeDocument/2006/relationships/image" Target="../media/image350.png"/><Relationship Id="rId12" Type="http://schemas.openxmlformats.org/officeDocument/2006/relationships/image" Target="../media/image270.png"/><Relationship Id="rId17" Type="http://schemas.openxmlformats.org/officeDocument/2006/relationships/image" Target="../media/image320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340.png"/><Relationship Id="rId19" Type="http://schemas.openxmlformats.org/officeDocument/2006/relationships/image" Target="../media/image360.png"/><Relationship Id="rId1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36.png"/><Relationship Id="rId3" Type="http://schemas.microsoft.com/office/2007/relationships/hdphoto" Target="../media/hdphoto3.wdp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6.png"/><Relationship Id="rId2" Type="http://schemas.openxmlformats.org/officeDocument/2006/relationships/image" Target="../media/image39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4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quest.biu.ac.il/quest2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5.png"/><Relationship Id="rId7" Type="http://schemas.openxmlformats.org/officeDocument/2006/relationships/image" Target="../media/image1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16.png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1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265" y="1122363"/>
            <a:ext cx="8013470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 Modulation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Field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 Frequency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5100"/>
            <a:ext cx="6858000" cy="12827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Roy Elbaz, Yaakov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Yudkin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Lev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Khaykovich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30" y="5024667"/>
            <a:ext cx="1396540" cy="139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20" y="216732"/>
            <a:ext cx="8513525" cy="64168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0746" y="1787236"/>
            <a:ext cx="2397269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05993" y="3474720"/>
            <a:ext cx="1737360" cy="224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90099" y="3699164"/>
            <a:ext cx="1185516" cy="207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1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/>
          <p:cNvSpPr/>
          <p:nvPr/>
        </p:nvSpPr>
        <p:spPr>
          <a:xfrm>
            <a:off x="7221095" y="391419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3683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be 54"/>
          <p:cNvSpPr/>
          <p:nvPr/>
        </p:nvSpPr>
        <p:spPr>
          <a:xfrm flipH="1">
            <a:off x="6728791" y="3469728"/>
            <a:ext cx="1277365" cy="1213156"/>
          </a:xfrm>
          <a:prstGeom prst="cube">
            <a:avLst>
              <a:gd name="adj" fmla="val 324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47" b="93702" l="9712" r="89985">
                        <a14:foregroundMark x1="35357" y1="56375" x2="36571" y2="66974"/>
                        <a14:foregroundMark x1="40212" y1="63902" x2="40819" y2="721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20800">
            <a:off x="4697628" y="3569064"/>
            <a:ext cx="2492875" cy="24626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5266" y="1128626"/>
            <a:ext cx="743157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VCC provides a constant voltage of 15V (can provide up to 10A).</a:t>
            </a:r>
          </a:p>
        </p:txBody>
      </p:sp>
      <p:sp>
        <p:nvSpPr>
          <p:cNvPr id="9" name="Rectangle 8"/>
          <p:cNvSpPr/>
          <p:nvPr/>
        </p:nvSpPr>
        <p:spPr>
          <a:xfrm>
            <a:off x="2553393" y="3623974"/>
            <a:ext cx="1152469" cy="126353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Signal </a:t>
            </a:r>
            <a:r>
              <a:rPr lang="en-US" dirty="0" err="1" smtClean="0"/>
              <a:t>Apmlifier</a:t>
            </a:r>
            <a:endParaRPr lang="en-US" dirty="0"/>
          </a:p>
        </p:txBody>
      </p:sp>
      <p:cxnSp>
        <p:nvCxnSpPr>
          <p:cNvPr id="11" name="Straight Connector 10"/>
          <p:cNvCxnSpPr>
            <a:endCxn id="44" idx="3"/>
          </p:cNvCxnSpPr>
          <p:nvPr/>
        </p:nvCxnSpPr>
        <p:spPr>
          <a:xfrm flipH="1">
            <a:off x="1161598" y="4022984"/>
            <a:ext cx="1402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161598" y="4800370"/>
            <a:ext cx="14070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05862" y="4281306"/>
            <a:ext cx="451673" cy="5048"/>
          </a:xfrm>
          <a:prstGeom prst="line">
            <a:avLst/>
          </a:prstGeom>
          <a:ln w="28575">
            <a:solidFill>
              <a:srgbClr val="E18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157535" y="4033653"/>
            <a:ext cx="0" cy="514349"/>
          </a:xfrm>
          <a:prstGeom prst="line">
            <a:avLst/>
          </a:prstGeom>
          <a:ln w="28575">
            <a:solidFill>
              <a:srgbClr val="E18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392485" y="4033653"/>
            <a:ext cx="0" cy="514349"/>
          </a:xfrm>
          <a:prstGeom prst="line">
            <a:avLst/>
          </a:prstGeom>
          <a:ln w="28575">
            <a:solidFill>
              <a:srgbClr val="E18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392485" y="4286353"/>
            <a:ext cx="467473" cy="1"/>
          </a:xfrm>
          <a:prstGeom prst="line">
            <a:avLst/>
          </a:prstGeom>
          <a:ln w="28575">
            <a:solidFill>
              <a:srgbClr val="E18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777143" y="4290827"/>
            <a:ext cx="82815" cy="1267493"/>
          </a:xfrm>
          <a:prstGeom prst="line">
            <a:avLst/>
          </a:prstGeom>
          <a:ln w="28575">
            <a:solidFill>
              <a:srgbClr val="E18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4869" y="3838318"/>
            <a:ext cx="6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VCC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27597" y="4615704"/>
            <a:ext cx="69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nput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53393" y="167666"/>
            <a:ext cx="4037214" cy="58907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u="sng" dirty="0" smtClean="0"/>
              <a:t>System Operation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47372" y="2621440"/>
            <a:ext cx="87332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</a:t>
            </a:r>
            <a:r>
              <a:rPr lang="en-US" dirty="0" smtClean="0"/>
              <a:t>toms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430234" y="3046556"/>
            <a:ext cx="989970" cy="7044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 63"/>
          <p:cNvSpPr/>
          <p:nvPr/>
        </p:nvSpPr>
        <p:spPr>
          <a:xfrm>
            <a:off x="5696260" y="3322984"/>
            <a:ext cx="1974574" cy="815340"/>
          </a:xfrm>
          <a:custGeom>
            <a:avLst/>
            <a:gdLst>
              <a:gd name="connsiteX0" fmla="*/ 1243054 w 1974574"/>
              <a:gd name="connsiteY0" fmla="*/ 640080 h 815340"/>
              <a:gd name="connsiteX1" fmla="*/ 1288774 w 1974574"/>
              <a:gd name="connsiteY1" fmla="*/ 624840 h 815340"/>
              <a:gd name="connsiteX2" fmla="*/ 1319254 w 1974574"/>
              <a:gd name="connsiteY2" fmla="*/ 617220 h 815340"/>
              <a:gd name="connsiteX3" fmla="*/ 1364974 w 1974574"/>
              <a:gd name="connsiteY3" fmla="*/ 601980 h 815340"/>
              <a:gd name="connsiteX4" fmla="*/ 1410694 w 1974574"/>
              <a:gd name="connsiteY4" fmla="*/ 586740 h 815340"/>
              <a:gd name="connsiteX5" fmla="*/ 1456414 w 1974574"/>
              <a:gd name="connsiteY5" fmla="*/ 579120 h 815340"/>
              <a:gd name="connsiteX6" fmla="*/ 1517374 w 1974574"/>
              <a:gd name="connsiteY6" fmla="*/ 563880 h 815340"/>
              <a:gd name="connsiteX7" fmla="*/ 1540234 w 1974574"/>
              <a:gd name="connsiteY7" fmla="*/ 548640 h 815340"/>
              <a:gd name="connsiteX8" fmla="*/ 1585954 w 1974574"/>
              <a:gd name="connsiteY8" fmla="*/ 533400 h 815340"/>
              <a:gd name="connsiteX9" fmla="*/ 1608814 w 1974574"/>
              <a:gd name="connsiteY9" fmla="*/ 525780 h 815340"/>
              <a:gd name="connsiteX10" fmla="*/ 1631674 w 1974574"/>
              <a:gd name="connsiteY10" fmla="*/ 510540 h 815340"/>
              <a:gd name="connsiteX11" fmla="*/ 1654534 w 1974574"/>
              <a:gd name="connsiteY11" fmla="*/ 502920 h 815340"/>
              <a:gd name="connsiteX12" fmla="*/ 1700254 w 1974574"/>
              <a:gd name="connsiteY12" fmla="*/ 472440 h 815340"/>
              <a:gd name="connsiteX13" fmla="*/ 1768834 w 1974574"/>
              <a:gd name="connsiteY13" fmla="*/ 449580 h 815340"/>
              <a:gd name="connsiteX14" fmla="*/ 1791694 w 1974574"/>
              <a:gd name="connsiteY14" fmla="*/ 441960 h 815340"/>
              <a:gd name="connsiteX15" fmla="*/ 1837414 w 1974574"/>
              <a:gd name="connsiteY15" fmla="*/ 419100 h 815340"/>
              <a:gd name="connsiteX16" fmla="*/ 1860274 w 1974574"/>
              <a:gd name="connsiteY16" fmla="*/ 396240 h 815340"/>
              <a:gd name="connsiteX17" fmla="*/ 1883134 w 1974574"/>
              <a:gd name="connsiteY17" fmla="*/ 388620 h 815340"/>
              <a:gd name="connsiteX18" fmla="*/ 1905994 w 1974574"/>
              <a:gd name="connsiteY18" fmla="*/ 373380 h 815340"/>
              <a:gd name="connsiteX19" fmla="*/ 1921234 w 1974574"/>
              <a:gd name="connsiteY19" fmla="*/ 350520 h 815340"/>
              <a:gd name="connsiteX20" fmla="*/ 1944094 w 1974574"/>
              <a:gd name="connsiteY20" fmla="*/ 335280 h 815340"/>
              <a:gd name="connsiteX21" fmla="*/ 1974574 w 1974574"/>
              <a:gd name="connsiteY21" fmla="*/ 289560 h 815340"/>
              <a:gd name="connsiteX22" fmla="*/ 1966954 w 1974574"/>
              <a:gd name="connsiteY22" fmla="*/ 213360 h 815340"/>
              <a:gd name="connsiteX23" fmla="*/ 1936474 w 1974574"/>
              <a:gd name="connsiteY23" fmla="*/ 190500 h 815340"/>
              <a:gd name="connsiteX24" fmla="*/ 1921234 w 1974574"/>
              <a:gd name="connsiteY24" fmla="*/ 167640 h 815340"/>
              <a:gd name="connsiteX25" fmla="*/ 1898374 w 1974574"/>
              <a:gd name="connsiteY25" fmla="*/ 160020 h 815340"/>
              <a:gd name="connsiteX26" fmla="*/ 1852654 w 1974574"/>
              <a:gd name="connsiteY26" fmla="*/ 129540 h 815340"/>
              <a:gd name="connsiteX27" fmla="*/ 1806934 w 1974574"/>
              <a:gd name="connsiteY27" fmla="*/ 106680 h 815340"/>
              <a:gd name="connsiteX28" fmla="*/ 1761214 w 1974574"/>
              <a:gd name="connsiteY28" fmla="*/ 76200 h 815340"/>
              <a:gd name="connsiteX29" fmla="*/ 1738354 w 1974574"/>
              <a:gd name="connsiteY29" fmla="*/ 68580 h 815340"/>
              <a:gd name="connsiteX30" fmla="*/ 1692634 w 1974574"/>
              <a:gd name="connsiteY30" fmla="*/ 45720 h 815340"/>
              <a:gd name="connsiteX31" fmla="*/ 1631674 w 1974574"/>
              <a:gd name="connsiteY31" fmla="*/ 38100 h 815340"/>
              <a:gd name="connsiteX32" fmla="*/ 1509754 w 1974574"/>
              <a:gd name="connsiteY32" fmla="*/ 22860 h 815340"/>
              <a:gd name="connsiteX33" fmla="*/ 1448794 w 1974574"/>
              <a:gd name="connsiteY33" fmla="*/ 15240 h 815340"/>
              <a:gd name="connsiteX34" fmla="*/ 1304014 w 1974574"/>
              <a:gd name="connsiteY34" fmla="*/ 0 h 815340"/>
              <a:gd name="connsiteX35" fmla="*/ 854434 w 1974574"/>
              <a:gd name="connsiteY35" fmla="*/ 7620 h 815340"/>
              <a:gd name="connsiteX36" fmla="*/ 831574 w 1974574"/>
              <a:gd name="connsiteY36" fmla="*/ 15240 h 815340"/>
              <a:gd name="connsiteX37" fmla="*/ 770614 w 1974574"/>
              <a:gd name="connsiteY37" fmla="*/ 30480 h 815340"/>
              <a:gd name="connsiteX38" fmla="*/ 732514 w 1974574"/>
              <a:gd name="connsiteY38" fmla="*/ 38100 h 815340"/>
              <a:gd name="connsiteX39" fmla="*/ 686794 w 1974574"/>
              <a:gd name="connsiteY39" fmla="*/ 53340 h 815340"/>
              <a:gd name="connsiteX40" fmla="*/ 610594 w 1974574"/>
              <a:gd name="connsiteY40" fmla="*/ 76200 h 815340"/>
              <a:gd name="connsiteX41" fmla="*/ 587734 w 1974574"/>
              <a:gd name="connsiteY41" fmla="*/ 83820 h 815340"/>
              <a:gd name="connsiteX42" fmla="*/ 564874 w 1974574"/>
              <a:gd name="connsiteY42" fmla="*/ 91440 h 815340"/>
              <a:gd name="connsiteX43" fmla="*/ 503914 w 1974574"/>
              <a:gd name="connsiteY43" fmla="*/ 121920 h 815340"/>
              <a:gd name="connsiteX44" fmla="*/ 458194 w 1974574"/>
              <a:gd name="connsiteY44" fmla="*/ 152400 h 815340"/>
              <a:gd name="connsiteX45" fmla="*/ 427714 w 1974574"/>
              <a:gd name="connsiteY45" fmla="*/ 167640 h 815340"/>
              <a:gd name="connsiteX46" fmla="*/ 404854 w 1974574"/>
              <a:gd name="connsiteY46" fmla="*/ 182880 h 815340"/>
              <a:gd name="connsiteX47" fmla="*/ 351514 w 1974574"/>
              <a:gd name="connsiteY47" fmla="*/ 205740 h 815340"/>
              <a:gd name="connsiteX48" fmla="*/ 328654 w 1974574"/>
              <a:gd name="connsiteY48" fmla="*/ 220980 h 815340"/>
              <a:gd name="connsiteX49" fmla="*/ 298174 w 1974574"/>
              <a:gd name="connsiteY49" fmla="*/ 236220 h 815340"/>
              <a:gd name="connsiteX50" fmla="*/ 244834 w 1974574"/>
              <a:gd name="connsiteY50" fmla="*/ 266700 h 815340"/>
              <a:gd name="connsiteX51" fmla="*/ 221974 w 1974574"/>
              <a:gd name="connsiteY51" fmla="*/ 281940 h 815340"/>
              <a:gd name="connsiteX52" fmla="*/ 199114 w 1974574"/>
              <a:gd name="connsiteY52" fmla="*/ 289560 h 815340"/>
              <a:gd name="connsiteX53" fmla="*/ 153394 w 1974574"/>
              <a:gd name="connsiteY53" fmla="*/ 320040 h 815340"/>
              <a:gd name="connsiteX54" fmla="*/ 122914 w 1974574"/>
              <a:gd name="connsiteY54" fmla="*/ 335280 h 815340"/>
              <a:gd name="connsiteX55" fmla="*/ 100054 w 1974574"/>
              <a:gd name="connsiteY55" fmla="*/ 358140 h 815340"/>
              <a:gd name="connsiteX56" fmla="*/ 54334 w 1974574"/>
              <a:gd name="connsiteY56" fmla="*/ 388620 h 815340"/>
              <a:gd name="connsiteX57" fmla="*/ 23854 w 1974574"/>
              <a:gd name="connsiteY57" fmla="*/ 434340 h 815340"/>
              <a:gd name="connsiteX58" fmla="*/ 8614 w 1974574"/>
              <a:gd name="connsiteY58" fmla="*/ 480060 h 815340"/>
              <a:gd name="connsiteX59" fmla="*/ 8614 w 1974574"/>
              <a:gd name="connsiteY59" fmla="*/ 640080 h 815340"/>
              <a:gd name="connsiteX60" fmla="*/ 54334 w 1974574"/>
              <a:gd name="connsiteY60" fmla="*/ 670560 h 815340"/>
              <a:gd name="connsiteX61" fmla="*/ 100054 w 1974574"/>
              <a:gd name="connsiteY61" fmla="*/ 701040 h 815340"/>
              <a:gd name="connsiteX62" fmla="*/ 122914 w 1974574"/>
              <a:gd name="connsiteY62" fmla="*/ 716280 h 815340"/>
              <a:gd name="connsiteX63" fmla="*/ 153394 w 1974574"/>
              <a:gd name="connsiteY63" fmla="*/ 731520 h 815340"/>
              <a:gd name="connsiteX64" fmla="*/ 199114 w 1974574"/>
              <a:gd name="connsiteY64" fmla="*/ 762000 h 815340"/>
              <a:gd name="connsiteX65" fmla="*/ 221974 w 1974574"/>
              <a:gd name="connsiteY65" fmla="*/ 777240 h 815340"/>
              <a:gd name="connsiteX66" fmla="*/ 267694 w 1974574"/>
              <a:gd name="connsiteY66" fmla="*/ 792480 h 815340"/>
              <a:gd name="connsiteX67" fmla="*/ 313414 w 1974574"/>
              <a:gd name="connsiteY67" fmla="*/ 807720 h 815340"/>
              <a:gd name="connsiteX68" fmla="*/ 336274 w 1974574"/>
              <a:gd name="connsiteY68" fmla="*/ 815340 h 815340"/>
              <a:gd name="connsiteX69" fmla="*/ 747754 w 1974574"/>
              <a:gd name="connsiteY69" fmla="*/ 807720 h 815340"/>
              <a:gd name="connsiteX70" fmla="*/ 778234 w 1974574"/>
              <a:gd name="connsiteY70" fmla="*/ 800100 h 815340"/>
              <a:gd name="connsiteX71" fmla="*/ 839194 w 1974574"/>
              <a:gd name="connsiteY71" fmla="*/ 792480 h 815340"/>
              <a:gd name="connsiteX72" fmla="*/ 877294 w 1974574"/>
              <a:gd name="connsiteY72" fmla="*/ 784860 h 81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974574" h="815340">
                <a:moveTo>
                  <a:pt x="1243054" y="640080"/>
                </a:moveTo>
                <a:cubicBezTo>
                  <a:pt x="1258294" y="635000"/>
                  <a:pt x="1273387" y="629456"/>
                  <a:pt x="1288774" y="624840"/>
                </a:cubicBezTo>
                <a:cubicBezTo>
                  <a:pt x="1298805" y="621831"/>
                  <a:pt x="1309223" y="620229"/>
                  <a:pt x="1319254" y="617220"/>
                </a:cubicBezTo>
                <a:cubicBezTo>
                  <a:pt x="1334641" y="612604"/>
                  <a:pt x="1349734" y="607060"/>
                  <a:pt x="1364974" y="601980"/>
                </a:cubicBezTo>
                <a:cubicBezTo>
                  <a:pt x="1380214" y="596900"/>
                  <a:pt x="1394848" y="589381"/>
                  <a:pt x="1410694" y="586740"/>
                </a:cubicBezTo>
                <a:lnTo>
                  <a:pt x="1456414" y="579120"/>
                </a:lnTo>
                <a:cubicBezTo>
                  <a:pt x="1470077" y="576636"/>
                  <a:pt x="1502267" y="571434"/>
                  <a:pt x="1517374" y="563880"/>
                </a:cubicBezTo>
                <a:cubicBezTo>
                  <a:pt x="1525565" y="559784"/>
                  <a:pt x="1531865" y="552359"/>
                  <a:pt x="1540234" y="548640"/>
                </a:cubicBezTo>
                <a:cubicBezTo>
                  <a:pt x="1554914" y="542116"/>
                  <a:pt x="1570714" y="538480"/>
                  <a:pt x="1585954" y="533400"/>
                </a:cubicBezTo>
                <a:cubicBezTo>
                  <a:pt x="1593574" y="530860"/>
                  <a:pt x="1602131" y="530235"/>
                  <a:pt x="1608814" y="525780"/>
                </a:cubicBezTo>
                <a:cubicBezTo>
                  <a:pt x="1616434" y="520700"/>
                  <a:pt x="1623483" y="514636"/>
                  <a:pt x="1631674" y="510540"/>
                </a:cubicBezTo>
                <a:cubicBezTo>
                  <a:pt x="1638858" y="506948"/>
                  <a:pt x="1647513" y="506821"/>
                  <a:pt x="1654534" y="502920"/>
                </a:cubicBezTo>
                <a:cubicBezTo>
                  <a:pt x="1670545" y="494025"/>
                  <a:pt x="1682878" y="478232"/>
                  <a:pt x="1700254" y="472440"/>
                </a:cubicBezTo>
                <a:lnTo>
                  <a:pt x="1768834" y="449580"/>
                </a:lnTo>
                <a:cubicBezTo>
                  <a:pt x="1776454" y="447040"/>
                  <a:pt x="1785011" y="446415"/>
                  <a:pt x="1791694" y="441960"/>
                </a:cubicBezTo>
                <a:cubicBezTo>
                  <a:pt x="1821237" y="422265"/>
                  <a:pt x="1805866" y="429616"/>
                  <a:pt x="1837414" y="419100"/>
                </a:cubicBezTo>
                <a:cubicBezTo>
                  <a:pt x="1845034" y="411480"/>
                  <a:pt x="1851308" y="402218"/>
                  <a:pt x="1860274" y="396240"/>
                </a:cubicBezTo>
                <a:cubicBezTo>
                  <a:pt x="1866957" y="391785"/>
                  <a:pt x="1875950" y="392212"/>
                  <a:pt x="1883134" y="388620"/>
                </a:cubicBezTo>
                <a:cubicBezTo>
                  <a:pt x="1891325" y="384524"/>
                  <a:pt x="1898374" y="378460"/>
                  <a:pt x="1905994" y="373380"/>
                </a:cubicBezTo>
                <a:cubicBezTo>
                  <a:pt x="1911074" y="365760"/>
                  <a:pt x="1914758" y="356996"/>
                  <a:pt x="1921234" y="350520"/>
                </a:cubicBezTo>
                <a:cubicBezTo>
                  <a:pt x="1927710" y="344044"/>
                  <a:pt x="1938063" y="342172"/>
                  <a:pt x="1944094" y="335280"/>
                </a:cubicBezTo>
                <a:cubicBezTo>
                  <a:pt x="1956155" y="321496"/>
                  <a:pt x="1974574" y="289560"/>
                  <a:pt x="1974574" y="289560"/>
                </a:cubicBezTo>
                <a:cubicBezTo>
                  <a:pt x="1972034" y="264160"/>
                  <a:pt x="1976118" y="237185"/>
                  <a:pt x="1966954" y="213360"/>
                </a:cubicBezTo>
                <a:cubicBezTo>
                  <a:pt x="1962395" y="201507"/>
                  <a:pt x="1945454" y="199480"/>
                  <a:pt x="1936474" y="190500"/>
                </a:cubicBezTo>
                <a:cubicBezTo>
                  <a:pt x="1929998" y="184024"/>
                  <a:pt x="1928385" y="173361"/>
                  <a:pt x="1921234" y="167640"/>
                </a:cubicBezTo>
                <a:cubicBezTo>
                  <a:pt x="1914962" y="162622"/>
                  <a:pt x="1905395" y="163921"/>
                  <a:pt x="1898374" y="160020"/>
                </a:cubicBezTo>
                <a:cubicBezTo>
                  <a:pt x="1882363" y="151125"/>
                  <a:pt x="1867894" y="139700"/>
                  <a:pt x="1852654" y="129540"/>
                </a:cubicBezTo>
                <a:cubicBezTo>
                  <a:pt x="1751170" y="61884"/>
                  <a:pt x="1901578" y="159260"/>
                  <a:pt x="1806934" y="106680"/>
                </a:cubicBezTo>
                <a:cubicBezTo>
                  <a:pt x="1790923" y="97785"/>
                  <a:pt x="1778590" y="81992"/>
                  <a:pt x="1761214" y="76200"/>
                </a:cubicBezTo>
                <a:cubicBezTo>
                  <a:pt x="1753594" y="73660"/>
                  <a:pt x="1745538" y="72172"/>
                  <a:pt x="1738354" y="68580"/>
                </a:cubicBezTo>
                <a:cubicBezTo>
                  <a:pt x="1710465" y="54635"/>
                  <a:pt x="1722732" y="51192"/>
                  <a:pt x="1692634" y="45720"/>
                </a:cubicBezTo>
                <a:cubicBezTo>
                  <a:pt x="1672486" y="42057"/>
                  <a:pt x="1651972" y="40806"/>
                  <a:pt x="1631674" y="38100"/>
                </a:cubicBezTo>
                <a:cubicBezTo>
                  <a:pt x="1481234" y="18041"/>
                  <a:pt x="1691374" y="44227"/>
                  <a:pt x="1509754" y="22860"/>
                </a:cubicBezTo>
                <a:lnTo>
                  <a:pt x="1448794" y="15240"/>
                </a:lnTo>
                <a:cubicBezTo>
                  <a:pt x="1268788" y="-3708"/>
                  <a:pt x="1448135" y="18015"/>
                  <a:pt x="1304014" y="0"/>
                </a:cubicBezTo>
                <a:lnTo>
                  <a:pt x="854434" y="7620"/>
                </a:lnTo>
                <a:cubicBezTo>
                  <a:pt x="846406" y="7879"/>
                  <a:pt x="839323" y="13127"/>
                  <a:pt x="831574" y="15240"/>
                </a:cubicBezTo>
                <a:cubicBezTo>
                  <a:pt x="811367" y="20751"/>
                  <a:pt x="791023" y="25770"/>
                  <a:pt x="770614" y="30480"/>
                </a:cubicBezTo>
                <a:cubicBezTo>
                  <a:pt x="757994" y="33392"/>
                  <a:pt x="745009" y="34692"/>
                  <a:pt x="732514" y="38100"/>
                </a:cubicBezTo>
                <a:cubicBezTo>
                  <a:pt x="717016" y="42327"/>
                  <a:pt x="702181" y="48724"/>
                  <a:pt x="686794" y="53340"/>
                </a:cubicBezTo>
                <a:cubicBezTo>
                  <a:pt x="571632" y="87889"/>
                  <a:pt x="772239" y="22318"/>
                  <a:pt x="610594" y="76200"/>
                </a:cubicBezTo>
                <a:lnTo>
                  <a:pt x="587734" y="83820"/>
                </a:lnTo>
                <a:cubicBezTo>
                  <a:pt x="580114" y="86360"/>
                  <a:pt x="572058" y="87848"/>
                  <a:pt x="564874" y="91440"/>
                </a:cubicBezTo>
                <a:cubicBezTo>
                  <a:pt x="544554" y="101600"/>
                  <a:pt x="522817" y="109318"/>
                  <a:pt x="503914" y="121920"/>
                </a:cubicBezTo>
                <a:cubicBezTo>
                  <a:pt x="488674" y="132080"/>
                  <a:pt x="474577" y="144209"/>
                  <a:pt x="458194" y="152400"/>
                </a:cubicBezTo>
                <a:cubicBezTo>
                  <a:pt x="448034" y="157480"/>
                  <a:pt x="437577" y="162004"/>
                  <a:pt x="427714" y="167640"/>
                </a:cubicBezTo>
                <a:cubicBezTo>
                  <a:pt x="419763" y="172184"/>
                  <a:pt x="413045" y="178784"/>
                  <a:pt x="404854" y="182880"/>
                </a:cubicBezTo>
                <a:cubicBezTo>
                  <a:pt x="319366" y="225624"/>
                  <a:pt x="462508" y="142315"/>
                  <a:pt x="351514" y="205740"/>
                </a:cubicBezTo>
                <a:cubicBezTo>
                  <a:pt x="343563" y="210284"/>
                  <a:pt x="336605" y="216436"/>
                  <a:pt x="328654" y="220980"/>
                </a:cubicBezTo>
                <a:cubicBezTo>
                  <a:pt x="318791" y="226616"/>
                  <a:pt x="308146" y="230781"/>
                  <a:pt x="298174" y="236220"/>
                </a:cubicBezTo>
                <a:cubicBezTo>
                  <a:pt x="280196" y="246026"/>
                  <a:pt x="262394" y="256164"/>
                  <a:pt x="244834" y="266700"/>
                </a:cubicBezTo>
                <a:cubicBezTo>
                  <a:pt x="236981" y="271412"/>
                  <a:pt x="230165" y="277844"/>
                  <a:pt x="221974" y="281940"/>
                </a:cubicBezTo>
                <a:cubicBezTo>
                  <a:pt x="214790" y="285532"/>
                  <a:pt x="206135" y="285659"/>
                  <a:pt x="199114" y="289560"/>
                </a:cubicBezTo>
                <a:cubicBezTo>
                  <a:pt x="183103" y="298455"/>
                  <a:pt x="169777" y="311849"/>
                  <a:pt x="153394" y="320040"/>
                </a:cubicBezTo>
                <a:cubicBezTo>
                  <a:pt x="143234" y="325120"/>
                  <a:pt x="132157" y="328678"/>
                  <a:pt x="122914" y="335280"/>
                </a:cubicBezTo>
                <a:cubicBezTo>
                  <a:pt x="114145" y="341544"/>
                  <a:pt x="108560" y="351524"/>
                  <a:pt x="100054" y="358140"/>
                </a:cubicBezTo>
                <a:cubicBezTo>
                  <a:pt x="85596" y="369385"/>
                  <a:pt x="54334" y="388620"/>
                  <a:pt x="54334" y="388620"/>
                </a:cubicBezTo>
                <a:cubicBezTo>
                  <a:pt x="44174" y="403860"/>
                  <a:pt x="29646" y="416964"/>
                  <a:pt x="23854" y="434340"/>
                </a:cubicBezTo>
                <a:lnTo>
                  <a:pt x="8614" y="480060"/>
                </a:lnTo>
                <a:cubicBezTo>
                  <a:pt x="2254" y="537303"/>
                  <a:pt x="-7083" y="581218"/>
                  <a:pt x="8614" y="640080"/>
                </a:cubicBezTo>
                <a:cubicBezTo>
                  <a:pt x="15672" y="666549"/>
                  <a:pt x="37262" y="661075"/>
                  <a:pt x="54334" y="670560"/>
                </a:cubicBezTo>
                <a:cubicBezTo>
                  <a:pt x="70345" y="679455"/>
                  <a:pt x="84814" y="690880"/>
                  <a:pt x="100054" y="701040"/>
                </a:cubicBezTo>
                <a:cubicBezTo>
                  <a:pt x="107674" y="706120"/>
                  <a:pt x="114723" y="712184"/>
                  <a:pt x="122914" y="716280"/>
                </a:cubicBezTo>
                <a:cubicBezTo>
                  <a:pt x="133074" y="721360"/>
                  <a:pt x="143654" y="725676"/>
                  <a:pt x="153394" y="731520"/>
                </a:cubicBezTo>
                <a:cubicBezTo>
                  <a:pt x="169100" y="740944"/>
                  <a:pt x="183874" y="751840"/>
                  <a:pt x="199114" y="762000"/>
                </a:cubicBezTo>
                <a:cubicBezTo>
                  <a:pt x="206734" y="767080"/>
                  <a:pt x="213286" y="774344"/>
                  <a:pt x="221974" y="777240"/>
                </a:cubicBezTo>
                <a:lnTo>
                  <a:pt x="267694" y="792480"/>
                </a:lnTo>
                <a:lnTo>
                  <a:pt x="313414" y="807720"/>
                </a:lnTo>
                <a:lnTo>
                  <a:pt x="336274" y="815340"/>
                </a:lnTo>
                <a:lnTo>
                  <a:pt x="747754" y="807720"/>
                </a:lnTo>
                <a:cubicBezTo>
                  <a:pt x="758220" y="807359"/>
                  <a:pt x="767904" y="801822"/>
                  <a:pt x="778234" y="800100"/>
                </a:cubicBezTo>
                <a:cubicBezTo>
                  <a:pt x="798434" y="796733"/>
                  <a:pt x="818874" y="795020"/>
                  <a:pt x="839194" y="792480"/>
                </a:cubicBezTo>
                <a:cubicBezTo>
                  <a:pt x="866873" y="783254"/>
                  <a:pt x="854022" y="784860"/>
                  <a:pt x="877294" y="78486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5095274" y="2919124"/>
            <a:ext cx="3052098" cy="1409700"/>
          </a:xfrm>
          <a:custGeom>
            <a:avLst/>
            <a:gdLst>
              <a:gd name="connsiteX0" fmla="*/ 1897380 w 3052098"/>
              <a:gd name="connsiteY0" fmla="*/ 1135380 h 1409700"/>
              <a:gd name="connsiteX1" fmla="*/ 2293620 w 3052098"/>
              <a:gd name="connsiteY1" fmla="*/ 998220 h 1409700"/>
              <a:gd name="connsiteX2" fmla="*/ 2354580 w 3052098"/>
              <a:gd name="connsiteY2" fmla="*/ 982980 h 1409700"/>
              <a:gd name="connsiteX3" fmla="*/ 2407920 w 3052098"/>
              <a:gd name="connsiteY3" fmla="*/ 960120 h 1409700"/>
              <a:gd name="connsiteX4" fmla="*/ 2545080 w 3052098"/>
              <a:gd name="connsiteY4" fmla="*/ 944880 h 1409700"/>
              <a:gd name="connsiteX5" fmla="*/ 2567940 w 3052098"/>
              <a:gd name="connsiteY5" fmla="*/ 937260 h 1409700"/>
              <a:gd name="connsiteX6" fmla="*/ 2590800 w 3052098"/>
              <a:gd name="connsiteY6" fmla="*/ 922020 h 1409700"/>
              <a:gd name="connsiteX7" fmla="*/ 2651760 w 3052098"/>
              <a:gd name="connsiteY7" fmla="*/ 906780 h 1409700"/>
              <a:gd name="connsiteX8" fmla="*/ 2674620 w 3052098"/>
              <a:gd name="connsiteY8" fmla="*/ 891540 h 1409700"/>
              <a:gd name="connsiteX9" fmla="*/ 2758440 w 3052098"/>
              <a:gd name="connsiteY9" fmla="*/ 868680 h 1409700"/>
              <a:gd name="connsiteX10" fmla="*/ 2819400 w 3052098"/>
              <a:gd name="connsiteY10" fmla="*/ 845820 h 1409700"/>
              <a:gd name="connsiteX11" fmla="*/ 2842260 w 3052098"/>
              <a:gd name="connsiteY11" fmla="*/ 822960 h 1409700"/>
              <a:gd name="connsiteX12" fmla="*/ 2887980 w 3052098"/>
              <a:gd name="connsiteY12" fmla="*/ 807720 h 1409700"/>
              <a:gd name="connsiteX13" fmla="*/ 2918460 w 3052098"/>
              <a:gd name="connsiteY13" fmla="*/ 784860 h 1409700"/>
              <a:gd name="connsiteX14" fmla="*/ 2971800 w 3052098"/>
              <a:gd name="connsiteY14" fmla="*/ 723900 h 1409700"/>
              <a:gd name="connsiteX15" fmla="*/ 3002280 w 3052098"/>
              <a:gd name="connsiteY15" fmla="*/ 678180 h 1409700"/>
              <a:gd name="connsiteX16" fmla="*/ 3032760 w 3052098"/>
              <a:gd name="connsiteY16" fmla="*/ 609600 h 1409700"/>
              <a:gd name="connsiteX17" fmla="*/ 3032760 w 3052098"/>
              <a:gd name="connsiteY17" fmla="*/ 304800 h 1409700"/>
              <a:gd name="connsiteX18" fmla="*/ 3009900 w 3052098"/>
              <a:gd name="connsiteY18" fmla="*/ 289560 h 1409700"/>
              <a:gd name="connsiteX19" fmla="*/ 2933700 w 3052098"/>
              <a:gd name="connsiteY19" fmla="*/ 220980 h 1409700"/>
              <a:gd name="connsiteX20" fmla="*/ 2887980 w 3052098"/>
              <a:gd name="connsiteY20" fmla="*/ 190500 h 1409700"/>
              <a:gd name="connsiteX21" fmla="*/ 2842260 w 3052098"/>
              <a:gd name="connsiteY21" fmla="*/ 160020 h 1409700"/>
              <a:gd name="connsiteX22" fmla="*/ 2811780 w 3052098"/>
              <a:gd name="connsiteY22" fmla="*/ 137160 h 1409700"/>
              <a:gd name="connsiteX23" fmla="*/ 2781300 w 3052098"/>
              <a:gd name="connsiteY23" fmla="*/ 129540 h 1409700"/>
              <a:gd name="connsiteX24" fmla="*/ 2735580 w 3052098"/>
              <a:gd name="connsiteY24" fmla="*/ 114300 h 1409700"/>
              <a:gd name="connsiteX25" fmla="*/ 2705100 w 3052098"/>
              <a:gd name="connsiteY25" fmla="*/ 99060 h 1409700"/>
              <a:gd name="connsiteX26" fmla="*/ 2628900 w 3052098"/>
              <a:gd name="connsiteY26" fmla="*/ 76200 h 1409700"/>
              <a:gd name="connsiteX27" fmla="*/ 2606040 w 3052098"/>
              <a:gd name="connsiteY27" fmla="*/ 68580 h 1409700"/>
              <a:gd name="connsiteX28" fmla="*/ 2514600 w 3052098"/>
              <a:gd name="connsiteY28" fmla="*/ 53340 h 1409700"/>
              <a:gd name="connsiteX29" fmla="*/ 2484120 w 3052098"/>
              <a:gd name="connsiteY29" fmla="*/ 45720 h 1409700"/>
              <a:gd name="connsiteX30" fmla="*/ 2392680 w 3052098"/>
              <a:gd name="connsiteY30" fmla="*/ 38100 h 1409700"/>
              <a:gd name="connsiteX31" fmla="*/ 2354580 w 3052098"/>
              <a:gd name="connsiteY31" fmla="*/ 30480 h 1409700"/>
              <a:gd name="connsiteX32" fmla="*/ 2324100 w 3052098"/>
              <a:gd name="connsiteY32" fmla="*/ 22860 h 1409700"/>
              <a:gd name="connsiteX33" fmla="*/ 2255520 w 3052098"/>
              <a:gd name="connsiteY33" fmla="*/ 15240 h 1409700"/>
              <a:gd name="connsiteX34" fmla="*/ 2156460 w 3052098"/>
              <a:gd name="connsiteY34" fmla="*/ 0 h 1409700"/>
              <a:gd name="connsiteX35" fmla="*/ 1501140 w 3052098"/>
              <a:gd name="connsiteY35" fmla="*/ 22860 h 1409700"/>
              <a:gd name="connsiteX36" fmla="*/ 1455420 w 3052098"/>
              <a:gd name="connsiteY36" fmla="*/ 30480 h 1409700"/>
              <a:gd name="connsiteX37" fmla="*/ 1379220 w 3052098"/>
              <a:gd name="connsiteY37" fmla="*/ 53340 h 1409700"/>
              <a:gd name="connsiteX38" fmla="*/ 1272540 w 3052098"/>
              <a:gd name="connsiteY38" fmla="*/ 91440 h 1409700"/>
              <a:gd name="connsiteX39" fmla="*/ 1150620 w 3052098"/>
              <a:gd name="connsiteY39" fmla="*/ 137160 h 1409700"/>
              <a:gd name="connsiteX40" fmla="*/ 1097280 w 3052098"/>
              <a:gd name="connsiteY40" fmla="*/ 144780 h 1409700"/>
              <a:gd name="connsiteX41" fmla="*/ 1059180 w 3052098"/>
              <a:gd name="connsiteY41" fmla="*/ 160020 h 1409700"/>
              <a:gd name="connsiteX42" fmla="*/ 1036320 w 3052098"/>
              <a:gd name="connsiteY42" fmla="*/ 167640 h 1409700"/>
              <a:gd name="connsiteX43" fmla="*/ 929640 w 3052098"/>
              <a:gd name="connsiteY43" fmla="*/ 220980 h 1409700"/>
              <a:gd name="connsiteX44" fmla="*/ 899160 w 3052098"/>
              <a:gd name="connsiteY44" fmla="*/ 236220 h 1409700"/>
              <a:gd name="connsiteX45" fmla="*/ 861060 w 3052098"/>
              <a:gd name="connsiteY45" fmla="*/ 251460 h 1409700"/>
              <a:gd name="connsiteX46" fmla="*/ 807720 w 3052098"/>
              <a:gd name="connsiteY46" fmla="*/ 266700 h 1409700"/>
              <a:gd name="connsiteX47" fmla="*/ 769620 w 3052098"/>
              <a:gd name="connsiteY47" fmla="*/ 289560 h 1409700"/>
              <a:gd name="connsiteX48" fmla="*/ 739140 w 3052098"/>
              <a:gd name="connsiteY48" fmla="*/ 297180 h 1409700"/>
              <a:gd name="connsiteX49" fmla="*/ 708660 w 3052098"/>
              <a:gd name="connsiteY49" fmla="*/ 312420 h 1409700"/>
              <a:gd name="connsiteX50" fmla="*/ 647700 w 3052098"/>
              <a:gd name="connsiteY50" fmla="*/ 327660 h 1409700"/>
              <a:gd name="connsiteX51" fmla="*/ 617220 w 3052098"/>
              <a:gd name="connsiteY51" fmla="*/ 342900 h 1409700"/>
              <a:gd name="connsiteX52" fmla="*/ 594360 w 3052098"/>
              <a:gd name="connsiteY52" fmla="*/ 350520 h 1409700"/>
              <a:gd name="connsiteX53" fmla="*/ 571500 w 3052098"/>
              <a:gd name="connsiteY53" fmla="*/ 365760 h 1409700"/>
              <a:gd name="connsiteX54" fmla="*/ 548640 w 3052098"/>
              <a:gd name="connsiteY54" fmla="*/ 373380 h 1409700"/>
              <a:gd name="connsiteX55" fmla="*/ 510540 w 3052098"/>
              <a:gd name="connsiteY55" fmla="*/ 396240 h 1409700"/>
              <a:gd name="connsiteX56" fmla="*/ 441960 w 3052098"/>
              <a:gd name="connsiteY56" fmla="*/ 426720 h 1409700"/>
              <a:gd name="connsiteX57" fmla="*/ 403860 w 3052098"/>
              <a:gd name="connsiteY57" fmla="*/ 464820 h 1409700"/>
              <a:gd name="connsiteX58" fmla="*/ 350520 w 3052098"/>
              <a:gd name="connsiteY58" fmla="*/ 495300 h 1409700"/>
              <a:gd name="connsiteX59" fmla="*/ 266700 w 3052098"/>
              <a:gd name="connsiteY59" fmla="*/ 556260 h 1409700"/>
              <a:gd name="connsiteX60" fmla="*/ 220980 w 3052098"/>
              <a:gd name="connsiteY60" fmla="*/ 601980 h 1409700"/>
              <a:gd name="connsiteX61" fmla="*/ 182880 w 3052098"/>
              <a:gd name="connsiteY61" fmla="*/ 647700 h 1409700"/>
              <a:gd name="connsiteX62" fmla="*/ 160020 w 3052098"/>
              <a:gd name="connsiteY62" fmla="*/ 655320 h 1409700"/>
              <a:gd name="connsiteX63" fmla="*/ 121920 w 3052098"/>
              <a:gd name="connsiteY63" fmla="*/ 708660 h 1409700"/>
              <a:gd name="connsiteX64" fmla="*/ 76200 w 3052098"/>
              <a:gd name="connsiteY64" fmla="*/ 769620 h 1409700"/>
              <a:gd name="connsiteX65" fmla="*/ 53340 w 3052098"/>
              <a:gd name="connsiteY65" fmla="*/ 800100 h 1409700"/>
              <a:gd name="connsiteX66" fmla="*/ 22860 w 3052098"/>
              <a:gd name="connsiteY66" fmla="*/ 845820 h 1409700"/>
              <a:gd name="connsiteX67" fmla="*/ 0 w 3052098"/>
              <a:gd name="connsiteY67" fmla="*/ 899160 h 1409700"/>
              <a:gd name="connsiteX68" fmla="*/ 7620 w 3052098"/>
              <a:gd name="connsiteY68" fmla="*/ 1074420 h 1409700"/>
              <a:gd name="connsiteX69" fmla="*/ 22860 w 3052098"/>
              <a:gd name="connsiteY69" fmla="*/ 1104900 h 1409700"/>
              <a:gd name="connsiteX70" fmla="*/ 38100 w 3052098"/>
              <a:gd name="connsiteY70" fmla="*/ 1150620 h 1409700"/>
              <a:gd name="connsiteX71" fmla="*/ 60960 w 3052098"/>
              <a:gd name="connsiteY71" fmla="*/ 1196340 h 1409700"/>
              <a:gd name="connsiteX72" fmla="*/ 68580 w 3052098"/>
              <a:gd name="connsiteY72" fmla="*/ 1219200 h 1409700"/>
              <a:gd name="connsiteX73" fmla="*/ 99060 w 3052098"/>
              <a:gd name="connsiteY73" fmla="*/ 1264920 h 1409700"/>
              <a:gd name="connsiteX74" fmla="*/ 114300 w 3052098"/>
              <a:gd name="connsiteY74" fmla="*/ 1287780 h 1409700"/>
              <a:gd name="connsiteX75" fmla="*/ 137160 w 3052098"/>
              <a:gd name="connsiteY75" fmla="*/ 1303020 h 1409700"/>
              <a:gd name="connsiteX76" fmla="*/ 190500 w 3052098"/>
              <a:gd name="connsiteY76" fmla="*/ 1325880 h 1409700"/>
              <a:gd name="connsiteX77" fmla="*/ 213360 w 3052098"/>
              <a:gd name="connsiteY77" fmla="*/ 1341120 h 1409700"/>
              <a:gd name="connsiteX78" fmla="*/ 236220 w 3052098"/>
              <a:gd name="connsiteY78" fmla="*/ 1348740 h 1409700"/>
              <a:gd name="connsiteX79" fmla="*/ 259080 w 3052098"/>
              <a:gd name="connsiteY79" fmla="*/ 1363980 h 1409700"/>
              <a:gd name="connsiteX80" fmla="*/ 304800 w 3052098"/>
              <a:gd name="connsiteY80" fmla="*/ 1371600 h 1409700"/>
              <a:gd name="connsiteX81" fmla="*/ 350520 w 3052098"/>
              <a:gd name="connsiteY81" fmla="*/ 1386840 h 1409700"/>
              <a:gd name="connsiteX82" fmla="*/ 464820 w 3052098"/>
              <a:gd name="connsiteY82" fmla="*/ 1402080 h 1409700"/>
              <a:gd name="connsiteX83" fmla="*/ 495300 w 3052098"/>
              <a:gd name="connsiteY83" fmla="*/ 1409700 h 1409700"/>
              <a:gd name="connsiteX84" fmla="*/ 678180 w 3052098"/>
              <a:gd name="connsiteY84" fmla="*/ 1402080 h 1409700"/>
              <a:gd name="connsiteX85" fmla="*/ 739140 w 3052098"/>
              <a:gd name="connsiteY85" fmla="*/ 1394460 h 1409700"/>
              <a:gd name="connsiteX86" fmla="*/ 883920 w 3052098"/>
              <a:gd name="connsiteY86" fmla="*/ 1386840 h 1409700"/>
              <a:gd name="connsiteX87" fmla="*/ 906780 w 3052098"/>
              <a:gd name="connsiteY87" fmla="*/ 1379220 h 1409700"/>
              <a:gd name="connsiteX88" fmla="*/ 990600 w 3052098"/>
              <a:gd name="connsiteY88" fmla="*/ 1363980 h 1409700"/>
              <a:gd name="connsiteX89" fmla="*/ 1021080 w 3052098"/>
              <a:gd name="connsiteY89" fmla="*/ 1356360 h 1409700"/>
              <a:gd name="connsiteX90" fmla="*/ 1059180 w 3052098"/>
              <a:gd name="connsiteY90" fmla="*/ 1348740 h 1409700"/>
              <a:gd name="connsiteX91" fmla="*/ 1127760 w 3052098"/>
              <a:gd name="connsiteY91" fmla="*/ 1333500 h 1409700"/>
              <a:gd name="connsiteX92" fmla="*/ 1203960 w 3052098"/>
              <a:gd name="connsiteY92" fmla="*/ 1325880 h 1409700"/>
              <a:gd name="connsiteX93" fmla="*/ 1249680 w 3052098"/>
              <a:gd name="connsiteY93" fmla="*/ 1318260 h 1409700"/>
              <a:gd name="connsiteX94" fmla="*/ 1325880 w 3052098"/>
              <a:gd name="connsiteY94" fmla="*/ 1310640 h 1409700"/>
              <a:gd name="connsiteX95" fmla="*/ 1402080 w 3052098"/>
              <a:gd name="connsiteY95" fmla="*/ 1295400 h 1409700"/>
              <a:gd name="connsiteX96" fmla="*/ 1440180 w 3052098"/>
              <a:gd name="connsiteY96" fmla="*/ 1287780 h 1409700"/>
              <a:gd name="connsiteX97" fmla="*/ 1516380 w 3052098"/>
              <a:gd name="connsiteY97" fmla="*/ 1272540 h 1409700"/>
              <a:gd name="connsiteX98" fmla="*/ 1524000 w 3052098"/>
              <a:gd name="connsiteY98" fmla="*/ 127254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3052098" h="1409700">
                <a:moveTo>
                  <a:pt x="1897380" y="1135380"/>
                </a:moveTo>
                <a:lnTo>
                  <a:pt x="2293620" y="998220"/>
                </a:lnTo>
                <a:cubicBezTo>
                  <a:pt x="2313491" y="991596"/>
                  <a:pt x="2335328" y="991231"/>
                  <a:pt x="2354580" y="982980"/>
                </a:cubicBezTo>
                <a:cubicBezTo>
                  <a:pt x="2372360" y="975360"/>
                  <a:pt x="2388952" y="963914"/>
                  <a:pt x="2407920" y="960120"/>
                </a:cubicBezTo>
                <a:cubicBezTo>
                  <a:pt x="2453028" y="951098"/>
                  <a:pt x="2545080" y="944880"/>
                  <a:pt x="2545080" y="944880"/>
                </a:cubicBezTo>
                <a:cubicBezTo>
                  <a:pt x="2552700" y="942340"/>
                  <a:pt x="2560756" y="940852"/>
                  <a:pt x="2567940" y="937260"/>
                </a:cubicBezTo>
                <a:cubicBezTo>
                  <a:pt x="2576131" y="933164"/>
                  <a:pt x="2582193" y="925150"/>
                  <a:pt x="2590800" y="922020"/>
                </a:cubicBezTo>
                <a:cubicBezTo>
                  <a:pt x="2610484" y="914862"/>
                  <a:pt x="2651760" y="906780"/>
                  <a:pt x="2651760" y="906780"/>
                </a:cubicBezTo>
                <a:cubicBezTo>
                  <a:pt x="2659380" y="901700"/>
                  <a:pt x="2666045" y="894756"/>
                  <a:pt x="2674620" y="891540"/>
                </a:cubicBezTo>
                <a:cubicBezTo>
                  <a:pt x="2707336" y="879271"/>
                  <a:pt x="2726649" y="889874"/>
                  <a:pt x="2758440" y="868680"/>
                </a:cubicBezTo>
                <a:cubicBezTo>
                  <a:pt x="2792076" y="846256"/>
                  <a:pt x="2772320" y="855236"/>
                  <a:pt x="2819400" y="845820"/>
                </a:cubicBezTo>
                <a:cubicBezTo>
                  <a:pt x="2827020" y="838200"/>
                  <a:pt x="2832840" y="828193"/>
                  <a:pt x="2842260" y="822960"/>
                </a:cubicBezTo>
                <a:cubicBezTo>
                  <a:pt x="2856303" y="815158"/>
                  <a:pt x="2887980" y="807720"/>
                  <a:pt x="2887980" y="807720"/>
                </a:cubicBezTo>
                <a:cubicBezTo>
                  <a:pt x="2898140" y="800100"/>
                  <a:pt x="2908817" y="793125"/>
                  <a:pt x="2918460" y="784860"/>
                </a:cubicBezTo>
                <a:cubicBezTo>
                  <a:pt x="2937390" y="768634"/>
                  <a:pt x="2957876" y="743046"/>
                  <a:pt x="2971800" y="723900"/>
                </a:cubicBezTo>
                <a:cubicBezTo>
                  <a:pt x="2982573" y="709087"/>
                  <a:pt x="2996488" y="695556"/>
                  <a:pt x="3002280" y="678180"/>
                </a:cubicBezTo>
                <a:cubicBezTo>
                  <a:pt x="3020416" y="623772"/>
                  <a:pt x="3008609" y="645826"/>
                  <a:pt x="3032760" y="609600"/>
                </a:cubicBezTo>
                <a:cubicBezTo>
                  <a:pt x="3060788" y="497487"/>
                  <a:pt x="3056199" y="527474"/>
                  <a:pt x="3032760" y="304800"/>
                </a:cubicBezTo>
                <a:cubicBezTo>
                  <a:pt x="3031801" y="295692"/>
                  <a:pt x="3017520" y="294640"/>
                  <a:pt x="3009900" y="289560"/>
                </a:cubicBezTo>
                <a:cubicBezTo>
                  <a:pt x="2983033" y="249259"/>
                  <a:pt x="2995158" y="261952"/>
                  <a:pt x="2933700" y="220980"/>
                </a:cubicBezTo>
                <a:cubicBezTo>
                  <a:pt x="2918460" y="210820"/>
                  <a:pt x="2900932" y="203452"/>
                  <a:pt x="2887980" y="190500"/>
                </a:cubicBezTo>
                <a:cubicBezTo>
                  <a:pt x="2859440" y="161960"/>
                  <a:pt x="2875343" y="171048"/>
                  <a:pt x="2842260" y="160020"/>
                </a:cubicBezTo>
                <a:cubicBezTo>
                  <a:pt x="2832100" y="152400"/>
                  <a:pt x="2823139" y="142840"/>
                  <a:pt x="2811780" y="137160"/>
                </a:cubicBezTo>
                <a:cubicBezTo>
                  <a:pt x="2802413" y="132476"/>
                  <a:pt x="2791331" y="132549"/>
                  <a:pt x="2781300" y="129540"/>
                </a:cubicBezTo>
                <a:cubicBezTo>
                  <a:pt x="2765913" y="124924"/>
                  <a:pt x="2749948" y="121484"/>
                  <a:pt x="2735580" y="114300"/>
                </a:cubicBezTo>
                <a:cubicBezTo>
                  <a:pt x="2725420" y="109220"/>
                  <a:pt x="2715647" y="103279"/>
                  <a:pt x="2705100" y="99060"/>
                </a:cubicBezTo>
                <a:cubicBezTo>
                  <a:pt x="2659829" y="80952"/>
                  <a:pt x="2668195" y="87427"/>
                  <a:pt x="2628900" y="76200"/>
                </a:cubicBezTo>
                <a:cubicBezTo>
                  <a:pt x="2621177" y="73993"/>
                  <a:pt x="2613832" y="70528"/>
                  <a:pt x="2606040" y="68580"/>
                </a:cubicBezTo>
                <a:cubicBezTo>
                  <a:pt x="2563921" y="58050"/>
                  <a:pt x="2561912" y="61942"/>
                  <a:pt x="2514600" y="53340"/>
                </a:cubicBezTo>
                <a:cubicBezTo>
                  <a:pt x="2504296" y="51467"/>
                  <a:pt x="2494512" y="47019"/>
                  <a:pt x="2484120" y="45720"/>
                </a:cubicBezTo>
                <a:cubicBezTo>
                  <a:pt x="2453771" y="41926"/>
                  <a:pt x="2423160" y="40640"/>
                  <a:pt x="2392680" y="38100"/>
                </a:cubicBezTo>
                <a:cubicBezTo>
                  <a:pt x="2379980" y="35560"/>
                  <a:pt x="2367223" y="33290"/>
                  <a:pt x="2354580" y="30480"/>
                </a:cubicBezTo>
                <a:cubicBezTo>
                  <a:pt x="2344357" y="28208"/>
                  <a:pt x="2334451" y="24452"/>
                  <a:pt x="2324100" y="22860"/>
                </a:cubicBezTo>
                <a:cubicBezTo>
                  <a:pt x="2301367" y="19363"/>
                  <a:pt x="2278310" y="18348"/>
                  <a:pt x="2255520" y="15240"/>
                </a:cubicBezTo>
                <a:cubicBezTo>
                  <a:pt x="2222418" y="10726"/>
                  <a:pt x="2189480" y="5080"/>
                  <a:pt x="2156460" y="0"/>
                </a:cubicBezTo>
                <a:lnTo>
                  <a:pt x="1501140" y="22860"/>
                </a:lnTo>
                <a:cubicBezTo>
                  <a:pt x="1485704" y="23531"/>
                  <a:pt x="1470570" y="27450"/>
                  <a:pt x="1455420" y="30480"/>
                </a:cubicBezTo>
                <a:cubicBezTo>
                  <a:pt x="1426630" y="36238"/>
                  <a:pt x="1408378" y="43621"/>
                  <a:pt x="1379220" y="53340"/>
                </a:cubicBezTo>
                <a:cubicBezTo>
                  <a:pt x="1341041" y="66066"/>
                  <a:pt x="1310541" y="75606"/>
                  <a:pt x="1272540" y="91440"/>
                </a:cubicBezTo>
                <a:cubicBezTo>
                  <a:pt x="1220441" y="113148"/>
                  <a:pt x="1232705" y="125434"/>
                  <a:pt x="1150620" y="137160"/>
                </a:cubicBezTo>
                <a:lnTo>
                  <a:pt x="1097280" y="144780"/>
                </a:lnTo>
                <a:cubicBezTo>
                  <a:pt x="1084580" y="149860"/>
                  <a:pt x="1071987" y="155217"/>
                  <a:pt x="1059180" y="160020"/>
                </a:cubicBezTo>
                <a:cubicBezTo>
                  <a:pt x="1051659" y="162840"/>
                  <a:pt x="1043632" y="164316"/>
                  <a:pt x="1036320" y="167640"/>
                </a:cubicBezTo>
                <a:lnTo>
                  <a:pt x="929640" y="220980"/>
                </a:lnTo>
                <a:cubicBezTo>
                  <a:pt x="919480" y="226060"/>
                  <a:pt x="909707" y="232001"/>
                  <a:pt x="899160" y="236220"/>
                </a:cubicBezTo>
                <a:cubicBezTo>
                  <a:pt x="886460" y="241300"/>
                  <a:pt x="874036" y="247135"/>
                  <a:pt x="861060" y="251460"/>
                </a:cubicBezTo>
                <a:cubicBezTo>
                  <a:pt x="846411" y="256343"/>
                  <a:pt x="822397" y="259362"/>
                  <a:pt x="807720" y="266700"/>
                </a:cubicBezTo>
                <a:cubicBezTo>
                  <a:pt x="794473" y="273324"/>
                  <a:pt x="783154" y="283545"/>
                  <a:pt x="769620" y="289560"/>
                </a:cubicBezTo>
                <a:cubicBezTo>
                  <a:pt x="760050" y="293813"/>
                  <a:pt x="748946" y="293503"/>
                  <a:pt x="739140" y="297180"/>
                </a:cubicBezTo>
                <a:cubicBezTo>
                  <a:pt x="728504" y="301168"/>
                  <a:pt x="719436" y="308828"/>
                  <a:pt x="708660" y="312420"/>
                </a:cubicBezTo>
                <a:cubicBezTo>
                  <a:pt x="688789" y="319044"/>
                  <a:pt x="667571" y="321036"/>
                  <a:pt x="647700" y="327660"/>
                </a:cubicBezTo>
                <a:cubicBezTo>
                  <a:pt x="636924" y="331252"/>
                  <a:pt x="627661" y="338425"/>
                  <a:pt x="617220" y="342900"/>
                </a:cubicBezTo>
                <a:cubicBezTo>
                  <a:pt x="609837" y="346064"/>
                  <a:pt x="601544" y="346928"/>
                  <a:pt x="594360" y="350520"/>
                </a:cubicBezTo>
                <a:cubicBezTo>
                  <a:pt x="586169" y="354616"/>
                  <a:pt x="579691" y="361664"/>
                  <a:pt x="571500" y="365760"/>
                </a:cubicBezTo>
                <a:cubicBezTo>
                  <a:pt x="564316" y="369352"/>
                  <a:pt x="555824" y="369788"/>
                  <a:pt x="548640" y="373380"/>
                </a:cubicBezTo>
                <a:cubicBezTo>
                  <a:pt x="535393" y="380004"/>
                  <a:pt x="523787" y="389616"/>
                  <a:pt x="510540" y="396240"/>
                </a:cubicBezTo>
                <a:cubicBezTo>
                  <a:pt x="495815" y="403602"/>
                  <a:pt x="456504" y="415408"/>
                  <a:pt x="441960" y="426720"/>
                </a:cubicBezTo>
                <a:cubicBezTo>
                  <a:pt x="427783" y="437747"/>
                  <a:pt x="417377" y="452993"/>
                  <a:pt x="403860" y="464820"/>
                </a:cubicBezTo>
                <a:cubicBezTo>
                  <a:pt x="384690" y="481594"/>
                  <a:pt x="372892" y="481877"/>
                  <a:pt x="350520" y="495300"/>
                </a:cubicBezTo>
                <a:cubicBezTo>
                  <a:pt x="324876" y="510686"/>
                  <a:pt x="289260" y="535751"/>
                  <a:pt x="266700" y="556260"/>
                </a:cubicBezTo>
                <a:cubicBezTo>
                  <a:pt x="250752" y="570758"/>
                  <a:pt x="232935" y="584047"/>
                  <a:pt x="220980" y="601980"/>
                </a:cubicBezTo>
                <a:cubicBezTo>
                  <a:pt x="209735" y="618848"/>
                  <a:pt x="200481" y="635966"/>
                  <a:pt x="182880" y="647700"/>
                </a:cubicBezTo>
                <a:cubicBezTo>
                  <a:pt x="176197" y="652155"/>
                  <a:pt x="167640" y="652780"/>
                  <a:pt x="160020" y="655320"/>
                </a:cubicBezTo>
                <a:cubicBezTo>
                  <a:pt x="110098" y="705242"/>
                  <a:pt x="162039" y="648482"/>
                  <a:pt x="121920" y="708660"/>
                </a:cubicBezTo>
                <a:cubicBezTo>
                  <a:pt x="107831" y="729794"/>
                  <a:pt x="91440" y="749300"/>
                  <a:pt x="76200" y="769620"/>
                </a:cubicBezTo>
                <a:cubicBezTo>
                  <a:pt x="68580" y="779780"/>
                  <a:pt x="60385" y="789533"/>
                  <a:pt x="53340" y="800100"/>
                </a:cubicBezTo>
                <a:cubicBezTo>
                  <a:pt x="43180" y="815340"/>
                  <a:pt x="28652" y="828444"/>
                  <a:pt x="22860" y="845820"/>
                </a:cubicBezTo>
                <a:cubicBezTo>
                  <a:pt x="11648" y="879456"/>
                  <a:pt x="18832" y="861496"/>
                  <a:pt x="0" y="899160"/>
                </a:cubicBezTo>
                <a:cubicBezTo>
                  <a:pt x="2540" y="957580"/>
                  <a:pt x="1162" y="1016302"/>
                  <a:pt x="7620" y="1074420"/>
                </a:cubicBezTo>
                <a:cubicBezTo>
                  <a:pt x="8874" y="1085710"/>
                  <a:pt x="18641" y="1094353"/>
                  <a:pt x="22860" y="1104900"/>
                </a:cubicBezTo>
                <a:cubicBezTo>
                  <a:pt x="28826" y="1119815"/>
                  <a:pt x="33020" y="1135380"/>
                  <a:pt x="38100" y="1150620"/>
                </a:cubicBezTo>
                <a:cubicBezTo>
                  <a:pt x="57253" y="1208079"/>
                  <a:pt x="31417" y="1137254"/>
                  <a:pt x="60960" y="1196340"/>
                </a:cubicBezTo>
                <a:cubicBezTo>
                  <a:pt x="64552" y="1203524"/>
                  <a:pt x="64679" y="1212179"/>
                  <a:pt x="68580" y="1219200"/>
                </a:cubicBezTo>
                <a:cubicBezTo>
                  <a:pt x="77475" y="1235211"/>
                  <a:pt x="88900" y="1249680"/>
                  <a:pt x="99060" y="1264920"/>
                </a:cubicBezTo>
                <a:cubicBezTo>
                  <a:pt x="104140" y="1272540"/>
                  <a:pt x="106680" y="1282700"/>
                  <a:pt x="114300" y="1287780"/>
                </a:cubicBezTo>
                <a:cubicBezTo>
                  <a:pt x="121920" y="1292860"/>
                  <a:pt x="128969" y="1298924"/>
                  <a:pt x="137160" y="1303020"/>
                </a:cubicBezTo>
                <a:cubicBezTo>
                  <a:pt x="222648" y="1345764"/>
                  <a:pt x="79506" y="1262455"/>
                  <a:pt x="190500" y="1325880"/>
                </a:cubicBezTo>
                <a:cubicBezTo>
                  <a:pt x="198451" y="1330424"/>
                  <a:pt x="205169" y="1337024"/>
                  <a:pt x="213360" y="1341120"/>
                </a:cubicBezTo>
                <a:cubicBezTo>
                  <a:pt x="220544" y="1344712"/>
                  <a:pt x="229036" y="1345148"/>
                  <a:pt x="236220" y="1348740"/>
                </a:cubicBezTo>
                <a:cubicBezTo>
                  <a:pt x="244411" y="1352836"/>
                  <a:pt x="250392" y="1361084"/>
                  <a:pt x="259080" y="1363980"/>
                </a:cubicBezTo>
                <a:cubicBezTo>
                  <a:pt x="273737" y="1368866"/>
                  <a:pt x="289811" y="1367853"/>
                  <a:pt x="304800" y="1371600"/>
                </a:cubicBezTo>
                <a:cubicBezTo>
                  <a:pt x="320385" y="1375496"/>
                  <a:pt x="334554" y="1385066"/>
                  <a:pt x="350520" y="1386840"/>
                </a:cubicBezTo>
                <a:cubicBezTo>
                  <a:pt x="396266" y="1391923"/>
                  <a:pt x="422065" y="1393529"/>
                  <a:pt x="464820" y="1402080"/>
                </a:cubicBezTo>
                <a:cubicBezTo>
                  <a:pt x="475089" y="1404134"/>
                  <a:pt x="485140" y="1407160"/>
                  <a:pt x="495300" y="1409700"/>
                </a:cubicBezTo>
                <a:cubicBezTo>
                  <a:pt x="556260" y="1407160"/>
                  <a:pt x="617286" y="1405886"/>
                  <a:pt x="678180" y="1402080"/>
                </a:cubicBezTo>
                <a:cubicBezTo>
                  <a:pt x="698618" y="1400803"/>
                  <a:pt x="718718" y="1395973"/>
                  <a:pt x="739140" y="1394460"/>
                </a:cubicBezTo>
                <a:cubicBezTo>
                  <a:pt x="787335" y="1390890"/>
                  <a:pt x="835660" y="1389380"/>
                  <a:pt x="883920" y="1386840"/>
                </a:cubicBezTo>
                <a:cubicBezTo>
                  <a:pt x="891540" y="1384300"/>
                  <a:pt x="898988" y="1381168"/>
                  <a:pt x="906780" y="1379220"/>
                </a:cubicBezTo>
                <a:cubicBezTo>
                  <a:pt x="939470" y="1371047"/>
                  <a:pt x="956631" y="1370774"/>
                  <a:pt x="990600" y="1363980"/>
                </a:cubicBezTo>
                <a:cubicBezTo>
                  <a:pt x="1000869" y="1361926"/>
                  <a:pt x="1010857" y="1358632"/>
                  <a:pt x="1021080" y="1356360"/>
                </a:cubicBezTo>
                <a:cubicBezTo>
                  <a:pt x="1033723" y="1353550"/>
                  <a:pt x="1046537" y="1351550"/>
                  <a:pt x="1059180" y="1348740"/>
                </a:cubicBezTo>
                <a:cubicBezTo>
                  <a:pt x="1086342" y="1342704"/>
                  <a:pt x="1099032" y="1337330"/>
                  <a:pt x="1127760" y="1333500"/>
                </a:cubicBezTo>
                <a:cubicBezTo>
                  <a:pt x="1153063" y="1330126"/>
                  <a:pt x="1178630" y="1329046"/>
                  <a:pt x="1203960" y="1325880"/>
                </a:cubicBezTo>
                <a:cubicBezTo>
                  <a:pt x="1219291" y="1323964"/>
                  <a:pt x="1234349" y="1320176"/>
                  <a:pt x="1249680" y="1318260"/>
                </a:cubicBezTo>
                <a:cubicBezTo>
                  <a:pt x="1275010" y="1315094"/>
                  <a:pt x="1300550" y="1313806"/>
                  <a:pt x="1325880" y="1310640"/>
                </a:cubicBezTo>
                <a:cubicBezTo>
                  <a:pt x="1377074" y="1304241"/>
                  <a:pt x="1359903" y="1304773"/>
                  <a:pt x="1402080" y="1295400"/>
                </a:cubicBezTo>
                <a:cubicBezTo>
                  <a:pt x="1414723" y="1292590"/>
                  <a:pt x="1427537" y="1290590"/>
                  <a:pt x="1440180" y="1287780"/>
                </a:cubicBezTo>
                <a:cubicBezTo>
                  <a:pt x="1490165" y="1276672"/>
                  <a:pt x="1453667" y="1281499"/>
                  <a:pt x="1516380" y="1272540"/>
                </a:cubicBezTo>
                <a:cubicBezTo>
                  <a:pt x="1518894" y="1272181"/>
                  <a:pt x="1521460" y="1272540"/>
                  <a:pt x="1524000" y="127254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5537234" y="3825904"/>
            <a:ext cx="3200926" cy="1501140"/>
          </a:xfrm>
          <a:custGeom>
            <a:avLst/>
            <a:gdLst>
              <a:gd name="connsiteX0" fmla="*/ 1485900 w 3200926"/>
              <a:gd name="connsiteY0" fmla="*/ 297180 h 1501140"/>
              <a:gd name="connsiteX1" fmla="*/ 1943100 w 3200926"/>
              <a:gd name="connsiteY1" fmla="*/ 160020 h 1501140"/>
              <a:gd name="connsiteX2" fmla="*/ 2049780 w 3200926"/>
              <a:gd name="connsiteY2" fmla="*/ 129540 h 1501140"/>
              <a:gd name="connsiteX3" fmla="*/ 2125980 w 3200926"/>
              <a:gd name="connsiteY3" fmla="*/ 114300 h 1501140"/>
              <a:gd name="connsiteX4" fmla="*/ 2148840 w 3200926"/>
              <a:gd name="connsiteY4" fmla="*/ 106680 h 1501140"/>
              <a:gd name="connsiteX5" fmla="*/ 2202180 w 3200926"/>
              <a:gd name="connsiteY5" fmla="*/ 99060 h 1501140"/>
              <a:gd name="connsiteX6" fmla="*/ 2263140 w 3200926"/>
              <a:gd name="connsiteY6" fmla="*/ 83820 h 1501140"/>
              <a:gd name="connsiteX7" fmla="*/ 2385060 w 3200926"/>
              <a:gd name="connsiteY7" fmla="*/ 68580 h 1501140"/>
              <a:gd name="connsiteX8" fmla="*/ 2423160 w 3200926"/>
              <a:gd name="connsiteY8" fmla="*/ 53340 h 1501140"/>
              <a:gd name="connsiteX9" fmla="*/ 2537460 w 3200926"/>
              <a:gd name="connsiteY9" fmla="*/ 30480 h 1501140"/>
              <a:gd name="connsiteX10" fmla="*/ 2598420 w 3200926"/>
              <a:gd name="connsiteY10" fmla="*/ 15240 h 1501140"/>
              <a:gd name="connsiteX11" fmla="*/ 2674620 w 3200926"/>
              <a:gd name="connsiteY11" fmla="*/ 0 h 1501140"/>
              <a:gd name="connsiteX12" fmla="*/ 2872740 w 3200926"/>
              <a:gd name="connsiteY12" fmla="*/ 7620 h 1501140"/>
              <a:gd name="connsiteX13" fmla="*/ 2918460 w 3200926"/>
              <a:gd name="connsiteY13" fmla="*/ 30480 h 1501140"/>
              <a:gd name="connsiteX14" fmla="*/ 2987040 w 3200926"/>
              <a:gd name="connsiteY14" fmla="*/ 60960 h 1501140"/>
              <a:gd name="connsiteX15" fmla="*/ 3002280 w 3200926"/>
              <a:gd name="connsiteY15" fmla="*/ 83820 h 1501140"/>
              <a:gd name="connsiteX16" fmla="*/ 3048000 w 3200926"/>
              <a:gd name="connsiteY16" fmla="*/ 114300 h 1501140"/>
              <a:gd name="connsiteX17" fmla="*/ 3086100 w 3200926"/>
              <a:gd name="connsiteY17" fmla="*/ 182880 h 1501140"/>
              <a:gd name="connsiteX18" fmla="*/ 3101340 w 3200926"/>
              <a:gd name="connsiteY18" fmla="*/ 213360 h 1501140"/>
              <a:gd name="connsiteX19" fmla="*/ 3124200 w 3200926"/>
              <a:gd name="connsiteY19" fmla="*/ 236220 h 1501140"/>
              <a:gd name="connsiteX20" fmla="*/ 3154680 w 3200926"/>
              <a:gd name="connsiteY20" fmla="*/ 281940 h 1501140"/>
              <a:gd name="connsiteX21" fmla="*/ 3162300 w 3200926"/>
              <a:gd name="connsiteY21" fmla="*/ 312420 h 1501140"/>
              <a:gd name="connsiteX22" fmla="*/ 3177540 w 3200926"/>
              <a:gd name="connsiteY22" fmla="*/ 335280 h 1501140"/>
              <a:gd name="connsiteX23" fmla="*/ 3185160 w 3200926"/>
              <a:gd name="connsiteY23" fmla="*/ 358140 h 1501140"/>
              <a:gd name="connsiteX24" fmla="*/ 3192780 w 3200926"/>
              <a:gd name="connsiteY24" fmla="*/ 609600 h 1501140"/>
              <a:gd name="connsiteX25" fmla="*/ 3185160 w 3200926"/>
              <a:gd name="connsiteY25" fmla="*/ 640080 h 1501140"/>
              <a:gd name="connsiteX26" fmla="*/ 3154680 w 3200926"/>
              <a:gd name="connsiteY26" fmla="*/ 685800 h 1501140"/>
              <a:gd name="connsiteX27" fmla="*/ 3139440 w 3200926"/>
              <a:gd name="connsiteY27" fmla="*/ 716280 h 1501140"/>
              <a:gd name="connsiteX28" fmla="*/ 3131820 w 3200926"/>
              <a:gd name="connsiteY28" fmla="*/ 739140 h 1501140"/>
              <a:gd name="connsiteX29" fmla="*/ 3116580 w 3200926"/>
              <a:gd name="connsiteY29" fmla="*/ 762000 h 1501140"/>
              <a:gd name="connsiteX30" fmla="*/ 3108960 w 3200926"/>
              <a:gd name="connsiteY30" fmla="*/ 784860 h 1501140"/>
              <a:gd name="connsiteX31" fmla="*/ 3055620 w 3200926"/>
              <a:gd name="connsiteY31" fmla="*/ 838200 h 1501140"/>
              <a:gd name="connsiteX32" fmla="*/ 3009900 w 3200926"/>
              <a:gd name="connsiteY32" fmla="*/ 868680 h 1501140"/>
              <a:gd name="connsiteX33" fmla="*/ 2926080 w 3200926"/>
              <a:gd name="connsiteY33" fmla="*/ 944880 h 1501140"/>
              <a:gd name="connsiteX34" fmla="*/ 2849880 w 3200926"/>
              <a:gd name="connsiteY34" fmla="*/ 990600 h 1501140"/>
              <a:gd name="connsiteX35" fmla="*/ 2766060 w 3200926"/>
              <a:gd name="connsiteY35" fmla="*/ 1059180 h 1501140"/>
              <a:gd name="connsiteX36" fmla="*/ 2682240 w 3200926"/>
              <a:gd name="connsiteY36" fmla="*/ 1097280 h 1501140"/>
              <a:gd name="connsiteX37" fmla="*/ 2659380 w 3200926"/>
              <a:gd name="connsiteY37" fmla="*/ 1104900 h 1501140"/>
              <a:gd name="connsiteX38" fmla="*/ 2636520 w 3200926"/>
              <a:gd name="connsiteY38" fmla="*/ 1120140 h 1501140"/>
              <a:gd name="connsiteX39" fmla="*/ 2613660 w 3200926"/>
              <a:gd name="connsiteY39" fmla="*/ 1127760 h 1501140"/>
              <a:gd name="connsiteX40" fmla="*/ 2567940 w 3200926"/>
              <a:gd name="connsiteY40" fmla="*/ 1150620 h 1501140"/>
              <a:gd name="connsiteX41" fmla="*/ 2545080 w 3200926"/>
              <a:gd name="connsiteY41" fmla="*/ 1165860 h 1501140"/>
              <a:gd name="connsiteX42" fmla="*/ 2476500 w 3200926"/>
              <a:gd name="connsiteY42" fmla="*/ 1181100 h 1501140"/>
              <a:gd name="connsiteX43" fmla="*/ 2415540 w 3200926"/>
              <a:gd name="connsiteY43" fmla="*/ 1203960 h 1501140"/>
              <a:gd name="connsiteX44" fmla="*/ 2270760 w 3200926"/>
              <a:gd name="connsiteY44" fmla="*/ 1234440 h 1501140"/>
              <a:gd name="connsiteX45" fmla="*/ 2186940 w 3200926"/>
              <a:gd name="connsiteY45" fmla="*/ 1264920 h 1501140"/>
              <a:gd name="connsiteX46" fmla="*/ 2141220 w 3200926"/>
              <a:gd name="connsiteY46" fmla="*/ 1272540 h 1501140"/>
              <a:gd name="connsiteX47" fmla="*/ 2110740 w 3200926"/>
              <a:gd name="connsiteY47" fmla="*/ 1287780 h 1501140"/>
              <a:gd name="connsiteX48" fmla="*/ 2065020 w 3200926"/>
              <a:gd name="connsiteY48" fmla="*/ 1295400 h 1501140"/>
              <a:gd name="connsiteX49" fmla="*/ 2034540 w 3200926"/>
              <a:gd name="connsiteY49" fmla="*/ 1303020 h 1501140"/>
              <a:gd name="connsiteX50" fmla="*/ 2011680 w 3200926"/>
              <a:gd name="connsiteY50" fmla="*/ 1310640 h 1501140"/>
              <a:gd name="connsiteX51" fmla="*/ 1981200 w 3200926"/>
              <a:gd name="connsiteY51" fmla="*/ 1318260 h 1501140"/>
              <a:gd name="connsiteX52" fmla="*/ 1920240 w 3200926"/>
              <a:gd name="connsiteY52" fmla="*/ 1341120 h 1501140"/>
              <a:gd name="connsiteX53" fmla="*/ 1844040 w 3200926"/>
              <a:gd name="connsiteY53" fmla="*/ 1348740 h 1501140"/>
              <a:gd name="connsiteX54" fmla="*/ 1760220 w 3200926"/>
              <a:gd name="connsiteY54" fmla="*/ 1379220 h 1501140"/>
              <a:gd name="connsiteX55" fmla="*/ 1615440 w 3200926"/>
              <a:gd name="connsiteY55" fmla="*/ 1424940 h 1501140"/>
              <a:gd name="connsiteX56" fmla="*/ 1554480 w 3200926"/>
              <a:gd name="connsiteY56" fmla="*/ 1432560 h 1501140"/>
              <a:gd name="connsiteX57" fmla="*/ 1447800 w 3200926"/>
              <a:gd name="connsiteY57" fmla="*/ 1455420 h 1501140"/>
              <a:gd name="connsiteX58" fmla="*/ 1356360 w 3200926"/>
              <a:gd name="connsiteY58" fmla="*/ 1470660 h 1501140"/>
              <a:gd name="connsiteX59" fmla="*/ 1303020 w 3200926"/>
              <a:gd name="connsiteY59" fmla="*/ 1478280 h 1501140"/>
              <a:gd name="connsiteX60" fmla="*/ 1165860 w 3200926"/>
              <a:gd name="connsiteY60" fmla="*/ 1501140 h 1501140"/>
              <a:gd name="connsiteX61" fmla="*/ 464820 w 3200926"/>
              <a:gd name="connsiteY61" fmla="*/ 1493520 h 1501140"/>
              <a:gd name="connsiteX62" fmla="*/ 426720 w 3200926"/>
              <a:gd name="connsiteY62" fmla="*/ 1478280 h 1501140"/>
              <a:gd name="connsiteX63" fmla="*/ 365760 w 3200926"/>
              <a:gd name="connsiteY63" fmla="*/ 1463040 h 1501140"/>
              <a:gd name="connsiteX64" fmla="*/ 297180 w 3200926"/>
              <a:gd name="connsiteY64" fmla="*/ 1424940 h 1501140"/>
              <a:gd name="connsiteX65" fmla="*/ 274320 w 3200926"/>
              <a:gd name="connsiteY65" fmla="*/ 1409700 h 1501140"/>
              <a:gd name="connsiteX66" fmla="*/ 243840 w 3200926"/>
              <a:gd name="connsiteY66" fmla="*/ 1402080 h 1501140"/>
              <a:gd name="connsiteX67" fmla="*/ 213360 w 3200926"/>
              <a:gd name="connsiteY67" fmla="*/ 1386840 h 1501140"/>
              <a:gd name="connsiteX68" fmla="*/ 190500 w 3200926"/>
              <a:gd name="connsiteY68" fmla="*/ 1379220 h 1501140"/>
              <a:gd name="connsiteX69" fmla="*/ 152400 w 3200926"/>
              <a:gd name="connsiteY69" fmla="*/ 1348740 h 1501140"/>
              <a:gd name="connsiteX70" fmla="*/ 121920 w 3200926"/>
              <a:gd name="connsiteY70" fmla="*/ 1333500 h 1501140"/>
              <a:gd name="connsiteX71" fmla="*/ 68580 w 3200926"/>
              <a:gd name="connsiteY71" fmla="*/ 1295400 h 1501140"/>
              <a:gd name="connsiteX72" fmla="*/ 45720 w 3200926"/>
              <a:gd name="connsiteY72" fmla="*/ 1272540 h 1501140"/>
              <a:gd name="connsiteX73" fmla="*/ 38100 w 3200926"/>
              <a:gd name="connsiteY73" fmla="*/ 1249680 h 1501140"/>
              <a:gd name="connsiteX74" fmla="*/ 22860 w 3200926"/>
              <a:gd name="connsiteY74" fmla="*/ 1226820 h 1501140"/>
              <a:gd name="connsiteX75" fmla="*/ 7620 w 3200926"/>
              <a:gd name="connsiteY75" fmla="*/ 1181100 h 1501140"/>
              <a:gd name="connsiteX76" fmla="*/ 0 w 3200926"/>
              <a:gd name="connsiteY76" fmla="*/ 1158240 h 1501140"/>
              <a:gd name="connsiteX77" fmla="*/ 15240 w 3200926"/>
              <a:gd name="connsiteY77" fmla="*/ 982980 h 1501140"/>
              <a:gd name="connsiteX78" fmla="*/ 22860 w 3200926"/>
              <a:gd name="connsiteY78" fmla="*/ 960120 h 1501140"/>
              <a:gd name="connsiteX79" fmla="*/ 38100 w 3200926"/>
              <a:gd name="connsiteY79" fmla="*/ 891540 h 1501140"/>
              <a:gd name="connsiteX80" fmla="*/ 68580 w 3200926"/>
              <a:gd name="connsiteY80" fmla="*/ 845820 h 1501140"/>
              <a:gd name="connsiteX81" fmla="*/ 83820 w 3200926"/>
              <a:gd name="connsiteY81" fmla="*/ 822960 h 1501140"/>
              <a:gd name="connsiteX82" fmla="*/ 106680 w 3200926"/>
              <a:gd name="connsiteY82" fmla="*/ 807720 h 1501140"/>
              <a:gd name="connsiteX83" fmla="*/ 152400 w 3200926"/>
              <a:gd name="connsiteY83" fmla="*/ 784860 h 1501140"/>
              <a:gd name="connsiteX84" fmla="*/ 213360 w 3200926"/>
              <a:gd name="connsiteY84" fmla="*/ 754380 h 1501140"/>
              <a:gd name="connsiteX85" fmla="*/ 266700 w 3200926"/>
              <a:gd name="connsiteY85" fmla="*/ 731520 h 1501140"/>
              <a:gd name="connsiteX86" fmla="*/ 327660 w 3200926"/>
              <a:gd name="connsiteY86" fmla="*/ 708660 h 1501140"/>
              <a:gd name="connsiteX87" fmla="*/ 434340 w 3200926"/>
              <a:gd name="connsiteY87" fmla="*/ 685800 h 1501140"/>
              <a:gd name="connsiteX88" fmla="*/ 502920 w 3200926"/>
              <a:gd name="connsiteY88" fmla="*/ 662940 h 1501140"/>
              <a:gd name="connsiteX89" fmla="*/ 525780 w 3200926"/>
              <a:gd name="connsiteY89" fmla="*/ 655320 h 1501140"/>
              <a:gd name="connsiteX90" fmla="*/ 548640 w 3200926"/>
              <a:gd name="connsiteY90" fmla="*/ 647700 h 1501140"/>
              <a:gd name="connsiteX91" fmla="*/ 632460 w 3200926"/>
              <a:gd name="connsiteY91" fmla="*/ 632460 h 1501140"/>
              <a:gd name="connsiteX92" fmla="*/ 655320 w 3200926"/>
              <a:gd name="connsiteY92" fmla="*/ 617220 h 1501140"/>
              <a:gd name="connsiteX93" fmla="*/ 701040 w 3200926"/>
              <a:gd name="connsiteY93" fmla="*/ 601980 h 1501140"/>
              <a:gd name="connsiteX94" fmla="*/ 746760 w 3200926"/>
              <a:gd name="connsiteY94" fmla="*/ 579120 h 1501140"/>
              <a:gd name="connsiteX95" fmla="*/ 769620 w 3200926"/>
              <a:gd name="connsiteY95" fmla="*/ 563880 h 1501140"/>
              <a:gd name="connsiteX96" fmla="*/ 815340 w 3200926"/>
              <a:gd name="connsiteY96" fmla="*/ 548640 h 1501140"/>
              <a:gd name="connsiteX97" fmla="*/ 838200 w 3200926"/>
              <a:gd name="connsiteY97" fmla="*/ 541020 h 1501140"/>
              <a:gd name="connsiteX98" fmla="*/ 861060 w 3200926"/>
              <a:gd name="connsiteY98" fmla="*/ 533400 h 1501140"/>
              <a:gd name="connsiteX99" fmla="*/ 891540 w 3200926"/>
              <a:gd name="connsiteY99" fmla="*/ 525780 h 1501140"/>
              <a:gd name="connsiteX100" fmla="*/ 914400 w 3200926"/>
              <a:gd name="connsiteY100" fmla="*/ 510540 h 1501140"/>
              <a:gd name="connsiteX101" fmla="*/ 990600 w 3200926"/>
              <a:gd name="connsiteY101" fmla="*/ 487680 h 1501140"/>
              <a:gd name="connsiteX102" fmla="*/ 1036320 w 3200926"/>
              <a:gd name="connsiteY102" fmla="*/ 464820 h 1501140"/>
              <a:gd name="connsiteX103" fmla="*/ 1082040 w 3200926"/>
              <a:gd name="connsiteY103" fmla="*/ 449580 h 1501140"/>
              <a:gd name="connsiteX104" fmla="*/ 1097280 w 3200926"/>
              <a:gd name="connsiteY104" fmla="*/ 441960 h 150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3200926" h="1501140">
                <a:moveTo>
                  <a:pt x="1485900" y="297180"/>
                </a:moveTo>
                <a:lnTo>
                  <a:pt x="1943100" y="160020"/>
                </a:lnTo>
                <a:cubicBezTo>
                  <a:pt x="1999492" y="142932"/>
                  <a:pt x="1985229" y="142450"/>
                  <a:pt x="2049780" y="129540"/>
                </a:cubicBezTo>
                <a:cubicBezTo>
                  <a:pt x="2075180" y="124460"/>
                  <a:pt x="2101406" y="122491"/>
                  <a:pt x="2125980" y="114300"/>
                </a:cubicBezTo>
                <a:cubicBezTo>
                  <a:pt x="2133600" y="111760"/>
                  <a:pt x="2140964" y="108255"/>
                  <a:pt x="2148840" y="106680"/>
                </a:cubicBezTo>
                <a:cubicBezTo>
                  <a:pt x="2166452" y="103158"/>
                  <a:pt x="2184464" y="102013"/>
                  <a:pt x="2202180" y="99060"/>
                </a:cubicBezTo>
                <a:cubicBezTo>
                  <a:pt x="2333916" y="77104"/>
                  <a:pt x="2174807" y="103449"/>
                  <a:pt x="2263140" y="83820"/>
                </a:cubicBezTo>
                <a:cubicBezTo>
                  <a:pt x="2301812" y="75226"/>
                  <a:pt x="2346732" y="72413"/>
                  <a:pt x="2385060" y="68580"/>
                </a:cubicBezTo>
                <a:cubicBezTo>
                  <a:pt x="2397760" y="63500"/>
                  <a:pt x="2410087" y="57363"/>
                  <a:pt x="2423160" y="53340"/>
                </a:cubicBezTo>
                <a:cubicBezTo>
                  <a:pt x="2474110" y="37663"/>
                  <a:pt x="2486910" y="37701"/>
                  <a:pt x="2537460" y="30480"/>
                </a:cubicBezTo>
                <a:cubicBezTo>
                  <a:pt x="2589715" y="13062"/>
                  <a:pt x="2524858" y="33630"/>
                  <a:pt x="2598420" y="15240"/>
                </a:cubicBezTo>
                <a:cubicBezTo>
                  <a:pt x="2669351" y="-2493"/>
                  <a:pt x="2543938" y="18669"/>
                  <a:pt x="2674620" y="0"/>
                </a:cubicBezTo>
                <a:cubicBezTo>
                  <a:pt x="2740660" y="2540"/>
                  <a:pt x="2806808" y="3073"/>
                  <a:pt x="2872740" y="7620"/>
                </a:cubicBezTo>
                <a:cubicBezTo>
                  <a:pt x="2897411" y="9321"/>
                  <a:pt x="2896758" y="20835"/>
                  <a:pt x="2918460" y="30480"/>
                </a:cubicBezTo>
                <a:cubicBezTo>
                  <a:pt x="3000072" y="66752"/>
                  <a:pt x="2935305" y="26470"/>
                  <a:pt x="2987040" y="60960"/>
                </a:cubicBezTo>
                <a:cubicBezTo>
                  <a:pt x="2992120" y="68580"/>
                  <a:pt x="2995388" y="77789"/>
                  <a:pt x="3002280" y="83820"/>
                </a:cubicBezTo>
                <a:cubicBezTo>
                  <a:pt x="3016064" y="95881"/>
                  <a:pt x="3048000" y="114300"/>
                  <a:pt x="3048000" y="114300"/>
                </a:cubicBezTo>
                <a:cubicBezTo>
                  <a:pt x="3069072" y="177517"/>
                  <a:pt x="3033697" y="78074"/>
                  <a:pt x="3086100" y="182880"/>
                </a:cubicBezTo>
                <a:cubicBezTo>
                  <a:pt x="3091180" y="193040"/>
                  <a:pt x="3094738" y="204117"/>
                  <a:pt x="3101340" y="213360"/>
                </a:cubicBezTo>
                <a:cubicBezTo>
                  <a:pt x="3107604" y="222129"/>
                  <a:pt x="3117584" y="227714"/>
                  <a:pt x="3124200" y="236220"/>
                </a:cubicBezTo>
                <a:cubicBezTo>
                  <a:pt x="3135445" y="250678"/>
                  <a:pt x="3154680" y="281940"/>
                  <a:pt x="3154680" y="281940"/>
                </a:cubicBezTo>
                <a:cubicBezTo>
                  <a:pt x="3157220" y="292100"/>
                  <a:pt x="3158175" y="302794"/>
                  <a:pt x="3162300" y="312420"/>
                </a:cubicBezTo>
                <a:cubicBezTo>
                  <a:pt x="3165908" y="320838"/>
                  <a:pt x="3173444" y="327089"/>
                  <a:pt x="3177540" y="335280"/>
                </a:cubicBezTo>
                <a:cubicBezTo>
                  <a:pt x="3181132" y="342464"/>
                  <a:pt x="3182620" y="350520"/>
                  <a:pt x="3185160" y="358140"/>
                </a:cubicBezTo>
                <a:cubicBezTo>
                  <a:pt x="3202430" y="496299"/>
                  <a:pt x="3206327" y="467353"/>
                  <a:pt x="3192780" y="609600"/>
                </a:cubicBezTo>
                <a:cubicBezTo>
                  <a:pt x="3191787" y="620026"/>
                  <a:pt x="3188037" y="630010"/>
                  <a:pt x="3185160" y="640080"/>
                </a:cubicBezTo>
                <a:cubicBezTo>
                  <a:pt x="3172706" y="683669"/>
                  <a:pt x="3185133" y="643166"/>
                  <a:pt x="3154680" y="685800"/>
                </a:cubicBezTo>
                <a:cubicBezTo>
                  <a:pt x="3148078" y="695043"/>
                  <a:pt x="3143915" y="705839"/>
                  <a:pt x="3139440" y="716280"/>
                </a:cubicBezTo>
                <a:cubicBezTo>
                  <a:pt x="3136276" y="723663"/>
                  <a:pt x="3135412" y="731956"/>
                  <a:pt x="3131820" y="739140"/>
                </a:cubicBezTo>
                <a:cubicBezTo>
                  <a:pt x="3127724" y="747331"/>
                  <a:pt x="3120676" y="753809"/>
                  <a:pt x="3116580" y="762000"/>
                </a:cubicBezTo>
                <a:cubicBezTo>
                  <a:pt x="3112988" y="769184"/>
                  <a:pt x="3113978" y="778588"/>
                  <a:pt x="3108960" y="784860"/>
                </a:cubicBezTo>
                <a:cubicBezTo>
                  <a:pt x="3093252" y="804495"/>
                  <a:pt x="3073400" y="820420"/>
                  <a:pt x="3055620" y="838200"/>
                </a:cubicBezTo>
                <a:cubicBezTo>
                  <a:pt x="3027080" y="866740"/>
                  <a:pt x="3042983" y="857652"/>
                  <a:pt x="3009900" y="868680"/>
                </a:cubicBezTo>
                <a:cubicBezTo>
                  <a:pt x="2977632" y="900948"/>
                  <a:pt x="2961497" y="922112"/>
                  <a:pt x="2926080" y="944880"/>
                </a:cubicBezTo>
                <a:cubicBezTo>
                  <a:pt x="2901163" y="960898"/>
                  <a:pt x="2870825" y="969655"/>
                  <a:pt x="2849880" y="990600"/>
                </a:cubicBezTo>
                <a:cubicBezTo>
                  <a:pt x="2826280" y="1014200"/>
                  <a:pt x="2795052" y="1047583"/>
                  <a:pt x="2766060" y="1059180"/>
                </a:cubicBezTo>
                <a:cubicBezTo>
                  <a:pt x="2653985" y="1104010"/>
                  <a:pt x="2812637" y="1039326"/>
                  <a:pt x="2682240" y="1097280"/>
                </a:cubicBezTo>
                <a:cubicBezTo>
                  <a:pt x="2674900" y="1100542"/>
                  <a:pt x="2666564" y="1101308"/>
                  <a:pt x="2659380" y="1104900"/>
                </a:cubicBezTo>
                <a:cubicBezTo>
                  <a:pt x="2651189" y="1108996"/>
                  <a:pt x="2644711" y="1116044"/>
                  <a:pt x="2636520" y="1120140"/>
                </a:cubicBezTo>
                <a:cubicBezTo>
                  <a:pt x="2629336" y="1123732"/>
                  <a:pt x="2621000" y="1124498"/>
                  <a:pt x="2613660" y="1127760"/>
                </a:cubicBezTo>
                <a:cubicBezTo>
                  <a:pt x="2598090" y="1134680"/>
                  <a:pt x="2582835" y="1142345"/>
                  <a:pt x="2567940" y="1150620"/>
                </a:cubicBezTo>
                <a:cubicBezTo>
                  <a:pt x="2559934" y="1155068"/>
                  <a:pt x="2553271" y="1161764"/>
                  <a:pt x="2545080" y="1165860"/>
                </a:cubicBezTo>
                <a:cubicBezTo>
                  <a:pt x="2524496" y="1176152"/>
                  <a:pt x="2497572" y="1176417"/>
                  <a:pt x="2476500" y="1181100"/>
                </a:cubicBezTo>
                <a:cubicBezTo>
                  <a:pt x="2456648" y="1185512"/>
                  <a:pt x="2433877" y="1198567"/>
                  <a:pt x="2415540" y="1203960"/>
                </a:cubicBezTo>
                <a:cubicBezTo>
                  <a:pt x="2338428" y="1226640"/>
                  <a:pt x="2337051" y="1224970"/>
                  <a:pt x="2270760" y="1234440"/>
                </a:cubicBezTo>
                <a:cubicBezTo>
                  <a:pt x="2245510" y="1244540"/>
                  <a:pt x="2213027" y="1258398"/>
                  <a:pt x="2186940" y="1264920"/>
                </a:cubicBezTo>
                <a:cubicBezTo>
                  <a:pt x="2171951" y="1268667"/>
                  <a:pt x="2156460" y="1270000"/>
                  <a:pt x="2141220" y="1272540"/>
                </a:cubicBezTo>
                <a:cubicBezTo>
                  <a:pt x="2131060" y="1277620"/>
                  <a:pt x="2121620" y="1284516"/>
                  <a:pt x="2110740" y="1287780"/>
                </a:cubicBezTo>
                <a:cubicBezTo>
                  <a:pt x="2095941" y="1292220"/>
                  <a:pt x="2080170" y="1292370"/>
                  <a:pt x="2065020" y="1295400"/>
                </a:cubicBezTo>
                <a:cubicBezTo>
                  <a:pt x="2054751" y="1297454"/>
                  <a:pt x="2044610" y="1300143"/>
                  <a:pt x="2034540" y="1303020"/>
                </a:cubicBezTo>
                <a:cubicBezTo>
                  <a:pt x="2026817" y="1305227"/>
                  <a:pt x="2019403" y="1308433"/>
                  <a:pt x="2011680" y="1310640"/>
                </a:cubicBezTo>
                <a:cubicBezTo>
                  <a:pt x="2001610" y="1313517"/>
                  <a:pt x="1991135" y="1314948"/>
                  <a:pt x="1981200" y="1318260"/>
                </a:cubicBezTo>
                <a:cubicBezTo>
                  <a:pt x="1960612" y="1325123"/>
                  <a:pt x="1941425" y="1336412"/>
                  <a:pt x="1920240" y="1341120"/>
                </a:cubicBezTo>
                <a:cubicBezTo>
                  <a:pt x="1895321" y="1346658"/>
                  <a:pt x="1869440" y="1346200"/>
                  <a:pt x="1844040" y="1348740"/>
                </a:cubicBezTo>
                <a:cubicBezTo>
                  <a:pt x="1787675" y="1391014"/>
                  <a:pt x="1842420" y="1357589"/>
                  <a:pt x="1760220" y="1379220"/>
                </a:cubicBezTo>
                <a:cubicBezTo>
                  <a:pt x="1728768" y="1387497"/>
                  <a:pt x="1655050" y="1417018"/>
                  <a:pt x="1615440" y="1424940"/>
                </a:cubicBezTo>
                <a:cubicBezTo>
                  <a:pt x="1595360" y="1428956"/>
                  <a:pt x="1574752" y="1429664"/>
                  <a:pt x="1554480" y="1432560"/>
                </a:cubicBezTo>
                <a:cubicBezTo>
                  <a:pt x="1466738" y="1445095"/>
                  <a:pt x="1552708" y="1434438"/>
                  <a:pt x="1447800" y="1455420"/>
                </a:cubicBezTo>
                <a:cubicBezTo>
                  <a:pt x="1417500" y="1461480"/>
                  <a:pt x="1386882" y="1465841"/>
                  <a:pt x="1356360" y="1470660"/>
                </a:cubicBezTo>
                <a:cubicBezTo>
                  <a:pt x="1338619" y="1473461"/>
                  <a:pt x="1320582" y="1474517"/>
                  <a:pt x="1303020" y="1478280"/>
                </a:cubicBezTo>
                <a:cubicBezTo>
                  <a:pt x="1176206" y="1505455"/>
                  <a:pt x="1338643" y="1485432"/>
                  <a:pt x="1165860" y="1501140"/>
                </a:cubicBezTo>
                <a:cubicBezTo>
                  <a:pt x="932180" y="1498600"/>
                  <a:pt x="698402" y="1500744"/>
                  <a:pt x="464820" y="1493520"/>
                </a:cubicBezTo>
                <a:cubicBezTo>
                  <a:pt x="451148" y="1493097"/>
                  <a:pt x="439821" y="1482210"/>
                  <a:pt x="426720" y="1478280"/>
                </a:cubicBezTo>
                <a:cubicBezTo>
                  <a:pt x="242815" y="1423109"/>
                  <a:pt x="486447" y="1503269"/>
                  <a:pt x="365760" y="1463040"/>
                </a:cubicBezTo>
                <a:cubicBezTo>
                  <a:pt x="305808" y="1418076"/>
                  <a:pt x="367028" y="1459864"/>
                  <a:pt x="297180" y="1424940"/>
                </a:cubicBezTo>
                <a:cubicBezTo>
                  <a:pt x="288989" y="1420844"/>
                  <a:pt x="282738" y="1413308"/>
                  <a:pt x="274320" y="1409700"/>
                </a:cubicBezTo>
                <a:cubicBezTo>
                  <a:pt x="264694" y="1405575"/>
                  <a:pt x="253646" y="1405757"/>
                  <a:pt x="243840" y="1402080"/>
                </a:cubicBezTo>
                <a:cubicBezTo>
                  <a:pt x="233204" y="1398092"/>
                  <a:pt x="223801" y="1391315"/>
                  <a:pt x="213360" y="1386840"/>
                </a:cubicBezTo>
                <a:cubicBezTo>
                  <a:pt x="205977" y="1383676"/>
                  <a:pt x="198120" y="1381760"/>
                  <a:pt x="190500" y="1379220"/>
                </a:cubicBezTo>
                <a:cubicBezTo>
                  <a:pt x="177800" y="1369060"/>
                  <a:pt x="165932" y="1357762"/>
                  <a:pt x="152400" y="1348740"/>
                </a:cubicBezTo>
                <a:cubicBezTo>
                  <a:pt x="142949" y="1342439"/>
                  <a:pt x="131783" y="1339136"/>
                  <a:pt x="121920" y="1333500"/>
                </a:cubicBezTo>
                <a:cubicBezTo>
                  <a:pt x="109859" y="1326608"/>
                  <a:pt x="76757" y="1302409"/>
                  <a:pt x="68580" y="1295400"/>
                </a:cubicBezTo>
                <a:cubicBezTo>
                  <a:pt x="60398" y="1288387"/>
                  <a:pt x="53340" y="1280160"/>
                  <a:pt x="45720" y="1272540"/>
                </a:cubicBezTo>
                <a:cubicBezTo>
                  <a:pt x="43180" y="1264920"/>
                  <a:pt x="41692" y="1256864"/>
                  <a:pt x="38100" y="1249680"/>
                </a:cubicBezTo>
                <a:cubicBezTo>
                  <a:pt x="34004" y="1241489"/>
                  <a:pt x="26579" y="1235189"/>
                  <a:pt x="22860" y="1226820"/>
                </a:cubicBezTo>
                <a:cubicBezTo>
                  <a:pt x="16336" y="1212140"/>
                  <a:pt x="12700" y="1196340"/>
                  <a:pt x="7620" y="1181100"/>
                </a:cubicBezTo>
                <a:lnTo>
                  <a:pt x="0" y="1158240"/>
                </a:lnTo>
                <a:cubicBezTo>
                  <a:pt x="5080" y="1099820"/>
                  <a:pt x="8518" y="1041234"/>
                  <a:pt x="15240" y="982980"/>
                </a:cubicBezTo>
                <a:cubicBezTo>
                  <a:pt x="16161" y="975001"/>
                  <a:pt x="21118" y="967961"/>
                  <a:pt x="22860" y="960120"/>
                </a:cubicBezTo>
                <a:cubicBezTo>
                  <a:pt x="26076" y="945647"/>
                  <a:pt x="28570" y="908694"/>
                  <a:pt x="38100" y="891540"/>
                </a:cubicBezTo>
                <a:cubicBezTo>
                  <a:pt x="46995" y="875529"/>
                  <a:pt x="58420" y="861060"/>
                  <a:pt x="68580" y="845820"/>
                </a:cubicBezTo>
                <a:cubicBezTo>
                  <a:pt x="73660" y="838200"/>
                  <a:pt x="76200" y="828040"/>
                  <a:pt x="83820" y="822960"/>
                </a:cubicBezTo>
                <a:cubicBezTo>
                  <a:pt x="91440" y="817880"/>
                  <a:pt x="98489" y="811816"/>
                  <a:pt x="106680" y="807720"/>
                </a:cubicBezTo>
                <a:cubicBezTo>
                  <a:pt x="141047" y="790537"/>
                  <a:pt x="119643" y="812157"/>
                  <a:pt x="152400" y="784860"/>
                </a:cubicBezTo>
                <a:cubicBezTo>
                  <a:pt x="192844" y="751157"/>
                  <a:pt x="154566" y="766139"/>
                  <a:pt x="213360" y="754380"/>
                </a:cubicBezTo>
                <a:cubicBezTo>
                  <a:pt x="314449" y="703835"/>
                  <a:pt x="188215" y="765156"/>
                  <a:pt x="266700" y="731520"/>
                </a:cubicBezTo>
                <a:cubicBezTo>
                  <a:pt x="322486" y="707612"/>
                  <a:pt x="271465" y="722709"/>
                  <a:pt x="327660" y="708660"/>
                </a:cubicBezTo>
                <a:cubicBezTo>
                  <a:pt x="380956" y="673130"/>
                  <a:pt x="319673" y="708733"/>
                  <a:pt x="434340" y="685800"/>
                </a:cubicBezTo>
                <a:cubicBezTo>
                  <a:pt x="457969" y="681074"/>
                  <a:pt x="480060" y="670560"/>
                  <a:pt x="502920" y="662940"/>
                </a:cubicBezTo>
                <a:lnTo>
                  <a:pt x="525780" y="655320"/>
                </a:lnTo>
                <a:cubicBezTo>
                  <a:pt x="533400" y="652780"/>
                  <a:pt x="540717" y="649020"/>
                  <a:pt x="548640" y="647700"/>
                </a:cubicBezTo>
                <a:cubicBezTo>
                  <a:pt x="607135" y="637951"/>
                  <a:pt x="579210" y="643110"/>
                  <a:pt x="632460" y="632460"/>
                </a:cubicBezTo>
                <a:cubicBezTo>
                  <a:pt x="640080" y="627380"/>
                  <a:pt x="646951" y="620939"/>
                  <a:pt x="655320" y="617220"/>
                </a:cubicBezTo>
                <a:cubicBezTo>
                  <a:pt x="670000" y="610696"/>
                  <a:pt x="687674" y="610891"/>
                  <a:pt x="701040" y="601980"/>
                </a:cubicBezTo>
                <a:cubicBezTo>
                  <a:pt x="766554" y="558304"/>
                  <a:pt x="683664" y="610668"/>
                  <a:pt x="746760" y="579120"/>
                </a:cubicBezTo>
                <a:cubicBezTo>
                  <a:pt x="754951" y="575024"/>
                  <a:pt x="761251" y="567599"/>
                  <a:pt x="769620" y="563880"/>
                </a:cubicBezTo>
                <a:cubicBezTo>
                  <a:pt x="784300" y="557356"/>
                  <a:pt x="800100" y="553720"/>
                  <a:pt x="815340" y="548640"/>
                </a:cubicBezTo>
                <a:lnTo>
                  <a:pt x="838200" y="541020"/>
                </a:lnTo>
                <a:cubicBezTo>
                  <a:pt x="845820" y="538480"/>
                  <a:pt x="853268" y="535348"/>
                  <a:pt x="861060" y="533400"/>
                </a:cubicBezTo>
                <a:lnTo>
                  <a:pt x="891540" y="525780"/>
                </a:lnTo>
                <a:cubicBezTo>
                  <a:pt x="899160" y="520700"/>
                  <a:pt x="906031" y="514259"/>
                  <a:pt x="914400" y="510540"/>
                </a:cubicBezTo>
                <a:cubicBezTo>
                  <a:pt x="946995" y="496053"/>
                  <a:pt x="959569" y="496546"/>
                  <a:pt x="990600" y="487680"/>
                </a:cubicBezTo>
                <a:cubicBezTo>
                  <a:pt x="1048959" y="471006"/>
                  <a:pt x="976207" y="491537"/>
                  <a:pt x="1036320" y="464820"/>
                </a:cubicBezTo>
                <a:cubicBezTo>
                  <a:pt x="1051000" y="458296"/>
                  <a:pt x="1067672" y="456764"/>
                  <a:pt x="1082040" y="449580"/>
                </a:cubicBezTo>
                <a:lnTo>
                  <a:pt x="1097280" y="44196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6200174" y="4054504"/>
            <a:ext cx="2110740" cy="853440"/>
          </a:xfrm>
          <a:custGeom>
            <a:avLst/>
            <a:gdLst>
              <a:gd name="connsiteX0" fmla="*/ 853440 w 2110740"/>
              <a:gd name="connsiteY0" fmla="*/ 144780 h 853440"/>
              <a:gd name="connsiteX1" fmla="*/ 1333500 w 2110740"/>
              <a:gd name="connsiteY1" fmla="*/ 30480 h 853440"/>
              <a:gd name="connsiteX2" fmla="*/ 1463040 w 2110740"/>
              <a:gd name="connsiteY2" fmla="*/ 15240 h 853440"/>
              <a:gd name="connsiteX3" fmla="*/ 1615440 w 2110740"/>
              <a:gd name="connsiteY3" fmla="*/ 0 h 853440"/>
              <a:gd name="connsiteX4" fmla="*/ 1912620 w 2110740"/>
              <a:gd name="connsiteY4" fmla="*/ 7620 h 853440"/>
              <a:gd name="connsiteX5" fmla="*/ 1958340 w 2110740"/>
              <a:gd name="connsiteY5" fmla="*/ 22860 h 853440"/>
              <a:gd name="connsiteX6" fmla="*/ 2004060 w 2110740"/>
              <a:gd name="connsiteY6" fmla="*/ 53340 h 853440"/>
              <a:gd name="connsiteX7" fmla="*/ 2042160 w 2110740"/>
              <a:gd name="connsiteY7" fmla="*/ 91440 h 853440"/>
              <a:gd name="connsiteX8" fmla="*/ 2080260 w 2110740"/>
              <a:gd name="connsiteY8" fmla="*/ 129540 h 853440"/>
              <a:gd name="connsiteX9" fmla="*/ 2095500 w 2110740"/>
              <a:gd name="connsiteY9" fmla="*/ 152400 h 853440"/>
              <a:gd name="connsiteX10" fmla="*/ 2110740 w 2110740"/>
              <a:gd name="connsiteY10" fmla="*/ 198120 h 853440"/>
              <a:gd name="connsiteX11" fmla="*/ 2103120 w 2110740"/>
              <a:gd name="connsiteY11" fmla="*/ 320040 h 853440"/>
              <a:gd name="connsiteX12" fmla="*/ 2080260 w 2110740"/>
              <a:gd name="connsiteY12" fmla="*/ 365760 h 853440"/>
              <a:gd name="connsiteX13" fmla="*/ 2072640 w 2110740"/>
              <a:gd name="connsiteY13" fmla="*/ 388620 h 853440"/>
              <a:gd name="connsiteX14" fmla="*/ 2049780 w 2110740"/>
              <a:gd name="connsiteY14" fmla="*/ 419100 h 853440"/>
              <a:gd name="connsiteX15" fmla="*/ 2019300 w 2110740"/>
              <a:gd name="connsiteY15" fmla="*/ 464820 h 853440"/>
              <a:gd name="connsiteX16" fmla="*/ 1988820 w 2110740"/>
              <a:gd name="connsiteY16" fmla="*/ 487680 h 853440"/>
              <a:gd name="connsiteX17" fmla="*/ 1965960 w 2110740"/>
              <a:gd name="connsiteY17" fmla="*/ 510540 h 853440"/>
              <a:gd name="connsiteX18" fmla="*/ 1943100 w 2110740"/>
              <a:gd name="connsiteY18" fmla="*/ 525780 h 853440"/>
              <a:gd name="connsiteX19" fmla="*/ 1882140 w 2110740"/>
              <a:gd name="connsiteY19" fmla="*/ 563880 h 853440"/>
              <a:gd name="connsiteX20" fmla="*/ 1851660 w 2110740"/>
              <a:gd name="connsiteY20" fmla="*/ 571500 h 853440"/>
              <a:gd name="connsiteX21" fmla="*/ 1828800 w 2110740"/>
              <a:gd name="connsiteY21" fmla="*/ 586740 h 853440"/>
              <a:gd name="connsiteX22" fmla="*/ 1798320 w 2110740"/>
              <a:gd name="connsiteY22" fmla="*/ 594360 h 853440"/>
              <a:gd name="connsiteX23" fmla="*/ 1783080 w 2110740"/>
              <a:gd name="connsiteY23" fmla="*/ 617220 h 853440"/>
              <a:gd name="connsiteX24" fmla="*/ 1691640 w 2110740"/>
              <a:gd name="connsiteY24" fmla="*/ 640080 h 853440"/>
              <a:gd name="connsiteX25" fmla="*/ 1668780 w 2110740"/>
              <a:gd name="connsiteY25" fmla="*/ 647700 h 853440"/>
              <a:gd name="connsiteX26" fmla="*/ 1645920 w 2110740"/>
              <a:gd name="connsiteY26" fmla="*/ 662940 h 853440"/>
              <a:gd name="connsiteX27" fmla="*/ 1607820 w 2110740"/>
              <a:gd name="connsiteY27" fmla="*/ 670560 h 853440"/>
              <a:gd name="connsiteX28" fmla="*/ 1539240 w 2110740"/>
              <a:gd name="connsiteY28" fmla="*/ 685800 h 853440"/>
              <a:gd name="connsiteX29" fmla="*/ 1516380 w 2110740"/>
              <a:gd name="connsiteY29" fmla="*/ 701040 h 853440"/>
              <a:gd name="connsiteX30" fmla="*/ 1432560 w 2110740"/>
              <a:gd name="connsiteY30" fmla="*/ 723900 h 853440"/>
              <a:gd name="connsiteX31" fmla="*/ 1386840 w 2110740"/>
              <a:gd name="connsiteY31" fmla="*/ 739140 h 853440"/>
              <a:gd name="connsiteX32" fmla="*/ 1341120 w 2110740"/>
              <a:gd name="connsiteY32" fmla="*/ 746760 h 853440"/>
              <a:gd name="connsiteX33" fmla="*/ 1287780 w 2110740"/>
              <a:gd name="connsiteY33" fmla="*/ 762000 h 853440"/>
              <a:gd name="connsiteX34" fmla="*/ 1219200 w 2110740"/>
              <a:gd name="connsiteY34" fmla="*/ 769620 h 853440"/>
              <a:gd name="connsiteX35" fmla="*/ 1059180 w 2110740"/>
              <a:gd name="connsiteY35" fmla="*/ 792480 h 853440"/>
              <a:gd name="connsiteX36" fmla="*/ 906780 w 2110740"/>
              <a:gd name="connsiteY36" fmla="*/ 800100 h 853440"/>
              <a:gd name="connsiteX37" fmla="*/ 708660 w 2110740"/>
              <a:gd name="connsiteY37" fmla="*/ 830580 h 853440"/>
              <a:gd name="connsiteX38" fmla="*/ 647700 w 2110740"/>
              <a:gd name="connsiteY38" fmla="*/ 838200 h 853440"/>
              <a:gd name="connsiteX39" fmla="*/ 571500 w 2110740"/>
              <a:gd name="connsiteY39" fmla="*/ 845820 h 853440"/>
              <a:gd name="connsiteX40" fmla="*/ 533400 w 2110740"/>
              <a:gd name="connsiteY40" fmla="*/ 853440 h 853440"/>
              <a:gd name="connsiteX41" fmla="*/ 274320 w 2110740"/>
              <a:gd name="connsiteY41" fmla="*/ 838200 h 853440"/>
              <a:gd name="connsiteX42" fmla="*/ 190500 w 2110740"/>
              <a:gd name="connsiteY42" fmla="*/ 830580 h 853440"/>
              <a:gd name="connsiteX43" fmla="*/ 144780 w 2110740"/>
              <a:gd name="connsiteY43" fmla="*/ 815340 h 853440"/>
              <a:gd name="connsiteX44" fmla="*/ 83820 w 2110740"/>
              <a:gd name="connsiteY44" fmla="*/ 800100 h 853440"/>
              <a:gd name="connsiteX45" fmla="*/ 60960 w 2110740"/>
              <a:gd name="connsiteY45" fmla="*/ 784860 h 853440"/>
              <a:gd name="connsiteX46" fmla="*/ 38100 w 2110740"/>
              <a:gd name="connsiteY46" fmla="*/ 777240 h 853440"/>
              <a:gd name="connsiteX47" fmla="*/ 0 w 2110740"/>
              <a:gd name="connsiteY47" fmla="*/ 731520 h 853440"/>
              <a:gd name="connsiteX48" fmla="*/ 7620 w 2110740"/>
              <a:gd name="connsiteY48" fmla="*/ 617220 h 853440"/>
              <a:gd name="connsiteX49" fmla="*/ 22860 w 2110740"/>
              <a:gd name="connsiteY49" fmla="*/ 594360 h 853440"/>
              <a:gd name="connsiteX50" fmla="*/ 45720 w 2110740"/>
              <a:gd name="connsiteY50" fmla="*/ 571500 h 853440"/>
              <a:gd name="connsiteX51" fmla="*/ 106680 w 2110740"/>
              <a:gd name="connsiteY51" fmla="*/ 502920 h 853440"/>
              <a:gd name="connsiteX52" fmla="*/ 160020 w 2110740"/>
              <a:gd name="connsiteY52" fmla="*/ 464820 h 853440"/>
              <a:gd name="connsiteX53" fmla="*/ 182880 w 2110740"/>
              <a:gd name="connsiteY53" fmla="*/ 457200 h 853440"/>
              <a:gd name="connsiteX54" fmla="*/ 205740 w 2110740"/>
              <a:gd name="connsiteY54" fmla="*/ 441960 h 853440"/>
              <a:gd name="connsiteX55" fmla="*/ 251460 w 2110740"/>
              <a:gd name="connsiteY55" fmla="*/ 426720 h 853440"/>
              <a:gd name="connsiteX56" fmla="*/ 297180 w 2110740"/>
              <a:gd name="connsiteY56" fmla="*/ 396240 h 853440"/>
              <a:gd name="connsiteX57" fmla="*/ 350520 w 2110740"/>
              <a:gd name="connsiteY57" fmla="*/ 373380 h 853440"/>
              <a:gd name="connsiteX58" fmla="*/ 396240 w 2110740"/>
              <a:gd name="connsiteY58" fmla="*/ 358140 h 853440"/>
              <a:gd name="connsiteX59" fmla="*/ 419100 w 2110740"/>
              <a:gd name="connsiteY59" fmla="*/ 350520 h 853440"/>
              <a:gd name="connsiteX60" fmla="*/ 464820 w 2110740"/>
              <a:gd name="connsiteY60" fmla="*/ 327660 h 853440"/>
              <a:gd name="connsiteX61" fmla="*/ 487680 w 2110740"/>
              <a:gd name="connsiteY61" fmla="*/ 312420 h 853440"/>
              <a:gd name="connsiteX62" fmla="*/ 502920 w 2110740"/>
              <a:gd name="connsiteY62" fmla="*/ 30480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110740" h="853440">
                <a:moveTo>
                  <a:pt x="853440" y="144780"/>
                </a:moveTo>
                <a:lnTo>
                  <a:pt x="1333500" y="30480"/>
                </a:lnTo>
                <a:cubicBezTo>
                  <a:pt x="1345034" y="27881"/>
                  <a:pt x="1455256" y="16278"/>
                  <a:pt x="1463040" y="15240"/>
                </a:cubicBezTo>
                <a:cubicBezTo>
                  <a:pt x="1587479" y="-1352"/>
                  <a:pt x="1392851" y="15899"/>
                  <a:pt x="1615440" y="0"/>
                </a:cubicBezTo>
                <a:cubicBezTo>
                  <a:pt x="1714500" y="2540"/>
                  <a:pt x="1813747" y="1028"/>
                  <a:pt x="1912620" y="7620"/>
                </a:cubicBezTo>
                <a:cubicBezTo>
                  <a:pt x="1928649" y="8689"/>
                  <a:pt x="1944974" y="13949"/>
                  <a:pt x="1958340" y="22860"/>
                </a:cubicBezTo>
                <a:lnTo>
                  <a:pt x="2004060" y="53340"/>
                </a:lnTo>
                <a:cubicBezTo>
                  <a:pt x="2044700" y="114300"/>
                  <a:pt x="1991360" y="40640"/>
                  <a:pt x="2042160" y="91440"/>
                </a:cubicBezTo>
                <a:cubicBezTo>
                  <a:pt x="2092960" y="142240"/>
                  <a:pt x="2019300" y="88900"/>
                  <a:pt x="2080260" y="129540"/>
                </a:cubicBezTo>
                <a:cubicBezTo>
                  <a:pt x="2085340" y="137160"/>
                  <a:pt x="2091781" y="144031"/>
                  <a:pt x="2095500" y="152400"/>
                </a:cubicBezTo>
                <a:cubicBezTo>
                  <a:pt x="2102024" y="167080"/>
                  <a:pt x="2110740" y="198120"/>
                  <a:pt x="2110740" y="198120"/>
                </a:cubicBezTo>
                <a:cubicBezTo>
                  <a:pt x="2108200" y="238760"/>
                  <a:pt x="2107383" y="279544"/>
                  <a:pt x="2103120" y="320040"/>
                </a:cubicBezTo>
                <a:cubicBezTo>
                  <a:pt x="2100566" y="344301"/>
                  <a:pt x="2090877" y="344526"/>
                  <a:pt x="2080260" y="365760"/>
                </a:cubicBezTo>
                <a:cubicBezTo>
                  <a:pt x="2076668" y="372944"/>
                  <a:pt x="2076625" y="381646"/>
                  <a:pt x="2072640" y="388620"/>
                </a:cubicBezTo>
                <a:cubicBezTo>
                  <a:pt x="2066339" y="399647"/>
                  <a:pt x="2057063" y="408696"/>
                  <a:pt x="2049780" y="419100"/>
                </a:cubicBezTo>
                <a:cubicBezTo>
                  <a:pt x="2039276" y="434105"/>
                  <a:pt x="2033953" y="453830"/>
                  <a:pt x="2019300" y="464820"/>
                </a:cubicBezTo>
                <a:cubicBezTo>
                  <a:pt x="2009140" y="472440"/>
                  <a:pt x="1998463" y="479415"/>
                  <a:pt x="1988820" y="487680"/>
                </a:cubicBezTo>
                <a:cubicBezTo>
                  <a:pt x="1980638" y="494693"/>
                  <a:pt x="1974239" y="503641"/>
                  <a:pt x="1965960" y="510540"/>
                </a:cubicBezTo>
                <a:cubicBezTo>
                  <a:pt x="1958925" y="516403"/>
                  <a:pt x="1950552" y="520457"/>
                  <a:pt x="1943100" y="525780"/>
                </a:cubicBezTo>
                <a:cubicBezTo>
                  <a:pt x="1916602" y="544707"/>
                  <a:pt x="1912290" y="552574"/>
                  <a:pt x="1882140" y="563880"/>
                </a:cubicBezTo>
                <a:cubicBezTo>
                  <a:pt x="1872334" y="567557"/>
                  <a:pt x="1861820" y="568960"/>
                  <a:pt x="1851660" y="571500"/>
                </a:cubicBezTo>
                <a:cubicBezTo>
                  <a:pt x="1844040" y="576580"/>
                  <a:pt x="1837218" y="583132"/>
                  <a:pt x="1828800" y="586740"/>
                </a:cubicBezTo>
                <a:cubicBezTo>
                  <a:pt x="1819174" y="590865"/>
                  <a:pt x="1807034" y="588551"/>
                  <a:pt x="1798320" y="594360"/>
                </a:cubicBezTo>
                <a:cubicBezTo>
                  <a:pt x="1790700" y="599440"/>
                  <a:pt x="1791271" y="613124"/>
                  <a:pt x="1783080" y="617220"/>
                </a:cubicBezTo>
                <a:cubicBezTo>
                  <a:pt x="1767840" y="624840"/>
                  <a:pt x="1714500" y="632460"/>
                  <a:pt x="1691640" y="640080"/>
                </a:cubicBezTo>
                <a:cubicBezTo>
                  <a:pt x="1684020" y="642620"/>
                  <a:pt x="1675964" y="644108"/>
                  <a:pt x="1668780" y="647700"/>
                </a:cubicBezTo>
                <a:cubicBezTo>
                  <a:pt x="1660589" y="651796"/>
                  <a:pt x="1654495" y="659724"/>
                  <a:pt x="1645920" y="662940"/>
                </a:cubicBezTo>
                <a:cubicBezTo>
                  <a:pt x="1633793" y="667488"/>
                  <a:pt x="1620463" y="667750"/>
                  <a:pt x="1607820" y="670560"/>
                </a:cubicBezTo>
                <a:cubicBezTo>
                  <a:pt x="1510969" y="692082"/>
                  <a:pt x="1654151" y="662818"/>
                  <a:pt x="1539240" y="685800"/>
                </a:cubicBezTo>
                <a:cubicBezTo>
                  <a:pt x="1531620" y="690880"/>
                  <a:pt x="1524749" y="697321"/>
                  <a:pt x="1516380" y="701040"/>
                </a:cubicBezTo>
                <a:cubicBezTo>
                  <a:pt x="1467617" y="722712"/>
                  <a:pt x="1478960" y="711246"/>
                  <a:pt x="1432560" y="723900"/>
                </a:cubicBezTo>
                <a:cubicBezTo>
                  <a:pt x="1417062" y="728127"/>
                  <a:pt x="1402425" y="735244"/>
                  <a:pt x="1386840" y="739140"/>
                </a:cubicBezTo>
                <a:cubicBezTo>
                  <a:pt x="1371851" y="742887"/>
                  <a:pt x="1356175" y="743286"/>
                  <a:pt x="1341120" y="746760"/>
                </a:cubicBezTo>
                <a:cubicBezTo>
                  <a:pt x="1323102" y="750918"/>
                  <a:pt x="1305955" y="758592"/>
                  <a:pt x="1287780" y="762000"/>
                </a:cubicBezTo>
                <a:cubicBezTo>
                  <a:pt x="1265173" y="766239"/>
                  <a:pt x="1241990" y="766512"/>
                  <a:pt x="1219200" y="769620"/>
                </a:cubicBezTo>
                <a:cubicBezTo>
                  <a:pt x="1194446" y="772996"/>
                  <a:pt x="1095337" y="789897"/>
                  <a:pt x="1059180" y="792480"/>
                </a:cubicBezTo>
                <a:cubicBezTo>
                  <a:pt x="1008446" y="796104"/>
                  <a:pt x="957580" y="797560"/>
                  <a:pt x="906780" y="800100"/>
                </a:cubicBezTo>
                <a:cubicBezTo>
                  <a:pt x="806268" y="833604"/>
                  <a:pt x="897251" y="807006"/>
                  <a:pt x="708660" y="830580"/>
                </a:cubicBezTo>
                <a:lnTo>
                  <a:pt x="647700" y="838200"/>
                </a:lnTo>
                <a:cubicBezTo>
                  <a:pt x="622329" y="841019"/>
                  <a:pt x="596803" y="842446"/>
                  <a:pt x="571500" y="845820"/>
                </a:cubicBezTo>
                <a:cubicBezTo>
                  <a:pt x="558662" y="847532"/>
                  <a:pt x="546100" y="850900"/>
                  <a:pt x="533400" y="853440"/>
                </a:cubicBezTo>
                <a:lnTo>
                  <a:pt x="274320" y="838200"/>
                </a:lnTo>
                <a:cubicBezTo>
                  <a:pt x="246327" y="836334"/>
                  <a:pt x="218128" y="835456"/>
                  <a:pt x="190500" y="830580"/>
                </a:cubicBezTo>
                <a:cubicBezTo>
                  <a:pt x="174680" y="827788"/>
                  <a:pt x="160020" y="820420"/>
                  <a:pt x="144780" y="815340"/>
                </a:cubicBezTo>
                <a:cubicBezTo>
                  <a:pt x="109633" y="803624"/>
                  <a:pt x="129796" y="809295"/>
                  <a:pt x="83820" y="800100"/>
                </a:cubicBezTo>
                <a:cubicBezTo>
                  <a:pt x="76200" y="795020"/>
                  <a:pt x="69151" y="788956"/>
                  <a:pt x="60960" y="784860"/>
                </a:cubicBezTo>
                <a:cubicBezTo>
                  <a:pt x="53776" y="781268"/>
                  <a:pt x="44783" y="781695"/>
                  <a:pt x="38100" y="777240"/>
                </a:cubicBezTo>
                <a:cubicBezTo>
                  <a:pt x="20499" y="765506"/>
                  <a:pt x="11245" y="748388"/>
                  <a:pt x="0" y="731520"/>
                </a:cubicBezTo>
                <a:cubicBezTo>
                  <a:pt x="2540" y="693420"/>
                  <a:pt x="1342" y="654885"/>
                  <a:pt x="7620" y="617220"/>
                </a:cubicBezTo>
                <a:cubicBezTo>
                  <a:pt x="9126" y="608187"/>
                  <a:pt x="16997" y="601395"/>
                  <a:pt x="22860" y="594360"/>
                </a:cubicBezTo>
                <a:cubicBezTo>
                  <a:pt x="29759" y="586081"/>
                  <a:pt x="38821" y="579779"/>
                  <a:pt x="45720" y="571500"/>
                </a:cubicBezTo>
                <a:cubicBezTo>
                  <a:pt x="78724" y="531895"/>
                  <a:pt x="40814" y="552319"/>
                  <a:pt x="106680" y="502920"/>
                </a:cubicBezTo>
                <a:cubicBezTo>
                  <a:pt x="113583" y="497743"/>
                  <a:pt x="148878" y="470391"/>
                  <a:pt x="160020" y="464820"/>
                </a:cubicBezTo>
                <a:cubicBezTo>
                  <a:pt x="167204" y="461228"/>
                  <a:pt x="175696" y="460792"/>
                  <a:pt x="182880" y="457200"/>
                </a:cubicBezTo>
                <a:cubicBezTo>
                  <a:pt x="191071" y="453104"/>
                  <a:pt x="197371" y="445679"/>
                  <a:pt x="205740" y="441960"/>
                </a:cubicBezTo>
                <a:cubicBezTo>
                  <a:pt x="220420" y="435436"/>
                  <a:pt x="238094" y="435631"/>
                  <a:pt x="251460" y="426720"/>
                </a:cubicBezTo>
                <a:cubicBezTo>
                  <a:pt x="266700" y="416560"/>
                  <a:pt x="279804" y="402032"/>
                  <a:pt x="297180" y="396240"/>
                </a:cubicBezTo>
                <a:cubicBezTo>
                  <a:pt x="370765" y="371712"/>
                  <a:pt x="256359" y="411044"/>
                  <a:pt x="350520" y="373380"/>
                </a:cubicBezTo>
                <a:cubicBezTo>
                  <a:pt x="365435" y="367414"/>
                  <a:pt x="381000" y="363220"/>
                  <a:pt x="396240" y="358140"/>
                </a:cubicBezTo>
                <a:cubicBezTo>
                  <a:pt x="403860" y="355600"/>
                  <a:pt x="412417" y="354975"/>
                  <a:pt x="419100" y="350520"/>
                </a:cubicBezTo>
                <a:cubicBezTo>
                  <a:pt x="484614" y="306844"/>
                  <a:pt x="401724" y="359208"/>
                  <a:pt x="464820" y="327660"/>
                </a:cubicBezTo>
                <a:cubicBezTo>
                  <a:pt x="473011" y="323564"/>
                  <a:pt x="479827" y="317132"/>
                  <a:pt x="487680" y="312420"/>
                </a:cubicBezTo>
                <a:cubicBezTo>
                  <a:pt x="492550" y="309498"/>
                  <a:pt x="497840" y="307340"/>
                  <a:pt x="502920" y="30480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65266" y="1125399"/>
            <a:ext cx="743157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dirty="0" smtClean="0"/>
              <a:t>A function generator provides a square wave signal @ ~10MHz.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5266" y="1129112"/>
            <a:ext cx="794420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dirty="0" smtClean="0"/>
              <a:t>A MOSFET driver connects the VCC to the output according to the input signal.</a:t>
            </a:r>
          </a:p>
        </p:txBody>
      </p:sp>
      <p:sp>
        <p:nvSpPr>
          <p:cNvPr id="5" name="Rectangle 4"/>
          <p:cNvSpPr/>
          <p:nvPr/>
        </p:nvSpPr>
        <p:spPr>
          <a:xfrm rot="20654324">
            <a:off x="4725207" y="5559318"/>
            <a:ext cx="740164" cy="207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5462524" y="5555672"/>
            <a:ext cx="3066" cy="197282"/>
          </a:xfrm>
          <a:prstGeom prst="line">
            <a:avLst/>
          </a:prstGeom>
          <a:ln w="28575">
            <a:solidFill>
              <a:srgbClr val="E18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228787" y="5768194"/>
            <a:ext cx="467473" cy="1"/>
          </a:xfrm>
          <a:prstGeom prst="line">
            <a:avLst/>
          </a:prstGeom>
          <a:ln w="28575">
            <a:solidFill>
              <a:srgbClr val="E18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318523" y="5862650"/>
            <a:ext cx="288000" cy="1"/>
          </a:xfrm>
          <a:prstGeom prst="line">
            <a:avLst/>
          </a:prstGeom>
          <a:ln w="28575">
            <a:solidFill>
              <a:srgbClr val="E18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408523" y="5945486"/>
            <a:ext cx="108000" cy="1"/>
          </a:xfrm>
          <a:prstGeom prst="line">
            <a:avLst/>
          </a:prstGeom>
          <a:ln w="28575">
            <a:solidFill>
              <a:srgbClr val="E18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30702" y="3588305"/>
            <a:ext cx="327195" cy="4648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E18272"/>
                </a:solidFill>
              </a:rPr>
              <a:t>C</a:t>
            </a:r>
            <a:endParaRPr lang="en-US" dirty="0">
              <a:solidFill>
                <a:srgbClr val="E18272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1164369" y="4017443"/>
            <a:ext cx="1402115" cy="0"/>
          </a:xfrm>
          <a:prstGeom prst="line">
            <a:avLst/>
          </a:prstGeom>
          <a:ln w="57150">
            <a:solidFill>
              <a:srgbClr val="00B0F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88291" y="3600514"/>
            <a:ext cx="6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15V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63735" y="4787177"/>
            <a:ext cx="24765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1609098" y="4537597"/>
            <a:ext cx="0" cy="25104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1854367" y="4542459"/>
            <a:ext cx="0" cy="25104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609004" y="4541909"/>
            <a:ext cx="24765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13729" y="4802130"/>
            <a:ext cx="10476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854273" y="4787177"/>
            <a:ext cx="24765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2099636" y="4537597"/>
            <a:ext cx="0" cy="25104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2344905" y="4542459"/>
            <a:ext cx="0" cy="25104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099542" y="4541909"/>
            <a:ext cx="24765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69277" y="4880408"/>
            <a:ext cx="479454" cy="238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85042" y="4955331"/>
                <a:ext cx="847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he-IL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042" y="4955331"/>
                <a:ext cx="847924" cy="276999"/>
              </a:xfrm>
              <a:prstGeom prst="rect">
                <a:avLst/>
              </a:prstGeom>
              <a:blipFill>
                <a:blip r:embed="rId4"/>
                <a:stretch>
                  <a:fillRect l="-1439" r="-35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565266" y="1128605"/>
            <a:ext cx="7431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 smtClean="0"/>
              <a:t>The LC circuit filters out all frequencies but the resonance frequency.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dirty="0" smtClean="0"/>
              <a:t>A high current sine wave is provided to the antenna.</a:t>
            </a:r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1146330" y="4800370"/>
            <a:ext cx="1407063" cy="0"/>
          </a:xfrm>
          <a:prstGeom prst="line">
            <a:avLst/>
          </a:prstGeom>
          <a:ln w="28575">
            <a:solidFill>
              <a:srgbClr val="FFC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711925" y="4285779"/>
            <a:ext cx="451673" cy="5048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163598" y="4038126"/>
            <a:ext cx="0" cy="514349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392198" y="4038126"/>
            <a:ext cx="0" cy="514349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398548" y="4290826"/>
            <a:ext cx="467473" cy="1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783206" y="4295300"/>
            <a:ext cx="82815" cy="1267493"/>
          </a:xfrm>
          <a:prstGeom prst="line">
            <a:avLst/>
          </a:prstGeom>
          <a:ln w="28575">
            <a:solidFill>
              <a:srgbClr val="00B0F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025" b="97214" l="4715" r="96526">
                        <a14:foregroundMark x1="17866" y1="8978" x2="16129" y2="5573"/>
                        <a14:foregroundMark x1="42432" y1="7740" x2="41439" y2="11455"/>
                        <a14:foregroundMark x1="58561" y1="91950" x2="57816" y2="931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596761">
            <a:off x="4166692" y="4625280"/>
            <a:ext cx="1333073" cy="56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8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mph" presetSubtype="2" accel="1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5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500"/>
                            </p:stCondLst>
                            <p:childTnLst>
                              <p:par>
                                <p:cTn id="25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4000"/>
                            </p:stCondLst>
                            <p:childTnLst>
                              <p:par>
                                <p:cTn id="27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4500"/>
                            </p:stCondLst>
                            <p:childTnLst>
                              <p:par>
                                <p:cTn id="283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0"/>
                            </p:stCondLst>
                            <p:childTnLst>
                              <p:par>
                                <p:cTn id="296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500"/>
                            </p:stCondLst>
                            <p:childTnLst>
                              <p:par>
                                <p:cTn id="309" presetID="10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4" grpId="0"/>
      <p:bldP spid="64" grpId="0" animBg="1"/>
      <p:bldP spid="64" grpId="1" animBg="1"/>
      <p:bldP spid="64" grpId="2" animBg="1"/>
      <p:bldP spid="64" grpId="3" animBg="1"/>
      <p:bldP spid="64" grpId="4" animBg="1"/>
      <p:bldP spid="64" grpId="5" animBg="1"/>
      <p:bldP spid="64" grpId="6" animBg="1"/>
      <p:bldP spid="65" grpId="0" animBg="1"/>
      <p:bldP spid="65" grpId="1" animBg="1"/>
      <p:bldP spid="65" grpId="2" animBg="1"/>
      <p:bldP spid="65" grpId="3" animBg="1"/>
      <p:bldP spid="65" grpId="4" animBg="1"/>
      <p:bldP spid="65" grpId="5" animBg="1"/>
      <p:bldP spid="65" grpId="6" animBg="1"/>
      <p:bldP spid="66" grpId="0" animBg="1"/>
      <p:bldP spid="66" grpId="1" animBg="1"/>
      <p:bldP spid="66" grpId="2" animBg="1"/>
      <p:bldP spid="66" grpId="3" animBg="1"/>
      <p:bldP spid="66" grpId="4" animBg="1"/>
      <p:bldP spid="66" grpId="5" animBg="1"/>
      <p:bldP spid="66" grpId="6" animBg="1"/>
      <p:bldP spid="67" grpId="0" animBg="1"/>
      <p:bldP spid="67" grpId="1" animBg="1"/>
      <p:bldP spid="67" grpId="2" animBg="1"/>
      <p:bldP spid="67" grpId="3" animBg="1"/>
      <p:bldP spid="67" grpId="4" animBg="1"/>
      <p:bldP spid="67" grpId="5" animBg="1"/>
      <p:bldP spid="67" grpId="6" animBg="1"/>
      <p:bldP spid="29" grpId="0"/>
      <p:bldP spid="29" grpId="1"/>
      <p:bldP spid="30" grpId="0"/>
      <p:bldP spid="30" grpId="2"/>
      <p:bldP spid="40" grpId="1"/>
      <p:bldP spid="26" grpId="0"/>
      <p:bldP spid="26" grpId="1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548" y="2123235"/>
            <a:ext cx="6452346" cy="388429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553393" y="167666"/>
            <a:ext cx="4037214" cy="58907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u="sng" dirty="0" smtClean="0"/>
              <a:t>MOSFET Driver Full Circuit</a:t>
            </a:r>
          </a:p>
        </p:txBody>
      </p:sp>
      <p:sp>
        <p:nvSpPr>
          <p:cNvPr id="6" name="Rectangle 5"/>
          <p:cNvSpPr/>
          <p:nvPr/>
        </p:nvSpPr>
        <p:spPr>
          <a:xfrm>
            <a:off x="6118166" y="3541223"/>
            <a:ext cx="1899459" cy="1354282"/>
          </a:xfrm>
          <a:custGeom>
            <a:avLst/>
            <a:gdLst>
              <a:gd name="connsiteX0" fmla="*/ 0 w 1970116"/>
              <a:gd name="connsiteY0" fmla="*/ 0 h 980902"/>
              <a:gd name="connsiteX1" fmla="*/ 1970116 w 1970116"/>
              <a:gd name="connsiteY1" fmla="*/ 0 h 980902"/>
              <a:gd name="connsiteX2" fmla="*/ 1970116 w 1970116"/>
              <a:gd name="connsiteY2" fmla="*/ 980902 h 980902"/>
              <a:gd name="connsiteX3" fmla="*/ 0 w 1970116"/>
              <a:gd name="connsiteY3" fmla="*/ 980902 h 980902"/>
              <a:gd name="connsiteX4" fmla="*/ 0 w 1970116"/>
              <a:gd name="connsiteY4" fmla="*/ 0 h 980902"/>
              <a:gd name="connsiteX0" fmla="*/ 0 w 1970116"/>
              <a:gd name="connsiteY0" fmla="*/ 0 h 980902"/>
              <a:gd name="connsiteX1" fmla="*/ 1970116 w 1970116"/>
              <a:gd name="connsiteY1" fmla="*/ 0 h 980902"/>
              <a:gd name="connsiteX2" fmla="*/ 1970116 w 1970116"/>
              <a:gd name="connsiteY2" fmla="*/ 980902 h 980902"/>
              <a:gd name="connsiteX3" fmla="*/ 374072 w 1970116"/>
              <a:gd name="connsiteY3" fmla="*/ 972589 h 980902"/>
              <a:gd name="connsiteX4" fmla="*/ 0 w 1970116"/>
              <a:gd name="connsiteY4" fmla="*/ 980902 h 980902"/>
              <a:gd name="connsiteX5" fmla="*/ 0 w 1970116"/>
              <a:gd name="connsiteY5" fmla="*/ 0 h 980902"/>
              <a:gd name="connsiteX0" fmla="*/ 0 w 1970116"/>
              <a:gd name="connsiteY0" fmla="*/ 0 h 1113905"/>
              <a:gd name="connsiteX1" fmla="*/ 1970116 w 1970116"/>
              <a:gd name="connsiteY1" fmla="*/ 0 h 1113905"/>
              <a:gd name="connsiteX2" fmla="*/ 1970116 w 1970116"/>
              <a:gd name="connsiteY2" fmla="*/ 980902 h 1113905"/>
              <a:gd name="connsiteX3" fmla="*/ 382385 w 1970116"/>
              <a:gd name="connsiteY3" fmla="*/ 1113905 h 1113905"/>
              <a:gd name="connsiteX4" fmla="*/ 374072 w 1970116"/>
              <a:gd name="connsiteY4" fmla="*/ 972589 h 1113905"/>
              <a:gd name="connsiteX5" fmla="*/ 0 w 1970116"/>
              <a:gd name="connsiteY5" fmla="*/ 980902 h 1113905"/>
              <a:gd name="connsiteX6" fmla="*/ 0 w 1970116"/>
              <a:gd name="connsiteY6" fmla="*/ 0 h 1113905"/>
              <a:gd name="connsiteX0" fmla="*/ 0 w 1970116"/>
              <a:gd name="connsiteY0" fmla="*/ 0 h 1113905"/>
              <a:gd name="connsiteX1" fmla="*/ 1970116 w 1970116"/>
              <a:gd name="connsiteY1" fmla="*/ 0 h 1113905"/>
              <a:gd name="connsiteX2" fmla="*/ 1970116 w 1970116"/>
              <a:gd name="connsiteY2" fmla="*/ 980902 h 1113905"/>
              <a:gd name="connsiteX3" fmla="*/ 440574 w 1970116"/>
              <a:gd name="connsiteY3" fmla="*/ 1113905 h 1113905"/>
              <a:gd name="connsiteX4" fmla="*/ 374072 w 1970116"/>
              <a:gd name="connsiteY4" fmla="*/ 972589 h 1113905"/>
              <a:gd name="connsiteX5" fmla="*/ 0 w 1970116"/>
              <a:gd name="connsiteY5" fmla="*/ 980902 h 1113905"/>
              <a:gd name="connsiteX6" fmla="*/ 0 w 1970116"/>
              <a:gd name="connsiteY6" fmla="*/ 0 h 1113905"/>
              <a:gd name="connsiteX0" fmla="*/ 0 w 1970116"/>
              <a:gd name="connsiteY0" fmla="*/ 0 h 1113905"/>
              <a:gd name="connsiteX1" fmla="*/ 1970116 w 1970116"/>
              <a:gd name="connsiteY1" fmla="*/ 0 h 1113905"/>
              <a:gd name="connsiteX2" fmla="*/ 1970116 w 1970116"/>
              <a:gd name="connsiteY2" fmla="*/ 980902 h 1113905"/>
              <a:gd name="connsiteX3" fmla="*/ 399010 w 1970116"/>
              <a:gd name="connsiteY3" fmla="*/ 1113905 h 1113905"/>
              <a:gd name="connsiteX4" fmla="*/ 374072 w 1970116"/>
              <a:gd name="connsiteY4" fmla="*/ 972589 h 1113905"/>
              <a:gd name="connsiteX5" fmla="*/ 0 w 1970116"/>
              <a:gd name="connsiteY5" fmla="*/ 980902 h 1113905"/>
              <a:gd name="connsiteX6" fmla="*/ 0 w 1970116"/>
              <a:gd name="connsiteY6" fmla="*/ 0 h 1113905"/>
              <a:gd name="connsiteX0" fmla="*/ 0 w 1970116"/>
              <a:gd name="connsiteY0" fmla="*/ 0 h 1113905"/>
              <a:gd name="connsiteX1" fmla="*/ 1970116 w 1970116"/>
              <a:gd name="connsiteY1" fmla="*/ 0 h 1113905"/>
              <a:gd name="connsiteX2" fmla="*/ 1970116 w 1970116"/>
              <a:gd name="connsiteY2" fmla="*/ 980902 h 1113905"/>
              <a:gd name="connsiteX3" fmla="*/ 399010 w 1970116"/>
              <a:gd name="connsiteY3" fmla="*/ 1113905 h 1113905"/>
              <a:gd name="connsiteX4" fmla="*/ 208730 w 1970116"/>
              <a:gd name="connsiteY4" fmla="*/ 982114 h 1113905"/>
              <a:gd name="connsiteX5" fmla="*/ 0 w 1970116"/>
              <a:gd name="connsiteY5" fmla="*/ 980902 h 1113905"/>
              <a:gd name="connsiteX6" fmla="*/ 0 w 1970116"/>
              <a:gd name="connsiteY6" fmla="*/ 0 h 1113905"/>
              <a:gd name="connsiteX0" fmla="*/ 0 w 2018706"/>
              <a:gd name="connsiteY0" fmla="*/ 0 h 1354282"/>
              <a:gd name="connsiteX1" fmla="*/ 1970116 w 2018706"/>
              <a:gd name="connsiteY1" fmla="*/ 0 h 1354282"/>
              <a:gd name="connsiteX2" fmla="*/ 2018706 w 2018706"/>
              <a:gd name="connsiteY2" fmla="*/ 1354282 h 1354282"/>
              <a:gd name="connsiteX3" fmla="*/ 399010 w 2018706"/>
              <a:gd name="connsiteY3" fmla="*/ 1113905 h 1354282"/>
              <a:gd name="connsiteX4" fmla="*/ 208730 w 2018706"/>
              <a:gd name="connsiteY4" fmla="*/ 982114 h 1354282"/>
              <a:gd name="connsiteX5" fmla="*/ 0 w 2018706"/>
              <a:gd name="connsiteY5" fmla="*/ 980902 h 1354282"/>
              <a:gd name="connsiteX6" fmla="*/ 0 w 2018706"/>
              <a:gd name="connsiteY6" fmla="*/ 0 h 13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706" h="1354282">
                <a:moveTo>
                  <a:pt x="0" y="0"/>
                </a:moveTo>
                <a:lnTo>
                  <a:pt x="1970116" y="0"/>
                </a:lnTo>
                <a:lnTo>
                  <a:pt x="2018706" y="1354282"/>
                </a:lnTo>
                <a:cubicBezTo>
                  <a:pt x="1561506" y="1354282"/>
                  <a:pt x="856210" y="1113905"/>
                  <a:pt x="399010" y="1113905"/>
                </a:cubicBezTo>
                <a:lnTo>
                  <a:pt x="208730" y="982114"/>
                </a:lnTo>
                <a:lnTo>
                  <a:pt x="0" y="98090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ultiply 3"/>
          <p:cNvSpPr/>
          <p:nvPr/>
        </p:nvSpPr>
        <p:spPr>
          <a:xfrm>
            <a:off x="5544589" y="2789378"/>
            <a:ext cx="2651760" cy="2552007"/>
          </a:xfrm>
          <a:prstGeom prst="mathMultiply">
            <a:avLst>
              <a:gd name="adj1" fmla="val 456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5"/>
          <p:cNvSpPr/>
          <p:nvPr/>
        </p:nvSpPr>
        <p:spPr>
          <a:xfrm>
            <a:off x="3241270" y="3744420"/>
            <a:ext cx="774470" cy="550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198581" y="4088487"/>
            <a:ext cx="8409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ultiply 16"/>
          <p:cNvSpPr/>
          <p:nvPr/>
        </p:nvSpPr>
        <p:spPr>
          <a:xfrm>
            <a:off x="3174769" y="3649980"/>
            <a:ext cx="940031" cy="853205"/>
          </a:xfrm>
          <a:prstGeom prst="mathMultiply">
            <a:avLst>
              <a:gd name="adj1" fmla="val 456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5"/>
          <p:cNvSpPr/>
          <p:nvPr/>
        </p:nvSpPr>
        <p:spPr>
          <a:xfrm>
            <a:off x="2715580" y="4122868"/>
            <a:ext cx="774470" cy="550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2664484" y="3955238"/>
            <a:ext cx="940031" cy="853205"/>
          </a:xfrm>
          <a:prstGeom prst="mathMultiply">
            <a:avLst>
              <a:gd name="adj1" fmla="val 456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393" y="4905375"/>
            <a:ext cx="1390650" cy="1409700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4540251" y="4457700"/>
            <a:ext cx="2384424" cy="193357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540251" y="3714750"/>
            <a:ext cx="622299" cy="73342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5181600" y="3743325"/>
            <a:ext cx="3409950" cy="116205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934200" y="4905375"/>
            <a:ext cx="1648690" cy="14859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6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4" grpId="1" animBg="1"/>
      <p:bldP spid="18" grpId="0" animBg="1"/>
      <p:bldP spid="17" grpId="0" animBg="1"/>
      <p:bldP spid="17" grpId="1" animBg="1"/>
      <p:bldP spid="23" grpId="0" animBg="1"/>
      <p:bldP spid="27" grpId="0" animBg="1"/>
      <p:bldP spid="27" grpId="1" animBg="1"/>
      <p:bldP spid="36" grpId="0" animBg="1"/>
      <p:bldP spid="36" grpId="1" animBg="1"/>
      <p:bldP spid="38" grpId="0" animBg="1"/>
      <p:bldP spid="3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548" y="2123235"/>
            <a:ext cx="6452346" cy="388429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553393" y="167666"/>
            <a:ext cx="4037214" cy="58907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u="sng" dirty="0" smtClean="0"/>
              <a:t>MOSFET Driver Full Circuit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265" y="947651"/>
            <a:ext cx="8021781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10</a:t>
            </a:r>
            <a:r>
              <a:rPr lang="el-GR" dirty="0" smtClean="0"/>
              <a:t>μ</a:t>
            </a:r>
            <a:r>
              <a:rPr lang="en-US" dirty="0" smtClean="0"/>
              <a:t>F (Tantalum) capacitors for protecting the circuit from rapid spikes in the VCC.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1109" y="1412522"/>
            <a:ext cx="802178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Small capacitors for frequency filtering.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963041" y="2232025"/>
            <a:ext cx="697859" cy="1327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963041" y="4600575"/>
            <a:ext cx="697859" cy="1327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540251" y="4600575"/>
            <a:ext cx="1600200" cy="1327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5"/>
          <p:cNvSpPr/>
          <p:nvPr/>
        </p:nvSpPr>
        <p:spPr>
          <a:xfrm>
            <a:off x="6118166" y="3541223"/>
            <a:ext cx="1899459" cy="1354282"/>
          </a:xfrm>
          <a:custGeom>
            <a:avLst/>
            <a:gdLst>
              <a:gd name="connsiteX0" fmla="*/ 0 w 1970116"/>
              <a:gd name="connsiteY0" fmla="*/ 0 h 980902"/>
              <a:gd name="connsiteX1" fmla="*/ 1970116 w 1970116"/>
              <a:gd name="connsiteY1" fmla="*/ 0 h 980902"/>
              <a:gd name="connsiteX2" fmla="*/ 1970116 w 1970116"/>
              <a:gd name="connsiteY2" fmla="*/ 980902 h 980902"/>
              <a:gd name="connsiteX3" fmla="*/ 0 w 1970116"/>
              <a:gd name="connsiteY3" fmla="*/ 980902 h 980902"/>
              <a:gd name="connsiteX4" fmla="*/ 0 w 1970116"/>
              <a:gd name="connsiteY4" fmla="*/ 0 h 980902"/>
              <a:gd name="connsiteX0" fmla="*/ 0 w 1970116"/>
              <a:gd name="connsiteY0" fmla="*/ 0 h 980902"/>
              <a:gd name="connsiteX1" fmla="*/ 1970116 w 1970116"/>
              <a:gd name="connsiteY1" fmla="*/ 0 h 980902"/>
              <a:gd name="connsiteX2" fmla="*/ 1970116 w 1970116"/>
              <a:gd name="connsiteY2" fmla="*/ 980902 h 980902"/>
              <a:gd name="connsiteX3" fmla="*/ 374072 w 1970116"/>
              <a:gd name="connsiteY3" fmla="*/ 972589 h 980902"/>
              <a:gd name="connsiteX4" fmla="*/ 0 w 1970116"/>
              <a:gd name="connsiteY4" fmla="*/ 980902 h 980902"/>
              <a:gd name="connsiteX5" fmla="*/ 0 w 1970116"/>
              <a:gd name="connsiteY5" fmla="*/ 0 h 980902"/>
              <a:gd name="connsiteX0" fmla="*/ 0 w 1970116"/>
              <a:gd name="connsiteY0" fmla="*/ 0 h 1113905"/>
              <a:gd name="connsiteX1" fmla="*/ 1970116 w 1970116"/>
              <a:gd name="connsiteY1" fmla="*/ 0 h 1113905"/>
              <a:gd name="connsiteX2" fmla="*/ 1970116 w 1970116"/>
              <a:gd name="connsiteY2" fmla="*/ 980902 h 1113905"/>
              <a:gd name="connsiteX3" fmla="*/ 382385 w 1970116"/>
              <a:gd name="connsiteY3" fmla="*/ 1113905 h 1113905"/>
              <a:gd name="connsiteX4" fmla="*/ 374072 w 1970116"/>
              <a:gd name="connsiteY4" fmla="*/ 972589 h 1113905"/>
              <a:gd name="connsiteX5" fmla="*/ 0 w 1970116"/>
              <a:gd name="connsiteY5" fmla="*/ 980902 h 1113905"/>
              <a:gd name="connsiteX6" fmla="*/ 0 w 1970116"/>
              <a:gd name="connsiteY6" fmla="*/ 0 h 1113905"/>
              <a:gd name="connsiteX0" fmla="*/ 0 w 1970116"/>
              <a:gd name="connsiteY0" fmla="*/ 0 h 1113905"/>
              <a:gd name="connsiteX1" fmla="*/ 1970116 w 1970116"/>
              <a:gd name="connsiteY1" fmla="*/ 0 h 1113905"/>
              <a:gd name="connsiteX2" fmla="*/ 1970116 w 1970116"/>
              <a:gd name="connsiteY2" fmla="*/ 980902 h 1113905"/>
              <a:gd name="connsiteX3" fmla="*/ 440574 w 1970116"/>
              <a:gd name="connsiteY3" fmla="*/ 1113905 h 1113905"/>
              <a:gd name="connsiteX4" fmla="*/ 374072 w 1970116"/>
              <a:gd name="connsiteY4" fmla="*/ 972589 h 1113905"/>
              <a:gd name="connsiteX5" fmla="*/ 0 w 1970116"/>
              <a:gd name="connsiteY5" fmla="*/ 980902 h 1113905"/>
              <a:gd name="connsiteX6" fmla="*/ 0 w 1970116"/>
              <a:gd name="connsiteY6" fmla="*/ 0 h 1113905"/>
              <a:gd name="connsiteX0" fmla="*/ 0 w 1970116"/>
              <a:gd name="connsiteY0" fmla="*/ 0 h 1113905"/>
              <a:gd name="connsiteX1" fmla="*/ 1970116 w 1970116"/>
              <a:gd name="connsiteY1" fmla="*/ 0 h 1113905"/>
              <a:gd name="connsiteX2" fmla="*/ 1970116 w 1970116"/>
              <a:gd name="connsiteY2" fmla="*/ 980902 h 1113905"/>
              <a:gd name="connsiteX3" fmla="*/ 399010 w 1970116"/>
              <a:gd name="connsiteY3" fmla="*/ 1113905 h 1113905"/>
              <a:gd name="connsiteX4" fmla="*/ 374072 w 1970116"/>
              <a:gd name="connsiteY4" fmla="*/ 972589 h 1113905"/>
              <a:gd name="connsiteX5" fmla="*/ 0 w 1970116"/>
              <a:gd name="connsiteY5" fmla="*/ 980902 h 1113905"/>
              <a:gd name="connsiteX6" fmla="*/ 0 w 1970116"/>
              <a:gd name="connsiteY6" fmla="*/ 0 h 1113905"/>
              <a:gd name="connsiteX0" fmla="*/ 0 w 1970116"/>
              <a:gd name="connsiteY0" fmla="*/ 0 h 1113905"/>
              <a:gd name="connsiteX1" fmla="*/ 1970116 w 1970116"/>
              <a:gd name="connsiteY1" fmla="*/ 0 h 1113905"/>
              <a:gd name="connsiteX2" fmla="*/ 1970116 w 1970116"/>
              <a:gd name="connsiteY2" fmla="*/ 980902 h 1113905"/>
              <a:gd name="connsiteX3" fmla="*/ 399010 w 1970116"/>
              <a:gd name="connsiteY3" fmla="*/ 1113905 h 1113905"/>
              <a:gd name="connsiteX4" fmla="*/ 208730 w 1970116"/>
              <a:gd name="connsiteY4" fmla="*/ 982114 h 1113905"/>
              <a:gd name="connsiteX5" fmla="*/ 0 w 1970116"/>
              <a:gd name="connsiteY5" fmla="*/ 980902 h 1113905"/>
              <a:gd name="connsiteX6" fmla="*/ 0 w 1970116"/>
              <a:gd name="connsiteY6" fmla="*/ 0 h 1113905"/>
              <a:gd name="connsiteX0" fmla="*/ 0 w 2018706"/>
              <a:gd name="connsiteY0" fmla="*/ 0 h 1354282"/>
              <a:gd name="connsiteX1" fmla="*/ 1970116 w 2018706"/>
              <a:gd name="connsiteY1" fmla="*/ 0 h 1354282"/>
              <a:gd name="connsiteX2" fmla="*/ 2018706 w 2018706"/>
              <a:gd name="connsiteY2" fmla="*/ 1354282 h 1354282"/>
              <a:gd name="connsiteX3" fmla="*/ 399010 w 2018706"/>
              <a:gd name="connsiteY3" fmla="*/ 1113905 h 1354282"/>
              <a:gd name="connsiteX4" fmla="*/ 208730 w 2018706"/>
              <a:gd name="connsiteY4" fmla="*/ 982114 h 1354282"/>
              <a:gd name="connsiteX5" fmla="*/ 0 w 2018706"/>
              <a:gd name="connsiteY5" fmla="*/ 980902 h 1354282"/>
              <a:gd name="connsiteX6" fmla="*/ 0 w 2018706"/>
              <a:gd name="connsiteY6" fmla="*/ 0 h 13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706" h="1354282">
                <a:moveTo>
                  <a:pt x="0" y="0"/>
                </a:moveTo>
                <a:lnTo>
                  <a:pt x="1970116" y="0"/>
                </a:lnTo>
                <a:lnTo>
                  <a:pt x="2018706" y="1354282"/>
                </a:lnTo>
                <a:cubicBezTo>
                  <a:pt x="1561506" y="1354282"/>
                  <a:pt x="856210" y="1113905"/>
                  <a:pt x="399010" y="1113905"/>
                </a:cubicBezTo>
                <a:lnTo>
                  <a:pt x="208730" y="982114"/>
                </a:lnTo>
                <a:lnTo>
                  <a:pt x="0" y="98090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5"/>
          <p:cNvSpPr/>
          <p:nvPr/>
        </p:nvSpPr>
        <p:spPr>
          <a:xfrm>
            <a:off x="3241270" y="3744420"/>
            <a:ext cx="774470" cy="550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198581" y="4088487"/>
            <a:ext cx="8409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5"/>
          <p:cNvSpPr/>
          <p:nvPr/>
        </p:nvSpPr>
        <p:spPr>
          <a:xfrm>
            <a:off x="2715580" y="4122868"/>
            <a:ext cx="774470" cy="550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540251" y="2232025"/>
            <a:ext cx="1600200" cy="1327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 animBg="1"/>
      <p:bldP spid="29" grpId="1" animBg="1"/>
      <p:bldP spid="30" grpId="0" animBg="1"/>
      <p:bldP spid="30" grpId="1" animBg="1"/>
      <p:bldP spid="33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553393" y="167666"/>
            <a:ext cx="4037214" cy="58907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u="sng" dirty="0" smtClean="0"/>
              <a:t>BW Filter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23" y="806450"/>
            <a:ext cx="2971800" cy="2019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6723" y="2723231"/>
            <a:ext cx="37083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Ideal capacitor frequency response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911225"/>
            <a:ext cx="2857500" cy="19145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36418" y="2723231"/>
            <a:ext cx="3708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Capacitor frequency response due to self inductance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3421537"/>
            <a:ext cx="4038600" cy="20955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5611" y="5484199"/>
            <a:ext cx="370837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Overlapping impedance curves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150" y="3921413"/>
            <a:ext cx="3314700" cy="1685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13346" y="5517037"/>
            <a:ext cx="370837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Broadband impedance lowered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8584" y="6261100"/>
                <a:ext cx="38134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IL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84" y="6261100"/>
                <a:ext cx="381341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90499" y="5749472"/>
            <a:ext cx="691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latin typeface="Britannic Bold" panose="020B0903060703020204" pitchFamily="34" charset="0"/>
              </a:rPr>
              <a:t>!</a:t>
            </a:r>
            <a:endParaRPr lang="en-US" sz="7200" dirty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79490" y="980338"/>
                <a:ext cx="1095621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490" y="980338"/>
                <a:ext cx="1095621" cy="5204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631204" y="3501819"/>
            <a:ext cx="1409677" cy="46487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Filtered 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6183763" y="3758187"/>
            <a:ext cx="260235" cy="707307"/>
          </a:xfrm>
          <a:prstGeom prst="rightBrace">
            <a:avLst>
              <a:gd name="adj1" fmla="val 61561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2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  <p:bldP spid="7" grpId="0"/>
      <p:bldP spid="8" grpId="0"/>
      <p:bldP spid="14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548" y="1542210"/>
            <a:ext cx="6452346" cy="388429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553393" y="167666"/>
            <a:ext cx="4037214" cy="58907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u="sng" dirty="0" smtClean="0"/>
              <a:t>MOSFET Driver Full Circuit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03" y="1023477"/>
            <a:ext cx="4614097" cy="34605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03" y="4613736"/>
            <a:ext cx="2676370" cy="20072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45" y="2724612"/>
            <a:ext cx="2569575" cy="19271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45" y="947651"/>
            <a:ext cx="2114730" cy="158604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3781425" y="1748644"/>
            <a:ext cx="2438220" cy="1080282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81425" y="2904751"/>
            <a:ext cx="2438220" cy="460749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45894" y="2097459"/>
            <a:ext cx="6074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VCC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50027" y="2567713"/>
            <a:ext cx="607499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71781" y="2575780"/>
            <a:ext cx="607499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49620" y="3558576"/>
            <a:ext cx="1182101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Ground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40407" y="3914636"/>
            <a:ext cx="16559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Heat sink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66805" y="2753762"/>
            <a:ext cx="570859" cy="882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2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0.29236 0.336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18" y="168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553393" y="167666"/>
            <a:ext cx="4037214" cy="58907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u="sng" dirty="0" smtClean="0"/>
              <a:t>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5266" y="947651"/>
                <a:ext cx="7431578" cy="687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40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66" y="947651"/>
                <a:ext cx="7431578" cy="687624"/>
              </a:xfrm>
              <a:prstGeom prst="rect">
                <a:avLst/>
              </a:prstGeom>
              <a:blipFill>
                <a:blip r:embed="rId2"/>
                <a:stretch>
                  <a:fillRect l="-574" b="-5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70" y="3258105"/>
            <a:ext cx="4216876" cy="28932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5266" y="2380310"/>
            <a:ext cx="743157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Higher frequencies does not go through the antenna.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6744" y="1485143"/>
                <a:ext cx="8026839" cy="93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IL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/>
                  <a:t>     </a:t>
                </a:r>
                <a:r>
                  <a:rPr lang="en-IL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>
                    <a:sym typeface="Wingdings" panose="05000000000000000000" pitchFamily="2" charset="2"/>
                  </a:rPr>
                  <a:t>   possible to calculate R   </a:t>
                </a:r>
                <a:r>
                  <a:rPr lang="en-IL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>
                    <a:sym typeface="Wingdings" panose="05000000000000000000" pitchFamily="2" charset="2"/>
                  </a:rPr>
                  <a:t>  agrees with the max current.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44" y="1485143"/>
                <a:ext cx="8026839" cy="937885"/>
              </a:xfrm>
              <a:prstGeom prst="rect">
                <a:avLst/>
              </a:prstGeom>
              <a:blipFill>
                <a:blip r:embed="rId4"/>
                <a:stretch>
                  <a:fillRect r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52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553393" y="167666"/>
            <a:ext cx="4037214" cy="58907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u="sng" dirty="0" smtClean="0"/>
              <a:t>Performance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5266" y="947651"/>
            <a:ext cx="743157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With a </a:t>
            </a:r>
            <a:r>
              <a:rPr lang="en-US" b="1" dirty="0" smtClean="0"/>
              <a:t>1ms</a:t>
            </a:r>
            <a:r>
              <a:rPr lang="en-US" dirty="0"/>
              <a:t> pulse </a:t>
            </a:r>
            <a:r>
              <a:rPr lang="en-US" dirty="0" smtClean="0"/>
              <a:t>@</a:t>
            </a:r>
            <a:r>
              <a:rPr lang="en-IL" b="1" dirty="0"/>
              <a:t>12.8</a:t>
            </a:r>
            <a:r>
              <a:rPr lang="en-US" b="1" dirty="0" smtClean="0"/>
              <a:t>MHz</a:t>
            </a:r>
            <a:r>
              <a:rPr lang="en-US" dirty="0" smtClean="0"/>
              <a:t> </a:t>
            </a:r>
            <a:r>
              <a:rPr lang="en-US" dirty="0"/>
              <a:t>we </a:t>
            </a:r>
            <a:r>
              <a:rPr lang="en-US" dirty="0" smtClean="0"/>
              <a:t>were able to have a ~35% conversion of atoms into molecules (same efficiency as the 38ms pulse in the </a:t>
            </a:r>
            <a:r>
              <a:rPr lang="en-US" dirty="0"/>
              <a:t>PRL 95, 190404 (2005) </a:t>
            </a:r>
            <a:r>
              <a:rPr lang="en-US" dirty="0" smtClean="0"/>
              <a:t>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266" y="2272298"/>
            <a:ext cx="743157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The molecules are still in the trap!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266" y="2823592"/>
            <a:ext cx="7431578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With a 2ms pulse we get 50% conversion (upper bound for our system’s density)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521" y="3429922"/>
            <a:ext cx="4663093" cy="315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3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 flipV="1">
            <a:off x="1524000" y="3667125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992447" y="3667125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460894" y="3667125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929341" y="3667125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397788" y="3667125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866235" y="3667125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334682" y="3667125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803129" y="3667125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271576" y="3667125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53393" y="167666"/>
            <a:ext cx="4037214" cy="58907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u="sng" dirty="0" smtClean="0"/>
              <a:t>Second </a:t>
            </a:r>
            <a:r>
              <a:rPr lang="en-US" sz="2400" u="sng" dirty="0"/>
              <a:t>O</a:t>
            </a:r>
            <a:r>
              <a:rPr lang="en-US" sz="2400" u="sng" dirty="0" smtClean="0"/>
              <a:t>rder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5266" y="947651"/>
                <a:ext cx="74315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total magnetic field applied: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0" dirty="0" smtClean="0"/>
                  <a:t>     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 smtClean="0"/>
                  <a:t> is the DC magnetic field.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66" y="947651"/>
                <a:ext cx="7431578" cy="923330"/>
              </a:xfrm>
              <a:prstGeom prst="rect">
                <a:avLst/>
              </a:prstGeom>
              <a:blipFill>
                <a:blip r:embed="rId7"/>
                <a:stretch>
                  <a:fillRect l="-574" b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2505" y="1074981"/>
            <a:ext cx="1838325" cy="3238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039043" y="4410075"/>
            <a:ext cx="360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572443" y="3876675"/>
            <a:ext cx="0" cy="288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53793" y="4149875"/>
                <a:ext cx="18678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793" y="4149875"/>
                <a:ext cx="186781" cy="5203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69338" y="3571898"/>
                <a:ext cx="20621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338" y="3571898"/>
                <a:ext cx="206210" cy="276999"/>
              </a:xfrm>
              <a:prstGeom prst="rect">
                <a:avLst/>
              </a:prstGeom>
              <a:blipFill>
                <a:blip r:embed="rId13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/>
          <p:cNvSpPr/>
          <p:nvPr/>
        </p:nvSpPr>
        <p:spPr>
          <a:xfrm>
            <a:off x="95942" y="4410073"/>
            <a:ext cx="4914901" cy="6840000"/>
          </a:xfrm>
          <a:prstGeom prst="arc">
            <a:avLst>
              <a:gd name="adj1" fmla="val 16200000"/>
              <a:gd name="adj2" fmla="val 19682012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827243" y="5973755"/>
                <a:ext cx="75187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243" y="5973755"/>
                <a:ext cx="751872" cy="5203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813609" y="4324348"/>
            <a:ext cx="335903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65266" y="1853141"/>
                <a:ext cx="786435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 smtClean="0"/>
                  <a:t> changes the scattering length and therefor sets the point in which we work.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66" y="1853141"/>
                <a:ext cx="7864359" cy="507831"/>
              </a:xfrm>
              <a:prstGeom prst="rect">
                <a:avLst/>
              </a:prstGeom>
              <a:blipFill>
                <a:blip r:embed="rId15"/>
                <a:stretch>
                  <a:fillRect l="-543"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98444" y="3642925"/>
                <a:ext cx="241187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28575"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𝐹𝑟𝑒𝑒</m:t>
                      </m:r>
                      <m:r>
                        <a:rPr lang="en-US" b="0" i="1" smtClean="0">
                          <a:ln w="28575"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n w="28575"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𝑎𝑡𝑜𝑚𝑠</m:t>
                      </m:r>
                      <m:r>
                        <a:rPr lang="en-US" b="0" i="1" smtClean="0">
                          <a:ln w="28575"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n w="28575"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𝑐𝑜𝑛𝑡𝑖𝑛𝑢𝑢𝑚</m:t>
                      </m:r>
                    </m:oMath>
                  </m:oMathPara>
                </a14:m>
                <a:endParaRPr lang="en-US" dirty="0">
                  <a:ln w="28575">
                    <a:noFill/>
                  </a:ln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444" y="3642925"/>
                <a:ext cx="2411879" cy="276999"/>
              </a:xfrm>
              <a:prstGeom prst="rect">
                <a:avLst/>
              </a:prstGeom>
              <a:blipFill>
                <a:blip r:embed="rId17"/>
                <a:stretch>
                  <a:fillRect l="-1768" r="-202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565266" y="2381065"/>
            <a:ext cx="786435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An RF photon stimulates the atoms to form dimers.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155993" y="4410073"/>
            <a:ext cx="0" cy="839465"/>
          </a:xfrm>
          <a:prstGeom prst="straightConnector1">
            <a:avLst/>
          </a:prstGeom>
          <a:ln w="73025" cmpd="dbl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916895" y="3978487"/>
                <a:ext cx="21140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95" y="3978487"/>
                <a:ext cx="211405" cy="276999"/>
              </a:xfrm>
              <a:prstGeom prst="rect">
                <a:avLst/>
              </a:prstGeom>
              <a:blipFill>
                <a:blip r:embed="rId18"/>
                <a:stretch>
                  <a:fillRect l="-25714" t="-6667" r="-4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3752850" y="3978487"/>
            <a:ext cx="200025" cy="2125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85289" y="4163698"/>
            <a:ext cx="200025" cy="2125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5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44444E-6 -1.48148E-6 L 0.33559 -0.003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71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38889E-6 4.81481E-6 L -0.03385 0.1648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" y="824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6 -1.85185E-6 L 0.01823 0.1849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" y="923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9" presetClass="emph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6B30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6B3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9" presetClass="emph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8" grpId="0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 flipV="1">
            <a:off x="1524000" y="3667125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992447" y="3667125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460894" y="3667125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929341" y="3667125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397788" y="3667125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866235" y="3667125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334682" y="3667125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803129" y="3667125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271576" y="3667125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53393" y="167666"/>
            <a:ext cx="4037214" cy="58907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u="sng" dirty="0" smtClean="0"/>
              <a:t>Second </a:t>
            </a:r>
            <a:r>
              <a:rPr lang="en-US" sz="2400" u="sng" dirty="0"/>
              <a:t>O</a:t>
            </a:r>
            <a:r>
              <a:rPr lang="en-US" sz="2400" u="sng" dirty="0" smtClean="0"/>
              <a:t>rder Effects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5266" y="947651"/>
            <a:ext cx="74315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modulation changes “moves” the scattering length working point.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039043" y="4410075"/>
            <a:ext cx="360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572443" y="3876675"/>
            <a:ext cx="0" cy="288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53793" y="4149875"/>
                <a:ext cx="18678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793" y="4149875"/>
                <a:ext cx="186781" cy="5203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69338" y="3571898"/>
                <a:ext cx="20621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338" y="3571898"/>
                <a:ext cx="206210" cy="276999"/>
              </a:xfrm>
              <a:prstGeom prst="rect">
                <a:avLst/>
              </a:prstGeom>
              <a:blipFill>
                <a:blip r:embed="rId13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/>
          <p:cNvSpPr/>
          <p:nvPr/>
        </p:nvSpPr>
        <p:spPr>
          <a:xfrm>
            <a:off x="95942" y="4410073"/>
            <a:ext cx="4914901" cy="6840000"/>
          </a:xfrm>
          <a:prstGeom prst="arc">
            <a:avLst>
              <a:gd name="adj1" fmla="val 16200000"/>
              <a:gd name="adj2" fmla="val 19682012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827243" y="5973755"/>
                <a:ext cx="75187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243" y="5973755"/>
                <a:ext cx="751872" cy="5203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65266" y="1395314"/>
                <a:ext cx="7864359" cy="1053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Since the energy goes like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 there is a shift to the DC magnetic field in which we see resonance.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66" y="1395314"/>
                <a:ext cx="7864359" cy="1053815"/>
              </a:xfrm>
              <a:prstGeom prst="rect">
                <a:avLst/>
              </a:prstGeom>
              <a:blipFill>
                <a:blip r:embed="rId15"/>
                <a:stretch>
                  <a:fillRect l="-543" b="-8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98444" y="3642925"/>
                <a:ext cx="241187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28575"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𝐹𝑟𝑒𝑒</m:t>
                      </m:r>
                      <m:r>
                        <a:rPr lang="en-US" b="0" i="1" smtClean="0">
                          <a:ln w="28575"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n w="28575"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𝑎𝑡𝑜𝑚𝑠</m:t>
                      </m:r>
                      <m:r>
                        <a:rPr lang="en-US" b="0" i="1" smtClean="0">
                          <a:ln w="28575"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n w="28575"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𝑐𝑜𝑛𝑡𝑖𝑛𝑢𝑢𝑚</m:t>
                      </m:r>
                    </m:oMath>
                  </m:oMathPara>
                </a14:m>
                <a:endParaRPr lang="en-US" dirty="0">
                  <a:ln w="28575">
                    <a:noFill/>
                  </a:ln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444" y="3642925"/>
                <a:ext cx="2411879" cy="276999"/>
              </a:xfrm>
              <a:prstGeom prst="rect">
                <a:avLst/>
              </a:prstGeom>
              <a:blipFill>
                <a:blip r:embed="rId17"/>
                <a:stretch>
                  <a:fillRect l="-1768" r="-202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045709" y="4027314"/>
                <a:ext cx="18299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709" y="4027314"/>
                <a:ext cx="182999" cy="276999"/>
              </a:xfrm>
              <a:prstGeom prst="rect">
                <a:avLst/>
              </a:prstGeom>
              <a:blipFill>
                <a:blip r:embed="rId18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813609" y="4324348"/>
            <a:ext cx="335903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16895" y="3978487"/>
                <a:ext cx="21140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95" y="3978487"/>
                <a:ext cx="211405" cy="276999"/>
              </a:xfrm>
              <a:prstGeom prst="rect">
                <a:avLst/>
              </a:prstGeom>
              <a:blipFill>
                <a:blip r:embed="rId19"/>
                <a:stretch>
                  <a:fillRect l="-25714" t="-6667" r="-4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3777372" y="4324348"/>
            <a:ext cx="72007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786897" y="4429123"/>
            <a:ext cx="0" cy="44767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491039" y="4395032"/>
            <a:ext cx="0" cy="134854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572443" y="4876800"/>
            <a:ext cx="1175646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553392" y="5743575"/>
            <a:ext cx="1970068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4131728" y="4410073"/>
            <a:ext cx="0" cy="790575"/>
          </a:xfrm>
          <a:prstGeom prst="line">
            <a:avLst/>
          </a:prstGeom>
          <a:ln w="53975" cmpd="dbl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571750" y="5200648"/>
            <a:ext cx="1559979" cy="2"/>
          </a:xfrm>
          <a:prstGeom prst="line">
            <a:avLst/>
          </a:prstGeom>
          <a:ln w="53975" cmpd="dbl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1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48148E-6 L 0.33559 -0.003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71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/>
      <p:bldP spid="37" grpId="0" animBg="1"/>
      <p:bldP spid="41" grpId="0" animBg="1"/>
      <p:bldP spid="41" grpId="1" animBg="1"/>
      <p:bldP spid="41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553393" y="167666"/>
            <a:ext cx="4037214" cy="58907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u="sng" dirty="0" smtClean="0"/>
              <a:t>Motivation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953910"/>
            <a:ext cx="5229225" cy="1476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40" y="2627457"/>
            <a:ext cx="2853122" cy="39909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887" y="2388968"/>
            <a:ext cx="3062287" cy="407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5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0" b="100000" l="0" r="100000">
                        <a14:foregroundMark x1="39554" y1="19386" x2="39554" y2="19386"/>
                        <a14:foregroundMark x1="42061" y1="21881" x2="42061" y2="21881"/>
                        <a14:backgroundMark x1="43454" y1="60269" x2="43454" y2="60269"/>
                        <a14:backgroundMark x1="74652" y1="36276" x2="74652" y2="36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4216" y="3652703"/>
            <a:ext cx="2219783" cy="3221468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 flipV="1">
            <a:off x="494870" y="2952231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963317" y="2952231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431764" y="2952231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900211" y="2952231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368658" y="2952231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2837105" y="2952231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305552" y="2952231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773999" y="2952231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53393" y="167666"/>
            <a:ext cx="4037214" cy="58907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u="sng" dirty="0" smtClean="0"/>
              <a:t>Second </a:t>
            </a:r>
            <a:r>
              <a:rPr lang="en-US" sz="2400" u="sng" dirty="0"/>
              <a:t>O</a:t>
            </a:r>
            <a:r>
              <a:rPr lang="en-US" sz="2400" u="sng" dirty="0" smtClean="0"/>
              <a:t>rder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5265" y="947651"/>
                <a:ext cx="7431578" cy="681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dimer energy depends on the scattering length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65" y="947651"/>
                <a:ext cx="7431578" cy="681277"/>
              </a:xfrm>
              <a:prstGeom prst="rect">
                <a:avLst/>
              </a:prstGeom>
              <a:blipFill>
                <a:blip r:embed="rId4"/>
                <a:stretch>
                  <a:fillRect l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1009913" y="3695179"/>
            <a:ext cx="3092698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543313" y="3161781"/>
            <a:ext cx="0" cy="288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63323" y="3402092"/>
                <a:ext cx="18678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323" y="3402092"/>
                <a:ext cx="186781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40208" y="2857004"/>
                <a:ext cx="20621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208" y="2857004"/>
                <a:ext cx="206210" cy="276999"/>
              </a:xfrm>
              <a:prstGeom prst="rect">
                <a:avLst/>
              </a:prstGeom>
              <a:blipFill>
                <a:blip r:embed="rId6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84901" y="6041781"/>
                <a:ext cx="83843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IL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901" y="6041781"/>
                <a:ext cx="838435" cy="520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65265" y="2089391"/>
                <a:ext cx="7864359" cy="463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This causes a shift in resonance DC magnetic field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en-I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65" y="2089391"/>
                <a:ext cx="7864359" cy="463075"/>
              </a:xfrm>
              <a:prstGeom prst="rect">
                <a:avLst/>
              </a:prstGeom>
              <a:blipFill>
                <a:blip r:embed="rId8"/>
                <a:stretch>
                  <a:fillRect l="-543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69314" y="2928031"/>
                <a:ext cx="241187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28575"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𝐹𝑟𝑒𝑒</m:t>
                      </m:r>
                      <m:r>
                        <a:rPr lang="en-US" b="0" i="1" smtClean="0">
                          <a:ln w="28575"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n w="28575"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𝑎𝑡𝑜𝑚𝑠</m:t>
                      </m:r>
                      <m:r>
                        <a:rPr lang="en-US" b="0" i="1" smtClean="0">
                          <a:ln w="28575"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n w="28575"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𝑐𝑜𝑛𝑡𝑖𝑛𝑢𝑢𝑚</m:t>
                      </m:r>
                    </m:oMath>
                  </m:oMathPara>
                </a14:m>
                <a:endParaRPr lang="en-US" dirty="0">
                  <a:ln w="28575">
                    <a:noFill/>
                  </a:ln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314" y="2928031"/>
                <a:ext cx="2411879" cy="276999"/>
              </a:xfrm>
              <a:prstGeom prst="rect">
                <a:avLst/>
              </a:prstGeom>
              <a:blipFill>
                <a:blip r:embed="rId9"/>
                <a:stretch>
                  <a:fillRect l="-1768" r="-202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620567" y="3310831"/>
                <a:ext cx="3112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567" y="3310831"/>
                <a:ext cx="311239" cy="276999"/>
              </a:xfrm>
              <a:prstGeom prst="rect">
                <a:avLst/>
              </a:prstGeom>
              <a:blipFill>
                <a:blip r:embed="rId10"/>
                <a:stretch>
                  <a:fillRect l="-17647" r="-1764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362950" y="3609454"/>
            <a:ext cx="247415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51555" y="3273212"/>
                <a:ext cx="21140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55" y="3273212"/>
                <a:ext cx="211405" cy="276999"/>
              </a:xfrm>
              <a:prstGeom prst="rect">
                <a:avLst/>
              </a:prstGeom>
              <a:blipFill>
                <a:blip r:embed="rId11"/>
                <a:stretch>
                  <a:fillRect l="-25714" t="-6667" r="-4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2414176" y="3609454"/>
            <a:ext cx="720073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14176" y="3714229"/>
            <a:ext cx="0" cy="55246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124033" y="3680138"/>
            <a:ext cx="10216" cy="177768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543313" y="4266692"/>
            <a:ext cx="870863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543313" y="5452543"/>
            <a:ext cx="1580720" cy="528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771212" y="3680139"/>
            <a:ext cx="0" cy="1087124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1543313" y="4776502"/>
            <a:ext cx="1221372" cy="0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554216" y="4860000"/>
            <a:ext cx="12556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0" b="100000" l="0" r="100000">
                        <a14:foregroundMark x1="39554" y1="19386" x2="39554" y2="19386"/>
                        <a14:foregroundMark x1="42061" y1="21881" x2="42061" y2="21881"/>
                        <a14:backgroundMark x1="43454" y1="60269" x2="43454" y2="60269"/>
                        <a14:backgroundMark x1="74652" y1="36276" x2="74652" y2="36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02525" y="3652703"/>
            <a:ext cx="2219783" cy="3221468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 flipV="1">
            <a:off x="5311626" y="2952231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5780073" y="2952231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6248520" y="2952231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716967" y="2952231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7185414" y="2952231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7653861" y="2952231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8122308" y="2952231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358222" y="3695179"/>
            <a:ext cx="3092698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891622" y="3161781"/>
            <a:ext cx="0" cy="33342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8511632" y="3402092"/>
                <a:ext cx="18678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632" y="3402092"/>
                <a:ext cx="186781" cy="5203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788517" y="2857004"/>
                <a:ext cx="20621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517" y="2857004"/>
                <a:ext cx="206210" cy="276999"/>
              </a:xfrm>
              <a:prstGeom prst="rect">
                <a:avLst/>
              </a:prstGeom>
              <a:blipFill>
                <a:blip r:embed="rId13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8133210" y="6041781"/>
                <a:ext cx="75187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210" y="6041781"/>
                <a:ext cx="751872" cy="5203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417623" y="2928031"/>
                <a:ext cx="241187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28575"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𝐹𝑟𝑒𝑒</m:t>
                      </m:r>
                      <m:r>
                        <a:rPr lang="en-US" b="0" i="1" smtClean="0">
                          <a:ln w="28575"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n w="28575"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𝑎𝑡𝑜𝑚𝑠</m:t>
                      </m:r>
                      <m:r>
                        <a:rPr lang="en-US" b="0" i="1" smtClean="0">
                          <a:ln w="28575"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n w="28575"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𝑐𝑜𝑛𝑡𝑖𝑛𝑢𝑢𝑚</m:t>
                      </m:r>
                    </m:oMath>
                  </m:oMathPara>
                </a14:m>
                <a:endParaRPr lang="en-US" dirty="0">
                  <a:ln w="28575">
                    <a:noFill/>
                  </a:ln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623" y="2928031"/>
                <a:ext cx="2411879" cy="276999"/>
              </a:xfrm>
              <a:prstGeom prst="rect">
                <a:avLst/>
              </a:prstGeom>
              <a:blipFill>
                <a:blip r:embed="rId15"/>
                <a:stretch>
                  <a:fillRect l="-2025" r="-227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986631" y="3310831"/>
                <a:ext cx="3112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631" y="3310831"/>
                <a:ext cx="311239" cy="276999"/>
              </a:xfrm>
              <a:prstGeom prst="rect">
                <a:avLst/>
              </a:prstGeom>
              <a:blipFill>
                <a:blip r:embed="rId16"/>
                <a:stretch>
                  <a:fillRect l="-15686" r="-1764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>
            <a:off x="6417623" y="3609454"/>
            <a:ext cx="142501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404400" y="3714229"/>
            <a:ext cx="0" cy="21600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833600" y="3680137"/>
            <a:ext cx="10216" cy="266400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891622" y="3933317"/>
            <a:ext cx="51120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902525" y="6338790"/>
            <a:ext cx="194400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7119521" y="3680139"/>
            <a:ext cx="0" cy="1087124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5891622" y="4776502"/>
            <a:ext cx="1221372" cy="0"/>
          </a:xfrm>
          <a:prstGeom prst="line">
            <a:avLst/>
          </a:prstGeom>
          <a:ln w="25400" cmpd="sng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5902524" y="5137200"/>
            <a:ext cx="140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65265" y="1534352"/>
                <a:ext cx="7431578" cy="509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scattering length depends on the magnetic field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65" y="1534352"/>
                <a:ext cx="7431578" cy="509883"/>
              </a:xfrm>
              <a:prstGeom prst="rect">
                <a:avLst/>
              </a:prstGeom>
              <a:blipFill>
                <a:blip r:embed="rId17"/>
                <a:stretch>
                  <a:fillRect l="-574" b="-14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8" name="Picture 7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97027" y="1724058"/>
            <a:ext cx="1772088" cy="312181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79" name="Straight Connector 78"/>
          <p:cNvCxnSpPr/>
          <p:nvPr/>
        </p:nvCxnSpPr>
        <p:spPr>
          <a:xfrm flipH="1">
            <a:off x="2823873" y="3684899"/>
            <a:ext cx="0" cy="11798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7313301" y="3683273"/>
            <a:ext cx="0" cy="144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4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26407 -0.0013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9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6" grpId="0"/>
      <p:bldP spid="37" grpId="0"/>
      <p:bldP spid="41" grpId="0" animBg="1"/>
      <p:bldP spid="41" grpId="1" animBg="1"/>
      <p:bldP spid="41" grpId="2" animBg="1"/>
      <p:bldP spid="61" grpId="0"/>
      <p:bldP spid="62" grpId="0" animBg="1"/>
      <p:bldP spid="63" grpId="0"/>
      <p:bldP spid="64" grpId="0" animBg="1"/>
      <p:bldP spid="65" grpId="0"/>
      <p:bldP spid="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553393" y="167666"/>
            <a:ext cx="4037214" cy="58907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u="sng" dirty="0" smtClean="0"/>
              <a:t>Second </a:t>
            </a:r>
            <a:r>
              <a:rPr lang="en-US" sz="2400" u="sng" dirty="0"/>
              <a:t>O</a:t>
            </a:r>
            <a:r>
              <a:rPr lang="en-US" sz="2400" u="sng" dirty="0" smtClean="0"/>
              <a:t>rder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5266" y="947651"/>
                <a:ext cx="7431578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We measured a shift of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𝑚𝐺</m:t>
                    </m:r>
                  </m:oMath>
                </a14:m>
                <a:r>
                  <a:rPr lang="en-US" dirty="0" smtClean="0"/>
                  <a:t>  which is equivalent to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𝐾𝐻𝑧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That’s 3 times our temperature!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Strongly modulated regime.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66" y="947651"/>
                <a:ext cx="7431578" cy="1338828"/>
              </a:xfrm>
              <a:prstGeom prst="rect">
                <a:avLst/>
              </a:prstGeom>
              <a:blipFill>
                <a:blip r:embed="rId2"/>
                <a:stretch>
                  <a:fillRect l="-574" b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/>
          <p:cNvSpPr txBox="1"/>
          <p:nvPr/>
        </p:nvSpPr>
        <p:spPr>
          <a:xfrm>
            <a:off x="473826" y="6770535"/>
            <a:ext cx="74315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@ 4.6MHz</a:t>
            </a:r>
            <a:endParaRPr lang="en-US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179" y="3588737"/>
            <a:ext cx="4571428" cy="28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3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553393" y="167666"/>
            <a:ext cx="4037214" cy="58907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u="sng" dirty="0" smtClean="0"/>
              <a:t>Conclusions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5266" y="947651"/>
            <a:ext cx="743157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We’ve established to produce magnetic field RF pulses with: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Short pulse time.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High modulation amplitude </a:t>
            </a:r>
            <a:r>
              <a:rPr lang="en-IL" dirty="0" smtClean="0"/>
              <a:t>–</a:t>
            </a:r>
            <a:r>
              <a:rPr lang="en-US" dirty="0" smtClean="0"/>
              <a:t> significant affect observed.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legant and simple solution.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This is a super efficient method for experiments that require </a:t>
            </a:r>
            <a:r>
              <a:rPr lang="en-US" b="1" dirty="0" smtClean="0"/>
              <a:t>high current </a:t>
            </a:r>
            <a:r>
              <a:rPr lang="en-US" dirty="0" smtClean="0"/>
              <a:t>passing through an </a:t>
            </a:r>
            <a:r>
              <a:rPr lang="en-US" b="1" dirty="0" smtClean="0"/>
              <a:t>inductor</a:t>
            </a:r>
            <a:r>
              <a:rPr lang="en-US" dirty="0" smtClean="0"/>
              <a:t> at </a:t>
            </a:r>
            <a:r>
              <a:rPr lang="en-US" b="1" dirty="0" smtClean="0"/>
              <a:t>high frequencies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0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86431" y="5708342"/>
            <a:ext cx="9715653" cy="1302058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38883" y="1961804"/>
            <a:ext cx="3837939" cy="4896196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33252" y="1961804"/>
            <a:ext cx="2086099" cy="4896196"/>
          </a:xfrm>
          <a:prstGeom prst="rect">
            <a:avLst/>
          </a:prstGeom>
          <a:solidFill>
            <a:srgbClr val="0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66696" cy="20615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890"/>
          <a:stretch/>
        </p:blipFill>
        <p:spPr>
          <a:xfrm>
            <a:off x="875506" y="1960024"/>
            <a:ext cx="5901805" cy="47337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6309" y="2672173"/>
            <a:ext cx="4935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Registration at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hlinkClick r:id="rId4"/>
              </a:rPr>
              <a:t>http://quest.biu.ac.il/quest2/</a:t>
            </a:r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465513" y="1878677"/>
            <a:ext cx="8911310" cy="163188"/>
          </a:xfrm>
          <a:prstGeom prst="rect">
            <a:avLst/>
          </a:prstGeom>
          <a:gradFill flip="none" rotWithShape="1">
            <a:gsLst>
              <a:gs pos="0">
                <a:srgbClr val="000100"/>
              </a:gs>
              <a:gs pos="100000">
                <a:srgbClr val="0F0F0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66309" y="3080545"/>
            <a:ext cx="2840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Best poster prize!</a:t>
            </a:r>
          </a:p>
        </p:txBody>
      </p:sp>
    </p:spTree>
    <p:extLst>
      <p:ext uri="{BB962C8B-B14F-4D97-AF65-F5344CB8AC3E}">
        <p14:creationId xmlns:p14="http://schemas.microsoft.com/office/powerpoint/2010/main" val="35305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553393" y="167666"/>
            <a:ext cx="4037214" cy="58907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u="sng" dirty="0" smtClean="0"/>
              <a:t>Motivation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5265" y="947651"/>
            <a:ext cx="769758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RF pulses are often used for molecule production in cold-atoms experiments.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" b="-2079"/>
          <a:stretch/>
        </p:blipFill>
        <p:spPr>
          <a:xfrm>
            <a:off x="5405214" y="3210331"/>
            <a:ext cx="3175018" cy="3356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590" y="1981200"/>
            <a:ext cx="5330820" cy="101325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-105226" y="3510596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63221" y="3510596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831668" y="3510596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300115" y="3510596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768562" y="3510596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237009" y="3510596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705456" y="3510596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173903" y="3510596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642350" y="3510596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09817" y="4253546"/>
            <a:ext cx="360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943217" y="3720146"/>
            <a:ext cx="0" cy="288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24567" y="3993346"/>
                <a:ext cx="450060" cy="6029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567" y="3993346"/>
                <a:ext cx="450060" cy="6029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40112" y="3415369"/>
                <a:ext cx="20621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12" y="3415369"/>
                <a:ext cx="206210" cy="276999"/>
              </a:xfrm>
              <a:prstGeom prst="rect">
                <a:avLst/>
              </a:prstGeom>
              <a:blipFill>
                <a:blip r:embed="rId5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/>
          <p:cNvSpPr/>
          <p:nvPr/>
        </p:nvSpPr>
        <p:spPr>
          <a:xfrm>
            <a:off x="-1533284" y="4253544"/>
            <a:ext cx="4914901" cy="6840000"/>
          </a:xfrm>
          <a:prstGeom prst="arc">
            <a:avLst>
              <a:gd name="adj1" fmla="val 16200000"/>
              <a:gd name="adj2" fmla="val 19682012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198017" y="5817226"/>
                <a:ext cx="3070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017" y="5817226"/>
                <a:ext cx="307072" cy="276999"/>
              </a:xfrm>
              <a:prstGeom prst="rect">
                <a:avLst/>
              </a:prstGeom>
              <a:blipFill>
                <a:blip r:embed="rId6"/>
                <a:stretch>
                  <a:fillRect l="-20000" r="-8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69218" y="3486396"/>
                <a:ext cx="241187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28575"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𝐹𝑟𝑒𝑒</m:t>
                      </m:r>
                      <m:r>
                        <a:rPr lang="en-US" b="0" i="1" smtClean="0">
                          <a:ln w="28575"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n w="28575"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𝑎𝑡𝑜𝑚𝑠</m:t>
                      </m:r>
                      <m:r>
                        <a:rPr lang="en-US" b="0" i="1" smtClean="0">
                          <a:ln w="28575"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n w="28575"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𝑐𝑜𝑛𝑡𝑖𝑛𝑢𝑢𝑚</m:t>
                      </m:r>
                    </m:oMath>
                  </m:oMathPara>
                </a14:m>
                <a:endParaRPr lang="en-US" dirty="0">
                  <a:ln w="28575">
                    <a:noFill/>
                  </a:ln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218" y="3486396"/>
                <a:ext cx="2411879" cy="276999"/>
              </a:xfrm>
              <a:prstGeom prst="rect">
                <a:avLst/>
              </a:prstGeom>
              <a:blipFill>
                <a:blip r:embed="rId7"/>
                <a:stretch>
                  <a:fillRect l="-1768" r="-202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H="1">
            <a:off x="2526767" y="4253544"/>
            <a:ext cx="0" cy="839465"/>
          </a:xfrm>
          <a:prstGeom prst="straightConnector1">
            <a:avLst/>
          </a:prstGeom>
          <a:ln w="73025" cmpd="dbl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316075" y="3917844"/>
            <a:ext cx="200025" cy="2125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59998" y="3987733"/>
            <a:ext cx="200025" cy="2125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526767" y="4253544"/>
            <a:ext cx="0" cy="3427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99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22222E-6 -7.40741E-7 L -0.00364 0.166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833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88889E-6 4.44444E-6 L 0.00972 0.1752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" y="875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9" presetClass="emph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6B30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6B3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9" presetClass="emph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0" grpId="0"/>
      <p:bldP spid="22" grpId="0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553393" y="167666"/>
            <a:ext cx="4037214" cy="58907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u="sng" dirty="0" smtClean="0"/>
              <a:t>Motivation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416" y="1228725"/>
            <a:ext cx="4839079" cy="88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-462"/>
          <a:stretch/>
        </p:blipFill>
        <p:spPr>
          <a:xfrm>
            <a:off x="4903859" y="2351221"/>
            <a:ext cx="3087616" cy="42431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55" y="2582939"/>
            <a:ext cx="37242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6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79" y="1876882"/>
            <a:ext cx="6696075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46" y="306007"/>
            <a:ext cx="4214114" cy="11608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83625" y="3184940"/>
            <a:ext cx="10024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BEC (</a:t>
            </a:r>
            <a:r>
              <a:rPr lang="en-US" dirty="0" err="1" smtClean="0">
                <a:solidFill>
                  <a:srgbClr val="FF0000"/>
                </a:solidFill>
              </a:rPr>
              <a:t>Rb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8363" y="1622966"/>
            <a:ext cx="26353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Degenerate Fermi gas (K)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718217" y="3867617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186664" y="3867617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55111" y="3867617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123558" y="3867617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592005" y="3867617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60452" y="3867617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528899" y="3867617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997346" y="3867617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465793" y="3867617"/>
            <a:ext cx="657225" cy="7429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233260" y="4610567"/>
            <a:ext cx="360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766660" y="4077167"/>
            <a:ext cx="0" cy="2880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48010" y="4350367"/>
                <a:ext cx="18678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010" y="4350367"/>
                <a:ext cx="186781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663555" y="3772390"/>
                <a:ext cx="20621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555" y="3772390"/>
                <a:ext cx="206210" cy="276999"/>
              </a:xfrm>
              <a:prstGeom prst="rect">
                <a:avLst/>
              </a:prstGeom>
              <a:blipFill>
                <a:blip r:embed="rId6"/>
                <a:stretch>
                  <a:fillRect l="-29412" r="-2058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/>
          <p:cNvSpPr/>
          <p:nvPr/>
        </p:nvSpPr>
        <p:spPr>
          <a:xfrm>
            <a:off x="290159" y="4610565"/>
            <a:ext cx="4914901" cy="6840000"/>
          </a:xfrm>
          <a:prstGeom prst="arc">
            <a:avLst>
              <a:gd name="adj1" fmla="val 16200000"/>
              <a:gd name="adj2" fmla="val 19682012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021460" y="6174247"/>
                <a:ext cx="123597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𝑑𝑖𝑚𝑒𝑟</m:t>
                          </m:r>
                        </m:sub>
                      </m:sSub>
                      <m:r>
                        <a:rPr lang="en-IL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460" y="6174247"/>
                <a:ext cx="1235979" cy="520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V="1">
            <a:off x="1007826" y="4512733"/>
            <a:ext cx="3979041" cy="1210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292661" y="3843417"/>
                <a:ext cx="241187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 w="28575"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𝐹𝑟𝑒𝑒</m:t>
                      </m:r>
                      <m:r>
                        <a:rPr lang="en-US" b="0" i="1" smtClean="0">
                          <a:ln w="28575"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n w="28575"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𝑎𝑡𝑜𝑚𝑠</m:t>
                      </m:r>
                      <m:r>
                        <a:rPr lang="en-US" b="0" i="1" smtClean="0">
                          <a:ln w="28575"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n w="28575"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𝑐𝑜𝑛𝑡𝑖𝑛𝑢𝑢𝑚</m:t>
                      </m:r>
                    </m:oMath>
                  </m:oMathPara>
                </a14:m>
                <a:endParaRPr lang="en-US" dirty="0">
                  <a:ln w="28575">
                    <a:noFill/>
                  </a:ln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661" y="3843417"/>
                <a:ext cx="2411879" cy="276999"/>
              </a:xfrm>
              <a:prstGeom prst="rect">
                <a:avLst/>
              </a:prstGeom>
              <a:blipFill>
                <a:blip r:embed="rId8"/>
                <a:stretch>
                  <a:fillRect l="-1768" r="-202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11112" y="4178979"/>
                <a:ext cx="21140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112" y="4178979"/>
                <a:ext cx="211405" cy="276999"/>
              </a:xfrm>
              <a:prstGeom prst="rect">
                <a:avLst/>
              </a:prstGeom>
              <a:blipFill>
                <a:blip r:embed="rId9"/>
                <a:stretch>
                  <a:fillRect l="-25714" t="-6667" r="-4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1675002" y="4166629"/>
            <a:ext cx="200025" cy="2125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50" dirty="0" err="1" smtClean="0"/>
              <a:t>Rb</a:t>
            </a:r>
            <a:endParaRPr lang="en-US" sz="1050" dirty="0"/>
          </a:p>
        </p:txBody>
      </p:sp>
      <p:sp>
        <p:nvSpPr>
          <p:cNvPr id="32" name="Oval 31"/>
          <p:cNvSpPr/>
          <p:nvPr/>
        </p:nvSpPr>
        <p:spPr>
          <a:xfrm>
            <a:off x="1997910" y="4349721"/>
            <a:ext cx="200025" cy="21251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</a:p>
        </p:txBody>
      </p:sp>
      <p:sp>
        <p:nvSpPr>
          <p:cNvPr id="34" name="Oval 33"/>
          <p:cNvSpPr/>
          <p:nvPr/>
        </p:nvSpPr>
        <p:spPr>
          <a:xfrm>
            <a:off x="1675001" y="4165586"/>
            <a:ext cx="200025" cy="2125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50" dirty="0" err="1" smtClean="0"/>
              <a:t>Rb</a:t>
            </a:r>
            <a:endParaRPr lang="en-US" sz="1050" dirty="0"/>
          </a:p>
        </p:txBody>
      </p:sp>
      <p:sp>
        <p:nvSpPr>
          <p:cNvPr id="35" name="Oval 34"/>
          <p:cNvSpPr/>
          <p:nvPr/>
        </p:nvSpPr>
        <p:spPr>
          <a:xfrm>
            <a:off x="1999236" y="4351280"/>
            <a:ext cx="200025" cy="21251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007826" y="4512733"/>
            <a:ext cx="3979041" cy="1210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111112" y="4178979"/>
                <a:ext cx="21140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112" y="4178979"/>
                <a:ext cx="211405" cy="276999"/>
              </a:xfrm>
              <a:prstGeom prst="rect">
                <a:avLst/>
              </a:prstGeom>
              <a:blipFill>
                <a:blip r:embed="rId9"/>
                <a:stretch>
                  <a:fillRect l="-25714" t="-6667" r="-4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399920" y="5178676"/>
            <a:ext cx="232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Adiabatically changing the magnetic field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99223" y="2169204"/>
            <a:ext cx="914708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 smtClean="0"/>
              <a:t>“STIRAP”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363" y="1465310"/>
            <a:ext cx="2872117" cy="17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5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88889E-6 1.85185E-6 L 0.33559 -0.00371 " pathEditMode="relative" rAng="0" ptsTypes="AA">
                                      <p:cBhvr>
                                        <p:cTn id="74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71" y="-185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1.85185E-6 L 0.32187 1.85185E-6 " pathEditMode="relative" rAng="0" ptsTypes="AA">
                                      <p:cBhvr>
                                        <p:cTn id="76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94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88889E-6 1.48148E-6 L 0.31962 1.48148E-6 " pathEditMode="relative" rAng="0" ptsTypes="AA">
                                      <p:cBhvr>
                                        <p:cTn id="78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88889E-6 1.85185E-6 L 0.33559 -0.00371 " pathEditMode="relative" rAng="0" ptsTypes="AA">
                                      <p:cBhvr>
                                        <p:cTn id="108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71" y="-185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5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3.33333E-6 C 0.04166 3.33333E-6 0.05937 0.01365 0.1 0.02592 C 0.15156 0.04143 0.22309 0.0743 0.27691 0.12176 C 0.30382 0.16342 0.34305 0.23402 0.34305 0.27592 " pathEditMode="relative" rAng="0" ptsTypes="AAAA">
                                      <p:cBhvr>
                                        <p:cTn id="110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53" y="13796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5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88889E-6 1.11022E-16 C 0.04167 1.11022E-16 0.05782 0.00417 0.09862 0.01181 C 0.15382 0.02199 0.21164 0.05602 0.25348 0.1037 C 0.26927 0.13704 0.31528 0.21366 0.31528 0.25556 " pathEditMode="relative" rAng="0" ptsTypes="AAAA">
                                      <p:cBhvr>
                                        <p:cTn id="112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4" y="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/>
      <p:bldP spid="24" grpId="1" animBg="1"/>
      <p:bldP spid="25" grpId="1" animBg="1"/>
      <p:bldP spid="26" grpId="1"/>
      <p:bldP spid="28" grpId="1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4" grpId="0" animBg="1"/>
      <p:bldP spid="34" grpId="1" animBg="1"/>
      <p:bldP spid="35" grpId="0" animBg="1"/>
      <p:bldP spid="35" grpId="1" animBg="1"/>
      <p:bldP spid="37" grpId="0" animBg="1"/>
      <p:bldP spid="37" grpId="1" animBg="1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57" y="1726491"/>
            <a:ext cx="6696075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41" y="4191044"/>
            <a:ext cx="6505575" cy="156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946" y="372776"/>
            <a:ext cx="4214114" cy="11608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68629" y="5042754"/>
            <a:ext cx="606829" cy="194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79336" y="5042753"/>
            <a:ext cx="836850" cy="1942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38550" y="5034441"/>
            <a:ext cx="693031" cy="202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88603" y="3034549"/>
            <a:ext cx="10024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BEC (</a:t>
            </a:r>
            <a:r>
              <a:rPr lang="en-US" dirty="0" err="1" smtClean="0">
                <a:solidFill>
                  <a:srgbClr val="FF0000"/>
                </a:solidFill>
              </a:rPr>
              <a:t>Rb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3341" y="1472575"/>
            <a:ext cx="26353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70C0"/>
                </a:solidFill>
              </a:rPr>
              <a:t>Degenerate Fermi gas (K)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90946" y="5823426"/>
                <a:ext cx="4827963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Conversion efficiency of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% for thermal gas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46" y="5823426"/>
                <a:ext cx="4827963" cy="507831"/>
              </a:xfrm>
              <a:prstGeom prst="rect">
                <a:avLst/>
              </a:prstGeom>
              <a:blipFill>
                <a:blip r:embed="rId5"/>
                <a:stretch>
                  <a:fillRect l="-884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904201" y="2018813"/>
            <a:ext cx="914708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 smtClean="0"/>
              <a:t>“STIRAP”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64678" y="3240861"/>
            <a:ext cx="1751558" cy="55878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“STIRAP” process has &gt;90% efficiency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9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9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553393" y="167666"/>
            <a:ext cx="4037214" cy="58907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u="sng" dirty="0" smtClean="0"/>
              <a:t>So where is the problem?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891" y="1181565"/>
            <a:ext cx="743157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 smtClean="0"/>
              <a:t>Wanted attributes:</a:t>
            </a:r>
            <a:endParaRPr lang="he-IL" u="sng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Large conversion efficiency.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Short coupling time (compared to life-time).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891" y="2802526"/>
            <a:ext cx="743157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Short coupling time </a:t>
            </a:r>
            <a:r>
              <a:rPr lang="en-IL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High modulation amplitude is needed                     </a:t>
            </a:r>
            <a:r>
              <a:rPr lang="en-IL" dirty="0" smtClean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 High current (@ high frequency).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Difficult to accomplish due to the antenna inductance.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444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553393" y="167666"/>
            <a:ext cx="4037214" cy="58907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u="sng" dirty="0" smtClean="0"/>
              <a:t>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891" y="1181565"/>
            <a:ext cx="7431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 smtClean="0"/>
              <a:t>added </a:t>
            </a:r>
            <a:r>
              <a:rPr lang="en-US" dirty="0" smtClean="0"/>
              <a:t>a capacitor and then </a:t>
            </a:r>
            <a:r>
              <a:rPr lang="en-US" b="1" dirty="0"/>
              <a:t>t</a:t>
            </a:r>
            <a:r>
              <a:rPr lang="en-US" b="1" dirty="0" smtClean="0"/>
              <a:t>he RF antenna is the inductor of an LC circuit.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891" y="2195697"/>
            <a:ext cx="743157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This causes a </a:t>
            </a:r>
            <a:r>
              <a:rPr lang="en-US" b="1" dirty="0"/>
              <a:t>r</a:t>
            </a:r>
            <a:r>
              <a:rPr lang="en-US" b="1" dirty="0" smtClean="0"/>
              <a:t>esonant behavior</a:t>
            </a:r>
            <a:r>
              <a:rPr lang="en-US" dirty="0"/>
              <a:t> </a:t>
            </a:r>
            <a:r>
              <a:rPr lang="en-IL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all the current that can be provided by the source (VCC) is provided.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1891" y="3209829"/>
                <a:ext cx="7431578" cy="879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result - our system enables us to carry out magnetic RF pulses with a </a:t>
                </a:r>
                <a:r>
                  <a:rPr lang="en-US" b="1" dirty="0" smtClean="0"/>
                  <a:t>high current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 smtClean="0"/>
                  <a:t>, and a </a:t>
                </a:r>
                <a:r>
                  <a:rPr lang="en-US" b="1" dirty="0" smtClean="0"/>
                  <a:t>pulse duration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𝒎𝒔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1" y="3209829"/>
                <a:ext cx="7431578" cy="879664"/>
              </a:xfrm>
              <a:prstGeom prst="rect">
                <a:avLst/>
              </a:prstGeom>
              <a:blipFill>
                <a:blip r:embed="rId2"/>
                <a:stretch>
                  <a:fillRect l="-492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81891" y="4223256"/>
            <a:ext cx="7431578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Limitation - discrete values for the frequency.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600" dirty="0" smtClean="0"/>
              <a:t>    We overcome this by varying our DC magnetic field.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651" y="4376859"/>
            <a:ext cx="3254952" cy="223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0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/>
          <p:cNvSpPr/>
          <p:nvPr/>
        </p:nvSpPr>
        <p:spPr>
          <a:xfrm>
            <a:off x="7490301" y="347157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3683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be 54"/>
          <p:cNvSpPr/>
          <p:nvPr/>
        </p:nvSpPr>
        <p:spPr>
          <a:xfrm flipH="1">
            <a:off x="6997997" y="3027104"/>
            <a:ext cx="1277365" cy="1213156"/>
          </a:xfrm>
          <a:prstGeom prst="cube">
            <a:avLst>
              <a:gd name="adj" fmla="val 32466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47" b="93702" l="9712" r="89985">
                        <a14:foregroundMark x1="35357" y1="56375" x2="36571" y2="66974"/>
                        <a14:foregroundMark x1="40212" y1="63902" x2="40819" y2="721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20800">
            <a:off x="4966834" y="3126440"/>
            <a:ext cx="2492875" cy="24626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5266" y="947651"/>
            <a:ext cx="743157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Our system is composed out of the following elements: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Power supplier (VCC).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Arbitrary function generator (input signal).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Signal amplifier (RF MOSFET driver).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LC circuit (including the RF magnetic pulse generator).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48344" y="3540154"/>
            <a:ext cx="1152469" cy="1263535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Signal Amplifier</a:t>
            </a:r>
            <a:endParaRPr lang="en-US" dirty="0"/>
          </a:p>
        </p:txBody>
      </p:sp>
      <p:cxnSp>
        <p:nvCxnSpPr>
          <p:cNvPr id="11" name="Straight Connector 10"/>
          <p:cNvCxnSpPr>
            <a:endCxn id="44" idx="3"/>
          </p:cNvCxnSpPr>
          <p:nvPr/>
        </p:nvCxnSpPr>
        <p:spPr>
          <a:xfrm flipH="1">
            <a:off x="1256549" y="3939164"/>
            <a:ext cx="140211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54868" y="4535774"/>
            <a:ext cx="0" cy="720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954868" y="4535775"/>
            <a:ext cx="693476" cy="486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800813" y="4123830"/>
            <a:ext cx="451673" cy="5048"/>
          </a:xfrm>
          <a:prstGeom prst="line">
            <a:avLst/>
          </a:prstGeom>
          <a:ln w="28575">
            <a:solidFill>
              <a:srgbClr val="E08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252486" y="3876177"/>
            <a:ext cx="0" cy="514349"/>
          </a:xfrm>
          <a:prstGeom prst="line">
            <a:avLst/>
          </a:prstGeom>
          <a:ln w="28575">
            <a:solidFill>
              <a:srgbClr val="E08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487436" y="3876177"/>
            <a:ext cx="0" cy="514349"/>
          </a:xfrm>
          <a:prstGeom prst="line">
            <a:avLst/>
          </a:prstGeom>
          <a:ln w="28575">
            <a:solidFill>
              <a:srgbClr val="E08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487436" y="4128877"/>
            <a:ext cx="467473" cy="1"/>
          </a:xfrm>
          <a:prstGeom prst="line">
            <a:avLst/>
          </a:prstGeom>
          <a:ln w="28575">
            <a:solidFill>
              <a:srgbClr val="E08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4950987" y="4123830"/>
            <a:ext cx="95362" cy="991866"/>
          </a:xfrm>
          <a:prstGeom prst="line">
            <a:avLst/>
          </a:prstGeom>
          <a:ln w="28575">
            <a:solidFill>
              <a:srgbClr val="E08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949772" y="5250915"/>
            <a:ext cx="295559" cy="739811"/>
          </a:xfrm>
          <a:prstGeom prst="line">
            <a:avLst/>
          </a:prstGeom>
          <a:ln w="28575">
            <a:solidFill>
              <a:srgbClr val="E08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716036" y="5976727"/>
            <a:ext cx="467473" cy="1"/>
          </a:xfrm>
          <a:prstGeom prst="line">
            <a:avLst/>
          </a:prstGeom>
          <a:ln w="28575">
            <a:solidFill>
              <a:srgbClr val="E08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805772" y="6071183"/>
            <a:ext cx="288000" cy="1"/>
          </a:xfrm>
          <a:prstGeom prst="line">
            <a:avLst/>
          </a:prstGeom>
          <a:ln w="28575">
            <a:solidFill>
              <a:srgbClr val="E08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895772" y="6154019"/>
            <a:ext cx="108000" cy="1"/>
          </a:xfrm>
          <a:prstGeom prst="line">
            <a:avLst/>
          </a:prstGeom>
          <a:ln w="28575">
            <a:solidFill>
              <a:srgbClr val="E08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19820" y="3754498"/>
            <a:ext cx="63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VCC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5266" y="5066249"/>
            <a:ext cx="69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Input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1261392" y="5250915"/>
            <a:ext cx="693476" cy="486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553393" y="167666"/>
            <a:ext cx="4037214" cy="58907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u="sng" dirty="0" smtClean="0"/>
              <a:t>System Description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838697" y="2015703"/>
            <a:ext cx="87332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</a:t>
            </a:r>
            <a:r>
              <a:rPr lang="en-US" dirty="0" smtClean="0"/>
              <a:t>toms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699440" y="2461260"/>
            <a:ext cx="412100" cy="8471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228180" y="3424000"/>
            <a:ext cx="327195" cy="4648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E18272"/>
                </a:solidFill>
              </a:rPr>
              <a:t>C</a:t>
            </a:r>
            <a:endParaRPr lang="en-US" dirty="0">
              <a:solidFill>
                <a:srgbClr val="E18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11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13591</TotalTime>
  <Words>681</Words>
  <Application>Microsoft Office PowerPoint</Application>
  <PresentationFormat>On-screen Show (4:3)</PresentationFormat>
  <Paragraphs>141</Paragraphs>
  <Slides>23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Britannic Bold</vt:lpstr>
      <vt:lpstr>Calibri</vt:lpstr>
      <vt:lpstr>Calibri Light</vt:lpstr>
      <vt:lpstr>Cambria Math</vt:lpstr>
      <vt:lpstr>Times New Roman</vt:lpstr>
      <vt:lpstr>Wingdings</vt:lpstr>
      <vt:lpstr>Office Theme</vt:lpstr>
      <vt:lpstr>High Amplitude Modulation of the Magnetic Field at RF Frequency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Elbaz</dc:creator>
  <cp:lastModifiedBy>Roy Elbaz</cp:lastModifiedBy>
  <cp:revision>118</cp:revision>
  <cp:lastPrinted>2019-11-14T15:19:01Z</cp:lastPrinted>
  <dcterms:created xsi:type="dcterms:W3CDTF">2019-11-10T19:24:30Z</dcterms:created>
  <dcterms:modified xsi:type="dcterms:W3CDTF">2019-11-20T20:03:25Z</dcterms:modified>
</cp:coreProperties>
</file>