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9" r:id="rId6"/>
    <p:sldId id="272" r:id="rId7"/>
    <p:sldId id="273" r:id="rId8"/>
    <p:sldId id="276" r:id="rId9"/>
    <p:sldId id="275" r:id="rId10"/>
    <p:sldId id="274" r:id="rId11"/>
    <p:sldId id="263" r:id="rId12"/>
    <p:sldId id="268" r:id="rId13"/>
    <p:sldId id="267" r:id="rId14"/>
    <p:sldId id="277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D76B857-9D03-4593-9B0F-4D086132E2E3}">
          <p14:sldIdLst>
            <p14:sldId id="256"/>
            <p14:sldId id="257"/>
            <p14:sldId id="258"/>
            <p14:sldId id="271"/>
            <p14:sldId id="269"/>
            <p14:sldId id="272"/>
            <p14:sldId id="273"/>
            <p14:sldId id="276"/>
            <p14:sldId id="275"/>
            <p14:sldId id="274"/>
            <p14:sldId id="263"/>
            <p14:sldId id="268"/>
            <p14:sldId id="267"/>
            <p14:sldId id="277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" initials="R" lastIdx="1" clrIdx="0">
    <p:extLst>
      <p:ext uri="{19B8F6BF-5375-455C-9EA6-DF929625EA0E}">
        <p15:presenceInfo xmlns:p15="http://schemas.microsoft.com/office/powerpoint/2012/main" userId="R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20:07:59.184" idx="1">
    <p:pos x="6812" y="171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20:07:59.184" idx="1">
    <p:pos x="6812" y="171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7484-EED0-47A5-9822-A8389DF9D591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7785-5069-4032-9A67-A3D927B60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7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19A1F-3094-4FFA-9841-3C8B913EEDA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url.cc/k7VZG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AA54-1391-4B25-9601-3093313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下世代物聯網應用技術工作坊 </a:t>
            </a:r>
            <a:r>
              <a:rPr lang="en-US" altLang="zh-TW" dirty="0"/>
              <a:t>-</a:t>
            </a:r>
            <a:r>
              <a:rPr lang="zh-TW" altLang="en-US" dirty="0"/>
              <a:t> 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0C3A3-235C-4DA0-9E06-D41E06A8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國立陽明交通大學</a:t>
            </a:r>
            <a:r>
              <a:rPr lang="en-US" altLang="zh-TW" dirty="0" err="1"/>
              <a:t>MIPLab</a:t>
            </a:r>
            <a:r>
              <a:rPr lang="en-US" altLang="zh-TW" dirty="0"/>
              <a:t> – </a:t>
            </a:r>
            <a:r>
              <a:rPr lang="zh-TW" altLang="en-US" dirty="0"/>
              <a:t>吳仁傑</a:t>
            </a:r>
          </a:p>
        </p:txBody>
      </p:sp>
    </p:spTree>
    <p:extLst>
      <p:ext uri="{BB962C8B-B14F-4D97-AF65-F5344CB8AC3E}">
        <p14:creationId xmlns:p14="http://schemas.microsoft.com/office/powerpoint/2010/main" val="35724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zh-TW" altLang="en-US" dirty="0"/>
                  <a:t>所有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必須是量化的特徵</a:t>
                </a:r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(</a:t>
                </a:r>
                <a:r>
                  <a:rPr lang="zh-TW" altLang="en-US" dirty="0"/>
                  <a:t>沒有範圍限制</a:t>
                </a:r>
                <a:r>
                  <a:rPr lang="en-US" altLang="zh-TW" dirty="0"/>
                  <a:t>)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Parameters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(∈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0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Loss(Error)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Optimization 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筆資料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找到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使得平均</a:t>
                </a:r>
                <a:r>
                  <a:rPr lang="en-US" altLang="zh-TW" dirty="0"/>
                  <a:t>loss</a:t>
                </a:r>
                <a:r>
                  <a:rPr lang="zh-TW" altLang="en-US" dirty="0"/>
                  <a:t>最小</a:t>
                </a:r>
                <a:endParaRPr lang="en-US" altLang="zh-TW" dirty="0"/>
              </a:p>
              <a:p>
                <a:pPr marL="457200" indent="-457200">
                  <a:lnSpc>
                    <a:spcPct val="170000"/>
                  </a:lnSpc>
                  <a:buFont typeface="+mj-lt"/>
                  <a:buAutoNum type="arabicPeriod" startAt="6"/>
                </a:pPr>
                <a:r>
                  <a:rPr lang="zh-TW" altLang="en-US" dirty="0"/>
                  <a:t>最佳化方法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梯度下降法 </a:t>
                </a:r>
                <a:r>
                  <a:rPr lang="en-US" altLang="zh-TW"/>
                  <a:t>(Gradient descent)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代數解</a:t>
                </a:r>
                <a:endParaRPr lang="en-US" altLang="zh-TW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 b="-5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0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48965-8037-4518-9B1F-97A622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A8D7-255F-4C52-B442-74F6553F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參數</a:t>
            </a:r>
            <a:r>
              <a:rPr lang="en-US" altLang="zh-TW" dirty="0"/>
              <a:t>(Parameter) </a:t>
            </a:r>
            <a:r>
              <a:rPr lang="zh-TW" altLang="en-US" dirty="0"/>
              <a:t>與 超參數</a:t>
            </a:r>
            <a:r>
              <a:rPr lang="en-US" altLang="zh-TW" dirty="0"/>
              <a:t>(Hyperparameter)</a:t>
            </a:r>
          </a:p>
          <a:p>
            <a:pPr lvl="1"/>
            <a:r>
              <a:rPr lang="en-US" altLang="zh-TW" dirty="0"/>
              <a:t>Parameter </a:t>
            </a:r>
            <a:r>
              <a:rPr lang="zh-TW" altLang="en-US" dirty="0"/>
              <a:t>利用資料找出來</a:t>
            </a:r>
            <a:endParaRPr lang="en-US" altLang="zh-TW" dirty="0"/>
          </a:p>
          <a:p>
            <a:pPr lvl="1"/>
            <a:r>
              <a:rPr lang="en-US" altLang="zh-TW" dirty="0"/>
              <a:t>Hyperparameter</a:t>
            </a:r>
            <a:r>
              <a:rPr lang="zh-TW" altLang="en-US" dirty="0"/>
              <a:t> 必須靠人工決定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 roles of dataset</a:t>
            </a:r>
          </a:p>
          <a:p>
            <a:pPr lvl="1"/>
            <a:r>
              <a:rPr lang="en-US" altLang="zh-TW" dirty="0"/>
              <a:t>Training set : </a:t>
            </a:r>
            <a:r>
              <a:rPr lang="zh-TW" altLang="en-US" dirty="0"/>
              <a:t>訓練</a:t>
            </a:r>
            <a:r>
              <a:rPr lang="en-US" altLang="zh-TW" dirty="0"/>
              <a:t>model</a:t>
            </a:r>
            <a:r>
              <a:rPr lang="zh-TW" altLang="en-US" dirty="0"/>
              <a:t>用，在調</a:t>
            </a:r>
            <a:r>
              <a:rPr lang="en-US" altLang="zh-TW" dirty="0"/>
              <a:t>(</a:t>
            </a:r>
            <a:r>
              <a:rPr lang="zh-TW" altLang="en-US" dirty="0"/>
              <a:t>超</a:t>
            </a:r>
            <a:r>
              <a:rPr lang="en-US" altLang="zh-TW" dirty="0"/>
              <a:t>)</a:t>
            </a:r>
            <a:r>
              <a:rPr lang="zh-TW" altLang="en-US" dirty="0"/>
              <a:t>參數與訓練最後的</a:t>
            </a:r>
            <a:r>
              <a:rPr lang="en-US" altLang="zh-TW" dirty="0"/>
              <a:t>model</a:t>
            </a:r>
            <a:r>
              <a:rPr lang="zh-TW" altLang="en-US" dirty="0"/>
              <a:t>時都會用到</a:t>
            </a:r>
            <a:endParaRPr lang="en-US" altLang="zh-TW" dirty="0"/>
          </a:p>
          <a:p>
            <a:pPr lvl="1"/>
            <a:r>
              <a:rPr lang="en-US" altLang="zh-TW" dirty="0"/>
              <a:t>Validation set :</a:t>
            </a:r>
            <a:r>
              <a:rPr lang="zh-TW" altLang="en-US" dirty="0"/>
              <a:t>調</a:t>
            </a:r>
            <a:r>
              <a:rPr lang="en-US" altLang="zh-TW" dirty="0"/>
              <a:t>(</a:t>
            </a:r>
            <a:r>
              <a:rPr lang="zh-TW" altLang="en-US" dirty="0"/>
              <a:t>超</a:t>
            </a:r>
            <a:r>
              <a:rPr lang="en-US" altLang="zh-TW" dirty="0"/>
              <a:t>)</a:t>
            </a:r>
            <a:r>
              <a:rPr lang="zh-TW" altLang="en-US" dirty="0"/>
              <a:t>參數才會用</a:t>
            </a:r>
            <a:endParaRPr lang="en-US" altLang="zh-TW" dirty="0"/>
          </a:p>
          <a:p>
            <a:pPr lvl="1"/>
            <a:r>
              <a:rPr lang="en-US" altLang="zh-TW" dirty="0"/>
              <a:t>Testing set : </a:t>
            </a:r>
            <a:r>
              <a:rPr lang="zh-TW" altLang="en-US" dirty="0"/>
              <a:t>用來評估最終</a:t>
            </a:r>
            <a:r>
              <a:rPr lang="en-US" altLang="zh-TW" dirty="0"/>
              <a:t>model</a:t>
            </a:r>
            <a:r>
              <a:rPr lang="zh-TW" altLang="en-US" dirty="0"/>
              <a:t>泛化能力</a:t>
            </a:r>
          </a:p>
        </p:txBody>
      </p:sp>
    </p:spTree>
    <p:extLst>
      <p:ext uri="{BB962C8B-B14F-4D97-AF65-F5344CB8AC3E}">
        <p14:creationId xmlns:p14="http://schemas.microsoft.com/office/powerpoint/2010/main" val="400329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先將資料分成</a:t>
            </a:r>
            <a:r>
              <a:rPr lang="en-US" altLang="zh-TW" dirty="0"/>
              <a:t>test set</a:t>
            </a:r>
            <a:r>
              <a:rPr lang="zh-TW" altLang="en-US" dirty="0"/>
              <a:t>與</a:t>
            </a:r>
            <a:r>
              <a:rPr lang="en-US" altLang="zh-TW" dirty="0"/>
              <a:t>non-test set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non-test set</a:t>
            </a:r>
            <a:r>
              <a:rPr lang="zh-TW" altLang="en-US" dirty="0"/>
              <a:t>隨機分成</a:t>
            </a:r>
            <a:r>
              <a:rPr lang="en-US" altLang="zh-TW" dirty="0"/>
              <a:t>k</a:t>
            </a:r>
            <a:r>
              <a:rPr lang="zh-TW" altLang="en-US" dirty="0"/>
              <a:t>個相同大小集合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輪流將其中一個當</a:t>
            </a:r>
            <a:r>
              <a:rPr lang="en-US" altLang="zh-TW" dirty="0"/>
              <a:t>validation set</a:t>
            </a:r>
            <a:r>
              <a:rPr lang="zh-TW" altLang="en-US" dirty="0"/>
              <a:t>，其他剩下的當作</a:t>
            </a:r>
            <a:r>
              <a:rPr lang="en-US" altLang="zh-TW" dirty="0"/>
              <a:t>training set</a:t>
            </a:r>
            <a:r>
              <a:rPr lang="zh-TW" altLang="en-US" dirty="0"/>
              <a:t>用來訓練多個</a:t>
            </a:r>
            <a:r>
              <a:rPr lang="en-US" altLang="zh-TW" dirty="0"/>
              <a:t>model(</a:t>
            </a:r>
            <a:r>
              <a:rPr lang="zh-TW" altLang="en-US" dirty="0"/>
              <a:t>不同超參數設定</a:t>
            </a:r>
            <a:r>
              <a:rPr lang="en-US" altLang="zh-TW" dirty="0"/>
              <a:t>)</a:t>
            </a:r>
            <a:r>
              <a:rPr lang="zh-TW" altLang="en-US" dirty="0"/>
              <a:t>並記錄成效</a:t>
            </a:r>
            <a:r>
              <a:rPr lang="en-US" altLang="zh-TW" dirty="0"/>
              <a:t>(</a:t>
            </a:r>
            <a:r>
              <a:rPr lang="zh-TW" altLang="en-US" dirty="0"/>
              <a:t>準確率</a:t>
            </a:r>
            <a:r>
              <a:rPr lang="en-US" altLang="zh-TW" dirty="0"/>
              <a:t>or</a:t>
            </a:r>
            <a:r>
              <a:rPr lang="zh-TW" altLang="en-US" dirty="0"/>
              <a:t>誤差等等評判標準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dirty="0"/>
              <a:t>計算出不同超參數設定的平均成效後選出最佳設定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/>
              <a:t>把</a:t>
            </a:r>
            <a:r>
              <a:rPr lang="en-US" altLang="zh-TW" dirty="0"/>
              <a:t>non-test set</a:t>
            </a:r>
            <a:r>
              <a:rPr lang="zh-TW" altLang="en-US" dirty="0"/>
              <a:t>拿來訓練</a:t>
            </a:r>
            <a:r>
              <a:rPr lang="en-US" altLang="zh-TW" dirty="0"/>
              <a:t>model(</a:t>
            </a:r>
            <a:r>
              <a:rPr lang="zh-TW" altLang="en-US" dirty="0"/>
              <a:t>超參數用前面找出的最佳設定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/>
              <a:t>用</a:t>
            </a:r>
            <a:r>
              <a:rPr lang="en-US" altLang="zh-TW" dirty="0"/>
              <a:t>test set</a:t>
            </a:r>
            <a:r>
              <a:rPr lang="zh-TW" altLang="en-US" dirty="0"/>
              <a:t>評估</a:t>
            </a:r>
            <a:r>
              <a:rPr lang="en-US" altLang="zh-TW" dirty="0"/>
              <a:t>model</a:t>
            </a:r>
            <a:r>
              <a:rPr lang="zh-TW" altLang="en-US"/>
              <a:t>的最終成效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5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Bayes' theorem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New formula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4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Making prediction according to the new formula :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: a categorical variable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: an input feature (either categorical 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quantitative</a:t>
                </a:r>
                <a:r>
                  <a:rPr lang="en-US" altLang="zh-TW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estimated by training dataset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make some assumption of distribution (ex: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Gaussian distribution</a:t>
                </a:r>
                <a:r>
                  <a:rPr lang="en-US" altLang="zh-TW" dirty="0"/>
                  <a:t>, multinomial distribution, …)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3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Validation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K-fold cross validation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 dirty="0"/>
              <a:t>Holdout validation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Confusion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50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Supervised learning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Naive Bayes</a:t>
            </a:r>
          </a:p>
          <a:p>
            <a:pPr lvl="1"/>
            <a:r>
              <a:rPr lang="en-US" altLang="zh-TW" dirty="0"/>
              <a:t>Decision tree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SVM</a:t>
            </a:r>
            <a:endParaRPr lang="zh-TW" altLang="en-US" dirty="0"/>
          </a:p>
          <a:p>
            <a:pPr>
              <a:lnSpc>
                <a:spcPct val="170000"/>
              </a:lnSpc>
            </a:pPr>
            <a:r>
              <a:rPr lang="en-US" altLang="zh-TW" dirty="0"/>
              <a:t>Unsupervised learning algorithm</a:t>
            </a:r>
          </a:p>
          <a:p>
            <a:pPr lvl="1"/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8FFCC-A3EB-4C83-8517-C65250F8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下載教材檔案 </a:t>
            </a:r>
            <a:r>
              <a:rPr lang="en-US" altLang="zh-TW" dirty="0"/>
              <a:t>ML_workshop.zip</a:t>
            </a:r>
          </a:p>
          <a:p>
            <a:pPr lvl="1"/>
            <a:r>
              <a:rPr lang="en-US" altLang="zh-TW" dirty="0">
                <a:hlinkClick r:id="rId2"/>
              </a:rPr>
              <a:t>https://reurl.cc/k7VZG3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將檔案解壓縮後把整個</a:t>
            </a:r>
            <a:r>
              <a:rPr lang="en-US" altLang="zh-TW" dirty="0" err="1"/>
              <a:t>ML_workshop</a:t>
            </a:r>
            <a:r>
              <a:rPr lang="zh-TW" altLang="en-US" dirty="0"/>
              <a:t>資料夾上傳到自己的</a:t>
            </a:r>
            <a:r>
              <a:rPr lang="en-US" altLang="zh-TW" dirty="0"/>
              <a:t>google</a:t>
            </a:r>
            <a:r>
              <a:rPr lang="zh-TW" altLang="en-US" dirty="0"/>
              <a:t>雲端硬碟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B9B5AF-3BCD-4005-A4FD-FC8BC6AF9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47" y="455230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DB6E99B-2C17-47BD-8C5E-DFE13B29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50" y="2454679"/>
            <a:ext cx="6928280" cy="3752819"/>
          </a:xfrm>
        </p:spPr>
      </p:pic>
    </p:spTree>
    <p:extLst>
      <p:ext uri="{BB962C8B-B14F-4D97-AF65-F5344CB8AC3E}">
        <p14:creationId xmlns:p14="http://schemas.microsoft.com/office/powerpoint/2010/main" val="71589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42BA939-7985-45DA-97D9-B1EE4B90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B42EE2A2-2D87-42A8-9FCE-A33BC4D5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F9E29F1-C9E1-42EB-BA48-9F87E51A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</p:spPr>
      </p:pic>
    </p:spTree>
    <p:extLst>
      <p:ext uri="{BB962C8B-B14F-4D97-AF65-F5344CB8AC3E}">
        <p14:creationId xmlns:p14="http://schemas.microsoft.com/office/powerpoint/2010/main" val="37344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A804D90-D3E4-457B-B592-56744AEB866D}"/>
              </a:ext>
            </a:extLst>
          </p:cNvPr>
          <p:cNvSpPr txBox="1"/>
          <p:nvPr/>
        </p:nvSpPr>
        <p:spPr>
          <a:xfrm>
            <a:off x="879668" y="3090446"/>
            <a:ext cx="10432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800" b="1" dirty="0">
                <a:solidFill>
                  <a:srgbClr val="FF0000"/>
                </a:solidFill>
                <a:latin typeface="+mj-ea"/>
                <a:ea typeface="+mj-ea"/>
              </a:rPr>
              <a:t>沒有萬用的方法，只有適合問題的方法 </a:t>
            </a:r>
            <a:r>
              <a:rPr lang="en-US" altLang="zh-TW" sz="3800" b="1" dirty="0">
                <a:solidFill>
                  <a:srgbClr val="FF0000"/>
                </a:solidFill>
                <a:latin typeface="+mj-ea"/>
                <a:ea typeface="+mj-ea"/>
              </a:rPr>
              <a:t>!!!</a:t>
            </a:r>
            <a:endParaRPr lang="zh-TW" altLang="en-US" sz="3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589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D9E3A-AB44-480C-A26D-20F6C83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如何學習</a:t>
            </a:r>
            <a:r>
              <a:rPr lang="en-US" altLang="zh-TW" dirty="0"/>
              <a:t>model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68395-3830-41CF-814B-E33EA663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必須了解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是針對哪種任務 </a:t>
            </a:r>
            <a:r>
              <a:rPr lang="en-US" altLang="zh-TW" dirty="0"/>
              <a:t>(</a:t>
            </a:r>
            <a:r>
              <a:rPr lang="zh-TW" altLang="en-US" dirty="0"/>
              <a:t>回歸</a:t>
            </a:r>
            <a:r>
              <a:rPr lang="en-US" altLang="zh-TW" dirty="0"/>
              <a:t>? </a:t>
            </a:r>
            <a:r>
              <a:rPr lang="zh-TW" altLang="en-US" dirty="0"/>
              <a:t>二元分類</a:t>
            </a:r>
            <a:r>
              <a:rPr lang="en-US" altLang="zh-TW" dirty="0"/>
              <a:t>?</a:t>
            </a:r>
            <a:r>
              <a:rPr lang="zh-TW" altLang="en-US" dirty="0"/>
              <a:t> 多元分類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對</a:t>
            </a:r>
            <a:r>
              <a:rPr lang="en-US" altLang="zh-TW" dirty="0"/>
              <a:t>feature</a:t>
            </a:r>
            <a:r>
              <a:rPr lang="zh-TW" altLang="en-US" dirty="0"/>
              <a:t>的要求 </a:t>
            </a:r>
            <a:r>
              <a:rPr lang="en-US" altLang="zh-TW" dirty="0"/>
              <a:t>(</a:t>
            </a:r>
            <a:r>
              <a:rPr lang="zh-TW" altLang="en-US" dirty="0"/>
              <a:t>是不是量化特徵</a:t>
            </a:r>
            <a:r>
              <a:rPr lang="en-US" altLang="zh-TW" dirty="0"/>
              <a:t>?</a:t>
            </a:r>
            <a:r>
              <a:rPr lang="zh-TW" altLang="en-US" dirty="0"/>
              <a:t> 是不是離散資料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的假設前提 </a:t>
            </a:r>
            <a:r>
              <a:rPr lang="en-US" altLang="zh-TW" dirty="0"/>
              <a:t>(</a:t>
            </a:r>
            <a:r>
              <a:rPr lang="zh-TW" altLang="en-US" dirty="0"/>
              <a:t>不滿足假設的話就不適合使用該</a:t>
            </a:r>
            <a:r>
              <a:rPr lang="en-US" altLang="zh-TW" dirty="0"/>
              <a:t>model)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最好能了解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建立的數學公式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可以忽略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訓練演算法的過程</a:t>
            </a:r>
          </a:p>
        </p:txBody>
      </p:sp>
    </p:spTree>
    <p:extLst>
      <p:ext uri="{BB962C8B-B14F-4D97-AF65-F5344CB8AC3E}">
        <p14:creationId xmlns:p14="http://schemas.microsoft.com/office/powerpoint/2010/main" val="417383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8897</TotalTime>
  <Words>562</Words>
  <Application>Microsoft Office PowerPoint</Application>
  <PresentationFormat>寬螢幕</PresentationFormat>
  <Paragraphs>81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Cambria Math</vt:lpstr>
      <vt:lpstr>Garamond</vt:lpstr>
      <vt:lpstr>有機</vt:lpstr>
      <vt:lpstr>下世代物聯網應用技術工作坊 - 機器學習</vt:lpstr>
      <vt:lpstr>Course Summary</vt:lpstr>
      <vt:lpstr>Course Summary</vt:lpstr>
      <vt:lpstr>Setting</vt:lpstr>
      <vt:lpstr>Setting (安裝Google Colaboratory)</vt:lpstr>
      <vt:lpstr>Setting (安裝Google Colaboratory)</vt:lpstr>
      <vt:lpstr>Setting (安裝Google Colaboratory)</vt:lpstr>
      <vt:lpstr>PowerPoint 簡報</vt:lpstr>
      <vt:lpstr>如何學習model使用方法</vt:lpstr>
      <vt:lpstr>Linear regression</vt:lpstr>
      <vt:lpstr>Linear regression</vt:lpstr>
      <vt:lpstr>K-fold cross validation </vt:lpstr>
      <vt:lpstr>K-fold cross validation </vt:lpstr>
      <vt:lpstr>K-fold cross validation </vt:lpstr>
      <vt:lpstr>Naive Bayes classifier</vt:lpstr>
      <vt:lpstr>Naive Bayes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下世代物聯網應用技術工作坊 - 機器學習</dc:title>
  <dc:creator>Rein</dc:creator>
  <cp:lastModifiedBy>Rein</cp:lastModifiedBy>
  <cp:revision>62</cp:revision>
  <dcterms:created xsi:type="dcterms:W3CDTF">2021-11-17T08:32:13Z</dcterms:created>
  <dcterms:modified xsi:type="dcterms:W3CDTF">2022-01-07T13:44:30Z</dcterms:modified>
</cp:coreProperties>
</file>