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6" r:id="rId9"/>
    <p:sldId id="275" r:id="rId10"/>
    <p:sldId id="274" r:id="rId11"/>
    <p:sldId id="263" r:id="rId12"/>
    <p:sldId id="268" r:id="rId13"/>
    <p:sldId id="267" r:id="rId14"/>
    <p:sldId id="277" r:id="rId15"/>
    <p:sldId id="262" r:id="rId16"/>
    <p:sldId id="278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76"/>
            <p14:sldId id="275"/>
            <p14:sldId id="274"/>
            <p14:sldId id="263"/>
            <p14:sldId id="268"/>
            <p14:sldId id="267"/>
            <p14:sldId id="277"/>
            <p14:sldId id="262"/>
            <p14:sldId id="278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3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k7VZG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zh-TW" altLang="en-US" dirty="0"/>
                  <a:t>所有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必須是量化的特徵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沒有範圍限制</a:t>
                </a:r>
                <a:r>
                  <a:rPr lang="en-US" altLang="zh-TW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sz="2500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5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sz="2500" dirty="0"/>
                  <a:t>Optimization :</a:t>
                </a:r>
                <a:r>
                  <a:rPr lang="zh-TW" alt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5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5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找到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筆資料的平均</a:t>
                </a:r>
                <a:r>
                  <a:rPr lang="en-US" altLang="zh-TW" dirty="0"/>
                  <a:t>loss</a:t>
                </a:r>
                <a:r>
                  <a:rPr lang="zh-TW" altLang="en-US" dirty="0"/>
                  <a:t>最小</a:t>
                </a:r>
                <a:endParaRPr lang="en-US" altLang="zh-TW" dirty="0"/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 startAt="6"/>
                </a:pPr>
                <a:r>
                  <a:rPr lang="zh-TW" altLang="en-US" dirty="0"/>
                  <a:t>最佳化方法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梯度下降法 </a:t>
                </a:r>
                <a:r>
                  <a:rPr lang="en-US" altLang="zh-TW" dirty="0"/>
                  <a:t>(Gradient descent)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代數解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(Parameter) </a:t>
            </a:r>
            <a:r>
              <a:rPr lang="zh-TW" altLang="en-US" dirty="0"/>
              <a:t>與 超參數</a:t>
            </a:r>
            <a:r>
              <a:rPr lang="en-US" altLang="zh-TW" dirty="0"/>
              <a:t>(Hyperparameter)</a:t>
            </a:r>
          </a:p>
          <a:p>
            <a:pPr lvl="1"/>
            <a:r>
              <a:rPr lang="en-US" altLang="zh-TW" dirty="0"/>
              <a:t>Parameter </a:t>
            </a:r>
            <a:r>
              <a:rPr lang="zh-TW" altLang="en-US" dirty="0"/>
              <a:t>利用資料找出來</a:t>
            </a:r>
            <a:endParaRPr lang="en-US" altLang="zh-TW" dirty="0"/>
          </a:p>
          <a:p>
            <a:pPr lvl="1"/>
            <a:r>
              <a:rPr lang="en-US" altLang="zh-TW" dirty="0"/>
              <a:t>Hyperparameter</a:t>
            </a:r>
            <a:r>
              <a:rPr lang="zh-TW" altLang="en-US" dirty="0"/>
              <a:t> 必須靠人工決定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</a:t>
            </a:r>
            <a:r>
              <a:rPr lang="zh-TW" altLang="en-US" dirty="0"/>
              <a:t>訓練</a:t>
            </a:r>
            <a:r>
              <a:rPr lang="en-US" altLang="zh-TW" dirty="0"/>
              <a:t>model</a:t>
            </a:r>
            <a:r>
              <a:rPr lang="zh-TW" altLang="en-US" dirty="0"/>
              <a:t>用，在調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參數與訓練最後的</a:t>
            </a:r>
            <a:r>
              <a:rPr lang="en-US" altLang="zh-TW" dirty="0"/>
              <a:t>model</a:t>
            </a:r>
            <a:r>
              <a:rPr lang="zh-TW" altLang="en-US" dirty="0"/>
              <a:t>時都會用到</a:t>
            </a:r>
            <a:endParaRPr lang="en-US" altLang="zh-TW" dirty="0"/>
          </a:p>
          <a:p>
            <a:pPr lvl="1"/>
            <a:r>
              <a:rPr lang="en-US" altLang="zh-TW" dirty="0"/>
              <a:t>Validation set :</a:t>
            </a:r>
            <a:r>
              <a:rPr lang="zh-TW" altLang="en-US" dirty="0"/>
              <a:t>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參數才會用</a:t>
            </a:r>
            <a:endParaRPr lang="en-US" altLang="zh-TW" dirty="0"/>
          </a:p>
          <a:p>
            <a:pPr lvl="1"/>
            <a:r>
              <a:rPr lang="en-US" altLang="zh-TW" dirty="0"/>
              <a:t>Testing set : </a:t>
            </a:r>
            <a:r>
              <a:rPr lang="zh-TW" altLang="en-US" dirty="0"/>
              <a:t>用來評估最終</a:t>
            </a:r>
            <a:r>
              <a:rPr lang="en-US" altLang="zh-TW" dirty="0"/>
              <a:t>model</a:t>
            </a:r>
            <a:r>
              <a:rPr lang="zh-TW" altLang="en-US" dirty="0"/>
              <a:t>泛化能力</a:t>
            </a:r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先將資料隨機分成</a:t>
            </a:r>
            <a:r>
              <a:rPr lang="en-US" altLang="zh-TW" dirty="0"/>
              <a:t>test data</a:t>
            </a:r>
            <a:r>
              <a:rPr lang="zh-TW" altLang="en-US" dirty="0"/>
              <a:t>與      </a:t>
            </a:r>
            <a:r>
              <a:rPr lang="en-US" altLang="zh-TW" dirty="0"/>
              <a:t>non-test data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non-test data</a:t>
            </a:r>
            <a:r>
              <a:rPr lang="zh-TW" altLang="en-US" dirty="0"/>
              <a:t>隨機分成</a:t>
            </a:r>
            <a:r>
              <a:rPr lang="en-US" altLang="zh-TW" dirty="0"/>
              <a:t>k</a:t>
            </a:r>
            <a:r>
              <a:rPr lang="zh-TW" altLang="en-US" dirty="0"/>
              <a:t>個相同</a:t>
            </a:r>
            <a:r>
              <a:rPr lang="zh-TW" altLang="en-US"/>
              <a:t>大小集合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輪流將其中一個當</a:t>
            </a:r>
            <a:r>
              <a:rPr lang="en-US" altLang="zh-TW" dirty="0"/>
              <a:t>validation data</a:t>
            </a:r>
            <a:r>
              <a:rPr lang="zh-TW" altLang="en-US" dirty="0"/>
              <a:t>，其他剩下的當作</a:t>
            </a:r>
            <a:r>
              <a:rPr lang="en-US" altLang="zh-TW" dirty="0"/>
              <a:t>training data</a:t>
            </a:r>
            <a:r>
              <a:rPr lang="zh-TW" altLang="en-US" dirty="0"/>
              <a:t>去訓練多個</a:t>
            </a:r>
            <a:r>
              <a:rPr lang="en-US" altLang="zh-TW" dirty="0"/>
              <a:t>model(</a:t>
            </a:r>
            <a:r>
              <a:rPr lang="zh-TW" altLang="en-US" dirty="0"/>
              <a:t>不同超參數設定</a:t>
            </a:r>
            <a:r>
              <a:rPr lang="en-US" altLang="zh-TW" dirty="0"/>
              <a:t>)</a:t>
            </a:r>
            <a:r>
              <a:rPr lang="zh-TW" altLang="en-US" dirty="0"/>
              <a:t>並記錄成效</a:t>
            </a:r>
            <a:r>
              <a:rPr lang="en-US" altLang="zh-TW" dirty="0"/>
              <a:t>(</a:t>
            </a:r>
            <a:r>
              <a:rPr lang="zh-TW" altLang="en-US" dirty="0"/>
              <a:t>準確率</a:t>
            </a:r>
            <a:r>
              <a:rPr lang="en-US" altLang="zh-TW" dirty="0"/>
              <a:t>or</a:t>
            </a:r>
            <a:r>
              <a:rPr lang="zh-TW" altLang="en-US" dirty="0"/>
              <a:t>誤差等等評判標準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計算出不同超參數設定的平均成效後選出最佳設定</a:t>
            </a:r>
            <a:endParaRPr lang="en-US" altLang="zh-TW" sz="2200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把</a:t>
            </a:r>
            <a:r>
              <a:rPr lang="en-US" altLang="zh-TW" sz="2200" dirty="0"/>
              <a:t>non-test data </a:t>
            </a:r>
            <a:r>
              <a:rPr lang="zh-TW" altLang="en-US" sz="2200" dirty="0"/>
              <a:t>拿來訓練</a:t>
            </a:r>
            <a:r>
              <a:rPr lang="en-US" altLang="zh-TW" sz="2200" dirty="0"/>
              <a:t>model(</a:t>
            </a:r>
            <a:r>
              <a:rPr lang="zh-TW" altLang="en-US" sz="2200" dirty="0"/>
              <a:t>超參數用前面找出的最佳設定</a:t>
            </a:r>
            <a:r>
              <a:rPr lang="en-US" altLang="zh-TW" sz="2200" dirty="0"/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/>
              <a:t>用</a:t>
            </a:r>
            <a:r>
              <a:rPr lang="en-US" altLang="zh-TW" sz="2200" dirty="0"/>
              <a:t>test data</a:t>
            </a:r>
            <a:r>
              <a:rPr lang="zh-TW" altLang="en-US" sz="2200" dirty="0"/>
              <a:t>評估</a:t>
            </a:r>
            <a:r>
              <a:rPr lang="en-US" altLang="zh-TW" sz="2200" dirty="0"/>
              <a:t>model</a:t>
            </a:r>
            <a:r>
              <a:rPr lang="zh-TW" altLang="en-US" sz="2200" dirty="0"/>
              <a:t>的最終成效</a:t>
            </a:r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可以是任意種類的資料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量化 </a:t>
                </a:r>
                <a:r>
                  <a:rPr lang="en-US" altLang="zh-TW" dirty="0"/>
                  <a:t>or</a:t>
                </a:r>
                <a:r>
                  <a:rPr lang="zh-TW" altLang="en-US" dirty="0"/>
                  <a:t> 分類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，但會影響到使用的</a:t>
                </a:r>
                <a:r>
                  <a:rPr lang="en-US" altLang="zh-TW" dirty="0"/>
                  <a:t>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onstant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∈{0, 1, ⋯,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TW" dirty="0"/>
                  <a:t> (k</a:t>
                </a:r>
                <a:r>
                  <a:rPr lang="zh-TW" altLang="en-US" dirty="0"/>
                  <a:t>種分類</a:t>
                </a:r>
                <a:r>
                  <a:rPr lang="en-US" altLang="zh-TW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選擇機率最大的當作最終預測</a:t>
                </a:r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3" t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From 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Applying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是人為假設的分布，需要看分析資料決定使用哪一種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Families of naive Bayes classifier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4F6108-B0D4-48B5-AF50-D92C8FF9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*Gaussian Naive Bayes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量化特徵、常態分布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Multinomial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分類特徵、多項分布</a:t>
            </a:r>
            <a:r>
              <a:rPr lang="zh-TW" altLang="en-US" dirty="0"/>
              <a:t>，適合用在文字類資料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Complement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改良版的</a:t>
            </a:r>
            <a:r>
              <a:rPr lang="en-US" altLang="zh-TW" dirty="0"/>
              <a:t>Multinomial Naive Bayes</a:t>
            </a:r>
            <a:r>
              <a:rPr lang="zh-TW" altLang="en-US" dirty="0"/>
              <a:t>，適合在資料分布很不平均時使用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Bernoulli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二元特徵、</a:t>
            </a:r>
            <a:r>
              <a:rPr lang="zh-TW" altLang="zh-TW" dirty="0"/>
              <a:t>伯努利</a:t>
            </a:r>
            <a:r>
              <a:rPr lang="zh-TW" altLang="en-US" dirty="0">
                <a:solidFill>
                  <a:schemeClr val="tx1"/>
                </a:solidFill>
              </a:rPr>
              <a:t>分布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Categorical Naive Bayes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分類特徵、類別分布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/>
              <a:t>Categorical distribution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86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Gaussian Naive Bayes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features</a:t>
                </a:r>
                <a:r>
                  <a:rPr lang="zh-TW" altLang="en-US" dirty="0"/>
                  <a:t>為常態分布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zh-TW" altLang="en-US" dirty="0"/>
                  <a:t>使用</a:t>
                </a:r>
                <a:r>
                  <a:rPr lang="en-US" altLang="zh-TW" dirty="0"/>
                  <a:t>maximum likelihood estimation</a:t>
                </a:r>
                <a:r>
                  <a:rPr lang="zh-TW" altLang="en-US" dirty="0"/>
                  <a:t>去找出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https://reurl.cc/k7VZG3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9B5AF-3BCD-4005-A4FD-FC8BC6AF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47" y="455230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804D90-D3E4-457B-B592-56744AEB866D}"/>
              </a:ext>
            </a:extLst>
          </p:cNvPr>
          <p:cNvSpPr txBox="1"/>
          <p:nvPr/>
        </p:nvSpPr>
        <p:spPr>
          <a:xfrm>
            <a:off x="879668" y="3090446"/>
            <a:ext cx="10432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FF0000"/>
                </a:solidFill>
                <a:latin typeface="+mj-ea"/>
                <a:ea typeface="+mj-ea"/>
              </a:rPr>
              <a:t>沒有萬用的方法，只有適合問題的方法 </a:t>
            </a:r>
            <a:r>
              <a:rPr lang="en-US" altLang="zh-TW" sz="3800" b="1" dirty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TW" altLang="en-US" sz="3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8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必須了解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是不是量化資料</a:t>
            </a:r>
            <a:r>
              <a:rPr lang="en-US" altLang="zh-TW" dirty="0"/>
              <a:t>?</a:t>
            </a:r>
            <a:r>
              <a:rPr lang="zh-TW" altLang="en-US" dirty="0"/>
              <a:t> 是不是分類資料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的假設前提 </a:t>
            </a:r>
            <a:r>
              <a:rPr lang="en-US" altLang="zh-TW" dirty="0"/>
              <a:t>(</a:t>
            </a:r>
            <a:r>
              <a:rPr lang="zh-TW" altLang="en-US" dirty="0"/>
              <a:t>不滿足假設的話就不適合使用該</a:t>
            </a:r>
            <a:r>
              <a:rPr lang="en-US" altLang="zh-TW" dirty="0"/>
              <a:t>model)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最好能了解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 的數學公式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</a:t>
            </a:r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9059</TotalTime>
  <Words>690</Words>
  <Application>Microsoft Office PowerPoint</Application>
  <PresentationFormat>寬螢幕</PresentationFormat>
  <Paragraphs>92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PowerPoint 簡報</vt:lpstr>
      <vt:lpstr>如何學習model使用方法</vt:lpstr>
      <vt:lpstr>Linear regression</vt:lpstr>
      <vt:lpstr>Linear regression</vt:lpstr>
      <vt:lpstr>K-fold cross validation </vt:lpstr>
      <vt:lpstr>K-fold cross validation </vt:lpstr>
      <vt:lpstr>K-fold cross validation </vt:lpstr>
      <vt:lpstr>Naive Bayes classifier</vt:lpstr>
      <vt:lpstr>Naive Bayes classifier</vt:lpstr>
      <vt:lpstr>Families of naive Bayes classifier</vt:lpstr>
      <vt:lpstr>Gaussian Naive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81</cp:revision>
  <dcterms:created xsi:type="dcterms:W3CDTF">2021-11-17T08:32:13Z</dcterms:created>
  <dcterms:modified xsi:type="dcterms:W3CDTF">2022-01-08T03:00:34Z</dcterms:modified>
</cp:coreProperties>
</file>