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13"/>
  </p:notesMasterIdLst>
  <p:sldIdLst>
    <p:sldId id="256" r:id="rId2"/>
    <p:sldId id="270" r:id="rId3"/>
    <p:sldId id="257" r:id="rId4"/>
    <p:sldId id="258" r:id="rId5"/>
    <p:sldId id="269" r:id="rId6"/>
    <p:sldId id="264" r:id="rId7"/>
    <p:sldId id="263" r:id="rId8"/>
    <p:sldId id="262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D76B857-9D03-4593-9B0F-4D086132E2E3}">
          <p14:sldIdLst>
            <p14:sldId id="256"/>
            <p14:sldId id="270"/>
            <p14:sldId id="257"/>
            <p14:sldId id="258"/>
            <p14:sldId id="269"/>
            <p14:sldId id="264"/>
            <p14:sldId id="263"/>
            <p14:sldId id="262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in" initials="R" lastIdx="1" clrIdx="0">
    <p:extLst>
      <p:ext uri="{19B8F6BF-5375-455C-9EA6-DF929625EA0E}">
        <p15:presenceInfo xmlns:p15="http://schemas.microsoft.com/office/powerpoint/2012/main" userId="Re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1T20:07:59.184" idx="1">
    <p:pos x="6812" y="1712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47484-EED0-47A5-9822-A8389DF9D591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E7785-5069-4032-9A67-A3D927B601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1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E7785-5069-4032-9A67-A3D927B6019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7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1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4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196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577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06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03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88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86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33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2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6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1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95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33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E19A1F-3094-4FFA-9841-3C8B913EEDA7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00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4AA54-1391-4B25-9601-309331392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下世代物聯網應用技術工作坊 </a:t>
            </a:r>
            <a:r>
              <a:rPr lang="en-US" altLang="zh-TW" dirty="0"/>
              <a:t>-</a:t>
            </a:r>
            <a:r>
              <a:rPr lang="zh-TW" altLang="en-US" dirty="0"/>
              <a:t> 機器學習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60C3A3-235C-4DA0-9E06-D41E06A84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國立陽明交通大學</a:t>
            </a:r>
            <a:r>
              <a:rPr lang="en-US" altLang="zh-TW" dirty="0" err="1"/>
              <a:t>MIPLab</a:t>
            </a:r>
            <a:r>
              <a:rPr lang="en-US" altLang="zh-TW" dirty="0"/>
              <a:t> – </a:t>
            </a:r>
            <a:r>
              <a:rPr lang="zh-TW" altLang="en-US" dirty="0"/>
              <a:t>吳仁傑</a:t>
            </a:r>
          </a:p>
        </p:txBody>
      </p:sp>
    </p:spTree>
    <p:extLst>
      <p:ext uri="{BB962C8B-B14F-4D97-AF65-F5344CB8AC3E}">
        <p14:creationId xmlns:p14="http://schemas.microsoft.com/office/powerpoint/2010/main" val="3572416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48965-8037-4518-9B1F-97A62222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cross validation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DA8D7-255F-4C52-B442-74F6553F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 roles of dataset</a:t>
            </a:r>
          </a:p>
          <a:p>
            <a:pPr lvl="1"/>
            <a:r>
              <a:rPr lang="en-US" altLang="zh-TW" dirty="0"/>
              <a:t>Training set : for train model</a:t>
            </a:r>
          </a:p>
          <a:p>
            <a:pPr lvl="1"/>
            <a:r>
              <a:rPr lang="en-US" altLang="zh-TW" dirty="0"/>
              <a:t>Validation set : for hyperparameters tuning</a:t>
            </a:r>
          </a:p>
          <a:p>
            <a:pPr lvl="1"/>
            <a:r>
              <a:rPr lang="en-US" altLang="zh-TW" dirty="0"/>
              <a:t>Testing set : for model performance evaluation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29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043A8-99FB-406E-94CE-C5955C08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cross validation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B0F08D-B77D-47E6-BE9E-1AAB8278F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Hyperparameters is a parameter whose value is used to control the learning process</a:t>
            </a:r>
          </a:p>
          <a:p>
            <a:r>
              <a:rPr lang="en-US" altLang="zh-TW" dirty="0"/>
              <a:t>Find hyperparameter settings that have best average performance of each split.</a:t>
            </a:r>
            <a:endParaRPr lang="zh-TW" altLang="en-US" dirty="0"/>
          </a:p>
        </p:txBody>
      </p:sp>
      <p:pic>
        <p:nvPicPr>
          <p:cNvPr id="1026" name="Picture 2" descr="3.1. Cross-validation: evaluating estimator performance — scikit-learn  1.0.1 documentation">
            <a:extLst>
              <a:ext uri="{FF2B5EF4-FFF2-40B4-BE49-F238E27FC236}">
                <a16:creationId xmlns:a16="http://schemas.microsoft.com/office/drawing/2014/main" id="{6607C1BA-2611-4113-906D-18658FA3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63" y="2717534"/>
            <a:ext cx="4588041" cy="317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1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18AD0-308A-40D9-AD0C-AC0E2D97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CAA2BB-3E33-4FDF-9811-D9F482FF4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Course Summary</a:t>
            </a:r>
          </a:p>
          <a:p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endParaRPr lang="en-US" altLang="zh-TW" dirty="0"/>
          </a:p>
          <a:p>
            <a:r>
              <a:rPr lang="en-US" altLang="zh-TW" dirty="0"/>
              <a:t>Linear regression</a:t>
            </a:r>
          </a:p>
          <a:p>
            <a:r>
              <a:rPr lang="en-US" altLang="zh-TW" dirty="0"/>
              <a:t>Naive Bayes classifier</a:t>
            </a:r>
          </a:p>
          <a:p>
            <a:r>
              <a:rPr lang="en-US" altLang="zh-TW" dirty="0"/>
              <a:t>K-fold cross validation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74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04B3690-C787-41C5-8A03-C2E0D6BE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Summary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0C272F6-60D0-4746-9212-567531EB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Validation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K-fold cross validation (*optional)</a:t>
            </a:r>
          </a:p>
          <a:p>
            <a:pPr lvl="1"/>
            <a:r>
              <a:rPr lang="en-US" altLang="zh-TW" dirty="0"/>
              <a:t>Leave-one-out cross validation</a:t>
            </a:r>
          </a:p>
          <a:p>
            <a:pPr lvl="1"/>
            <a:r>
              <a:rPr lang="en-US" altLang="zh-TW" dirty="0"/>
              <a:t>Holdout cross validation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Evaluation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Confusion matrix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50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04B3690-C787-41C5-8A03-C2E0D6BE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Summary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0C272F6-60D0-4746-9212-567531EB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zh-TW" dirty="0"/>
              <a:t>Supervised learning algorithm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Naive Bayes</a:t>
            </a:r>
          </a:p>
          <a:p>
            <a:pPr lvl="1"/>
            <a:r>
              <a:rPr lang="en-US" altLang="zh-TW" dirty="0"/>
              <a:t>Decision tree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Linear regression</a:t>
            </a:r>
          </a:p>
          <a:p>
            <a:pPr lvl="1">
              <a:lnSpc>
                <a:spcPct val="120000"/>
              </a:lnSpc>
            </a:pPr>
            <a:r>
              <a:rPr lang="en-US" altLang="zh-TW" dirty="0">
                <a:solidFill>
                  <a:schemeClr val="tx1"/>
                </a:solidFill>
              </a:rPr>
              <a:t>Logistic regression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SVM</a:t>
            </a:r>
            <a:endParaRPr lang="zh-TW" altLang="en-US" dirty="0"/>
          </a:p>
          <a:p>
            <a:pPr>
              <a:lnSpc>
                <a:spcPct val="170000"/>
              </a:lnSpc>
            </a:pPr>
            <a:r>
              <a:rPr lang="en-US" altLang="zh-TW" dirty="0"/>
              <a:t>Unsupervised learning algorithm</a:t>
            </a:r>
          </a:p>
          <a:p>
            <a:pPr lvl="1"/>
            <a:r>
              <a:rPr lang="en-US" altLang="zh-TW" dirty="0"/>
              <a:t>KNN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403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E8FFCC-A3EB-4C83-8517-C65250F82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下載教材檔案</a:t>
            </a:r>
            <a:endParaRPr lang="en-US" altLang="zh-TW" dirty="0"/>
          </a:p>
          <a:p>
            <a:pPr lvl="1"/>
            <a:r>
              <a:rPr lang="en-US" altLang="zh-TW" dirty="0"/>
              <a:t>https://drive.google.com/file/d/1MDGy3AIAJ4koW9ot3sxsfCbCKMG24ahC/view?usp=sharing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589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Input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b="0" dirty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dirty="0"/>
              </a:p>
              <a:p>
                <a:pPr lvl="1"/>
                <a:r>
                  <a:rPr lang="en-US" altLang="zh-TW" b="0" dirty="0"/>
                  <a:t>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a quantitative variable</a:t>
                </a:r>
                <a:endParaRPr lang="en-US" altLang="zh-TW" b="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Output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Parameters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(∈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95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en-US" altLang="zh-TW" dirty="0"/>
                  <a:t>Formula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altLang="zh-TW" dirty="0"/>
                  <a:t>Loss(Error)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altLang="zh-TW" dirty="0"/>
                  <a:t>Optimization 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∑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pieces of data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/>
                  <a:t>Find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dirty="0"/>
                  <a:t> such that we have minimal average loss.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3119" b="-33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0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Bayes classifier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Bayes' theorem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Naïve</a:t>
                </a:r>
                <a:r>
                  <a:rPr lang="en-US" altLang="zh-TW" dirty="0"/>
                  <a:t> assumption (conditional independence)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New formula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44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Bayes classifier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Making prediction according to the new formula :</a:t>
                </a:r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∝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: a categorical variable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: an input feature (either categorical or quantitative)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: estimated by training dataset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: make some assumption of distribution (ex: Gaussian distribution, multinomial distribution, …)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752" b="-29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432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6981</TotalTime>
  <Words>344</Words>
  <Application>Microsoft Office PowerPoint</Application>
  <PresentationFormat>寬螢幕</PresentationFormat>
  <Paragraphs>58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Cambria Math</vt:lpstr>
      <vt:lpstr>Garamond</vt:lpstr>
      <vt:lpstr>有機</vt:lpstr>
      <vt:lpstr>下世代物聯網應用技術工作坊 - 機器學習</vt:lpstr>
      <vt:lpstr>Outline</vt:lpstr>
      <vt:lpstr>Course Summary</vt:lpstr>
      <vt:lpstr>Course Summary</vt:lpstr>
      <vt:lpstr>Google colab</vt:lpstr>
      <vt:lpstr>Linear regression</vt:lpstr>
      <vt:lpstr>Linear regression</vt:lpstr>
      <vt:lpstr>Naive Bayes classifier</vt:lpstr>
      <vt:lpstr>Naive Bayes classifier</vt:lpstr>
      <vt:lpstr>K-fold cross validation </vt:lpstr>
      <vt:lpstr>K-fold cross validation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下世代物聯網應用技術工作坊 - 機器學習</dc:title>
  <dc:creator>Rein</dc:creator>
  <cp:lastModifiedBy>Rein</cp:lastModifiedBy>
  <cp:revision>34</cp:revision>
  <dcterms:created xsi:type="dcterms:W3CDTF">2021-11-17T08:32:13Z</dcterms:created>
  <dcterms:modified xsi:type="dcterms:W3CDTF">2021-12-08T12:15:41Z</dcterms:modified>
</cp:coreProperties>
</file>