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6" d="100"/>
          <a:sy n="136" d="100"/>
        </p:scale>
        <p:origin x="-159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EB5ECD5-515E-4817-8A06-1D2ED2C83850}" type="datetime4">
              <a:rPr lang="en-US" smtClean="0"/>
              <a:pPr/>
              <a:t>August 26,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1D72EBF8-7CF5-44B7-B2BF-E22DE4D0703D}" type="slidenum">
              <a:rPr lang="en-US" smtClean="0"/>
              <a:pPr/>
              <a:t>‹#›</a:t>
            </a:fld>
            <a:endParaRPr lang="en-US"/>
          </a:p>
        </p:txBody>
      </p:sp>
      <p:sp>
        <p:nvSpPr>
          <p:cNvPr id="12" name="Rectangle 11"/>
          <p:cNvSpPr/>
          <p:nvPr userDrawn="1"/>
        </p:nvSpPr>
        <p:spPr>
          <a:xfrm>
            <a:off x="2190639" y="6278427"/>
            <a:ext cx="4139574" cy="50337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13" name="Picture 12" descr="argonne_logo.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63043" y="6416675"/>
            <a:ext cx="644780" cy="242741"/>
          </a:xfrm>
          <a:prstGeom prst="rect">
            <a:avLst/>
          </a:prstGeom>
        </p:spPr>
      </p:pic>
      <p:pic>
        <p:nvPicPr>
          <p:cNvPr id="14" name="Picture 13" descr="wradliblogo_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88820" y="6352026"/>
            <a:ext cx="400412" cy="400412"/>
          </a:xfrm>
          <a:prstGeom prst="rect">
            <a:avLst/>
          </a:prstGeom>
        </p:spPr>
      </p:pic>
      <p:pic>
        <p:nvPicPr>
          <p:cNvPr id="15" name="Picture 14" descr="arm_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58412" y="6381388"/>
            <a:ext cx="1172518" cy="371050"/>
          </a:xfrm>
          <a:prstGeom prst="rect">
            <a:avLst/>
          </a:prstGeom>
        </p:spPr>
      </p:pic>
      <p:pic>
        <p:nvPicPr>
          <p:cNvPr id="16" name="Picture 15" descr="BALTRAD-logo-larg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403736" y="6372865"/>
            <a:ext cx="775674" cy="35572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userDrawn="1"/>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userDrawn="1"/>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userDrawn="1"/>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userDrawn="1"/>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5B59F4-DDCB-41FF-83F5-A48440F36FA7}" type="datetime4">
              <a:rPr lang="en-US" smtClean="0"/>
              <a:pPr/>
              <a:t>August 26,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Rectangle 10"/>
          <p:cNvSpPr/>
          <p:nvPr userDrawn="1"/>
        </p:nvSpPr>
        <p:spPr>
          <a:xfrm>
            <a:off x="2190639" y="6278427"/>
            <a:ext cx="4139574" cy="50337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12" name="Picture 11" descr="argonne_logo.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63043" y="6416675"/>
            <a:ext cx="644780" cy="242741"/>
          </a:xfrm>
          <a:prstGeom prst="rect">
            <a:avLst/>
          </a:prstGeom>
        </p:spPr>
      </p:pic>
      <p:pic>
        <p:nvPicPr>
          <p:cNvPr id="13" name="Picture 12" descr="wradliblogo_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88820" y="6352026"/>
            <a:ext cx="400412" cy="400412"/>
          </a:xfrm>
          <a:prstGeom prst="rect">
            <a:avLst/>
          </a:prstGeom>
        </p:spPr>
      </p:pic>
      <p:pic>
        <p:nvPicPr>
          <p:cNvPr id="14" name="Picture 13" descr="arm_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58412" y="6381388"/>
            <a:ext cx="1172518" cy="371050"/>
          </a:xfrm>
          <a:prstGeom prst="rect">
            <a:avLst/>
          </a:prstGeom>
        </p:spPr>
      </p:pic>
      <p:pic>
        <p:nvPicPr>
          <p:cNvPr id="15" name="Picture 14" descr="BALTRAD-logo-larg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403736" y="6372865"/>
            <a:ext cx="775674" cy="355727"/>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userDrawn="1"/>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userDrawn="1"/>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userDrawn="1"/>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userDrawn="1"/>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056348-D703-428C-A1C4-7D6796EF5F41}" type="datetime4">
              <a:rPr lang="en-US" smtClean="0"/>
              <a:pPr/>
              <a:t>August 26,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Rectangle 10"/>
          <p:cNvSpPr/>
          <p:nvPr userDrawn="1"/>
        </p:nvSpPr>
        <p:spPr>
          <a:xfrm>
            <a:off x="2190639" y="6278427"/>
            <a:ext cx="4139574" cy="50337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12" name="Picture 11" descr="argonne_logo.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63043" y="6416675"/>
            <a:ext cx="644780" cy="242741"/>
          </a:xfrm>
          <a:prstGeom prst="rect">
            <a:avLst/>
          </a:prstGeom>
        </p:spPr>
      </p:pic>
      <p:pic>
        <p:nvPicPr>
          <p:cNvPr id="13" name="Picture 12" descr="wradliblogo_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88820" y="6352026"/>
            <a:ext cx="400412" cy="400412"/>
          </a:xfrm>
          <a:prstGeom prst="rect">
            <a:avLst/>
          </a:prstGeom>
        </p:spPr>
      </p:pic>
      <p:pic>
        <p:nvPicPr>
          <p:cNvPr id="14" name="Picture 13" descr="arm_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58412" y="6381388"/>
            <a:ext cx="1172518" cy="371050"/>
          </a:xfrm>
          <a:prstGeom prst="rect">
            <a:avLst/>
          </a:prstGeom>
        </p:spPr>
      </p:pic>
      <p:pic>
        <p:nvPicPr>
          <p:cNvPr id="15" name="Picture 14" descr="BALTRAD-logo-larg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403736" y="6372865"/>
            <a:ext cx="775674" cy="355727"/>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32D1919-1B5F-4141-B613-3E5C6008A186}" type="datetime4">
              <a:rPr lang="en-US" smtClean="0"/>
              <a:pPr/>
              <a:t>August 26,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Rectangle 10"/>
          <p:cNvSpPr/>
          <p:nvPr userDrawn="1"/>
        </p:nvSpPr>
        <p:spPr>
          <a:xfrm>
            <a:off x="2190639" y="6278427"/>
            <a:ext cx="4139574" cy="50337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12" name="Picture 11" descr="argonne_logo.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63043" y="6416675"/>
            <a:ext cx="644780" cy="242741"/>
          </a:xfrm>
          <a:prstGeom prst="rect">
            <a:avLst/>
          </a:prstGeom>
        </p:spPr>
      </p:pic>
      <p:pic>
        <p:nvPicPr>
          <p:cNvPr id="13" name="Picture 12" descr="wradliblogo_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88820" y="6352026"/>
            <a:ext cx="400412" cy="400412"/>
          </a:xfrm>
          <a:prstGeom prst="rect">
            <a:avLst/>
          </a:prstGeom>
        </p:spPr>
      </p:pic>
      <p:pic>
        <p:nvPicPr>
          <p:cNvPr id="14" name="Picture 13" descr="arm_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58412" y="6381388"/>
            <a:ext cx="1172518" cy="371050"/>
          </a:xfrm>
          <a:prstGeom prst="rect">
            <a:avLst/>
          </a:prstGeom>
        </p:spPr>
      </p:pic>
      <p:pic>
        <p:nvPicPr>
          <p:cNvPr id="15" name="Picture 14" descr="BALTRAD-logo-larg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403736" y="6372865"/>
            <a:ext cx="775674" cy="35572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AD22427-B1DD-49E6-9F05-DE0F1467D7DC}" type="datetime4">
              <a:rPr lang="en-US" smtClean="0"/>
              <a:pPr/>
              <a:t>August 26,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2" name="Rectangle 11"/>
          <p:cNvSpPr/>
          <p:nvPr userDrawn="1"/>
        </p:nvSpPr>
        <p:spPr>
          <a:xfrm>
            <a:off x="2190639" y="6278427"/>
            <a:ext cx="4139574" cy="50337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13" name="Picture 12" descr="argonne_logo.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63043" y="6416675"/>
            <a:ext cx="644780" cy="242741"/>
          </a:xfrm>
          <a:prstGeom prst="rect">
            <a:avLst/>
          </a:prstGeom>
        </p:spPr>
      </p:pic>
      <p:pic>
        <p:nvPicPr>
          <p:cNvPr id="14" name="Picture 13" descr="wradliblogo_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88820" y="6352026"/>
            <a:ext cx="400412" cy="400412"/>
          </a:xfrm>
          <a:prstGeom prst="rect">
            <a:avLst/>
          </a:prstGeom>
        </p:spPr>
      </p:pic>
      <p:pic>
        <p:nvPicPr>
          <p:cNvPr id="15" name="Picture 14" descr="arm_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58412" y="6381388"/>
            <a:ext cx="1172518" cy="371050"/>
          </a:xfrm>
          <a:prstGeom prst="rect">
            <a:avLst/>
          </a:prstGeom>
        </p:spPr>
      </p:pic>
      <p:pic>
        <p:nvPicPr>
          <p:cNvPr id="16" name="Picture 15" descr="BALTRAD-logo-larg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403736" y="6372865"/>
            <a:ext cx="775674" cy="35572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BCCA7B5-8BC9-491C-A887-7C3E7ED947D8}" type="datetime4">
              <a:rPr lang="en-US" smtClean="0"/>
              <a:pPr/>
              <a:t>August 26,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p:cNvSpPr/>
          <p:nvPr userDrawn="1"/>
        </p:nvSpPr>
        <p:spPr>
          <a:xfrm>
            <a:off x="2190639" y="6278427"/>
            <a:ext cx="4139574" cy="50337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14" name="Picture 13" descr="argonne_logo.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63043" y="6416675"/>
            <a:ext cx="644780" cy="242741"/>
          </a:xfrm>
          <a:prstGeom prst="rect">
            <a:avLst/>
          </a:prstGeom>
        </p:spPr>
      </p:pic>
      <p:pic>
        <p:nvPicPr>
          <p:cNvPr id="16" name="Picture 15" descr="wradliblogo_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88820" y="6352026"/>
            <a:ext cx="400412" cy="400412"/>
          </a:xfrm>
          <a:prstGeom prst="rect">
            <a:avLst/>
          </a:prstGeom>
        </p:spPr>
      </p:pic>
      <p:pic>
        <p:nvPicPr>
          <p:cNvPr id="17" name="Picture 16" descr="arm_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58412" y="6381388"/>
            <a:ext cx="1172518" cy="371050"/>
          </a:xfrm>
          <a:prstGeom prst="rect">
            <a:avLst/>
          </a:prstGeom>
        </p:spPr>
      </p:pic>
      <p:pic>
        <p:nvPicPr>
          <p:cNvPr id="18" name="Picture 17" descr="BALTRAD-logo-larg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403736" y="6372865"/>
            <a:ext cx="775674" cy="35572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BDA18ED0-40F2-434C-A848-B92581875164}" type="datetime4">
              <a:rPr lang="en-US" smtClean="0"/>
              <a:pPr/>
              <a:t>August 26, 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72EBF8-7CF5-44B7-B2BF-E22DE4D0703D}" type="slidenum">
              <a:rPr lang="en-US" smtClean="0"/>
              <a:pPr/>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Rectangle 13"/>
          <p:cNvSpPr/>
          <p:nvPr userDrawn="1"/>
        </p:nvSpPr>
        <p:spPr>
          <a:xfrm>
            <a:off x="2190639" y="6278427"/>
            <a:ext cx="4139574" cy="50337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16" name="Picture 15" descr="argonne_logo.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63043" y="6416675"/>
            <a:ext cx="644780" cy="242741"/>
          </a:xfrm>
          <a:prstGeom prst="rect">
            <a:avLst/>
          </a:prstGeom>
        </p:spPr>
      </p:pic>
      <p:pic>
        <p:nvPicPr>
          <p:cNvPr id="18" name="Picture 17" descr="wradliblogo_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88820" y="6352026"/>
            <a:ext cx="400412" cy="400412"/>
          </a:xfrm>
          <a:prstGeom prst="rect">
            <a:avLst/>
          </a:prstGeom>
        </p:spPr>
      </p:pic>
      <p:pic>
        <p:nvPicPr>
          <p:cNvPr id="19" name="Picture 18" descr="arm_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58412" y="6381388"/>
            <a:ext cx="1172518" cy="371050"/>
          </a:xfrm>
          <a:prstGeom prst="rect">
            <a:avLst/>
          </a:prstGeom>
        </p:spPr>
      </p:pic>
      <p:pic>
        <p:nvPicPr>
          <p:cNvPr id="20" name="Picture 19" descr="BALTRAD-logo-larg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403736" y="6372865"/>
            <a:ext cx="775674" cy="355727"/>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7855437F-F4F9-44A9-B4D3-9191CA04E889}" type="datetime4">
              <a:rPr lang="en-US" smtClean="0"/>
              <a:pPr/>
              <a:t>August 26, 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72EBF8-7CF5-44B7-B2BF-E22DE4D0703D}" type="slidenum">
              <a:rPr lang="en-US" smtClean="0"/>
              <a:pPr/>
              <a:t>‹#›</a:t>
            </a:fld>
            <a:endParaRPr lang="en-US"/>
          </a:p>
        </p:txBody>
      </p:sp>
      <p:sp>
        <p:nvSpPr>
          <p:cNvPr id="10" name="Rectangle 9"/>
          <p:cNvSpPr/>
          <p:nvPr userDrawn="1"/>
        </p:nvSpPr>
        <p:spPr>
          <a:xfrm>
            <a:off x="2190639" y="6278427"/>
            <a:ext cx="4139574" cy="50337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11" name="Picture 10" descr="argonne_logo.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63043" y="6416675"/>
            <a:ext cx="644780" cy="242741"/>
          </a:xfrm>
          <a:prstGeom prst="rect">
            <a:avLst/>
          </a:prstGeom>
        </p:spPr>
      </p:pic>
      <p:pic>
        <p:nvPicPr>
          <p:cNvPr id="12" name="Picture 11" descr="wradliblogo_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88820" y="6352026"/>
            <a:ext cx="400412" cy="400412"/>
          </a:xfrm>
          <a:prstGeom prst="rect">
            <a:avLst/>
          </a:prstGeom>
        </p:spPr>
      </p:pic>
      <p:pic>
        <p:nvPicPr>
          <p:cNvPr id="13" name="Picture 12" descr="arm_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58412" y="6381388"/>
            <a:ext cx="1172518" cy="371050"/>
          </a:xfrm>
          <a:prstGeom prst="rect">
            <a:avLst/>
          </a:prstGeom>
        </p:spPr>
      </p:pic>
      <p:pic>
        <p:nvPicPr>
          <p:cNvPr id="14" name="Picture 13" descr="BALTRAD-logo-larg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403736" y="6372865"/>
            <a:ext cx="775674" cy="355727"/>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39A24E59-01D0-4537-B876-7E5EC75B028D}" type="datetime4">
              <a:rPr lang="en-US" smtClean="0"/>
              <a:pPr/>
              <a:t>August 26, 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72EBF8-7CF5-44B7-B2BF-E22DE4D0703D}" type="slidenum">
              <a:rPr lang="en-US" smtClean="0"/>
              <a:pPr/>
              <a:t>‹#›</a:t>
            </a:fld>
            <a:endParaRPr lang="en-US"/>
          </a:p>
        </p:txBody>
      </p:sp>
      <p:sp>
        <p:nvSpPr>
          <p:cNvPr id="9" name="Rectangle 8"/>
          <p:cNvSpPr/>
          <p:nvPr userDrawn="1"/>
        </p:nvSpPr>
        <p:spPr>
          <a:xfrm>
            <a:off x="2190639" y="6278427"/>
            <a:ext cx="4139574" cy="50337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10" name="Picture 9" descr="argonne_logo.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63043" y="6416675"/>
            <a:ext cx="644780" cy="242741"/>
          </a:xfrm>
          <a:prstGeom prst="rect">
            <a:avLst/>
          </a:prstGeom>
        </p:spPr>
      </p:pic>
      <p:pic>
        <p:nvPicPr>
          <p:cNvPr id="11" name="Picture 10" descr="wradliblogo_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88820" y="6352026"/>
            <a:ext cx="400412" cy="400412"/>
          </a:xfrm>
          <a:prstGeom prst="rect">
            <a:avLst/>
          </a:prstGeom>
        </p:spPr>
      </p:pic>
      <p:pic>
        <p:nvPicPr>
          <p:cNvPr id="12" name="Picture 11" descr="arm_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58412" y="6381388"/>
            <a:ext cx="1172518" cy="371050"/>
          </a:xfrm>
          <a:prstGeom prst="rect">
            <a:avLst/>
          </a:prstGeom>
        </p:spPr>
      </p:pic>
      <p:pic>
        <p:nvPicPr>
          <p:cNvPr id="13" name="Picture 12" descr="BALTRAD-logo-larg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403736" y="6372865"/>
            <a:ext cx="775674" cy="355727"/>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55A2E49-18A1-40BC-BA5D-5A2EC8FDDF15}" type="datetime4">
              <a:rPr lang="en-US" smtClean="0"/>
              <a:pPr/>
              <a:t>August 26,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12" name="Rectangle 11"/>
          <p:cNvSpPr/>
          <p:nvPr userDrawn="1"/>
        </p:nvSpPr>
        <p:spPr>
          <a:xfrm>
            <a:off x="2190639" y="6278427"/>
            <a:ext cx="4139574" cy="50337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15" name="Picture 14" descr="argonne_logo.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63043" y="6416675"/>
            <a:ext cx="644780" cy="242741"/>
          </a:xfrm>
          <a:prstGeom prst="rect">
            <a:avLst/>
          </a:prstGeom>
        </p:spPr>
      </p:pic>
      <p:pic>
        <p:nvPicPr>
          <p:cNvPr id="16" name="Picture 15" descr="wradliblogo_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88820" y="6352026"/>
            <a:ext cx="400412" cy="400412"/>
          </a:xfrm>
          <a:prstGeom prst="rect">
            <a:avLst/>
          </a:prstGeom>
        </p:spPr>
      </p:pic>
      <p:pic>
        <p:nvPicPr>
          <p:cNvPr id="17" name="Picture 16" descr="arm_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58412" y="6381388"/>
            <a:ext cx="1172518" cy="371050"/>
          </a:xfrm>
          <a:prstGeom prst="rect">
            <a:avLst/>
          </a:prstGeom>
        </p:spPr>
      </p:pic>
      <p:pic>
        <p:nvPicPr>
          <p:cNvPr id="18" name="Picture 17" descr="BALTRAD-logo-larg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403736" y="6372865"/>
            <a:ext cx="775674" cy="355727"/>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2983DA4-3B24-449B-95CA-514EB7E30A99}" type="datetime4">
              <a:rPr lang="en-US" smtClean="0"/>
              <a:pPr/>
              <a:t>August 26,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12" name="Rectangle 11"/>
          <p:cNvSpPr/>
          <p:nvPr userDrawn="1"/>
        </p:nvSpPr>
        <p:spPr>
          <a:xfrm>
            <a:off x="2190639" y="6278427"/>
            <a:ext cx="4139574" cy="50337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13" name="Picture 12" descr="argonne_logo.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63043" y="6416675"/>
            <a:ext cx="644780" cy="242741"/>
          </a:xfrm>
          <a:prstGeom prst="rect">
            <a:avLst/>
          </a:prstGeom>
        </p:spPr>
      </p:pic>
      <p:pic>
        <p:nvPicPr>
          <p:cNvPr id="16" name="Picture 15" descr="wradliblogo_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88820" y="6352026"/>
            <a:ext cx="400412" cy="400412"/>
          </a:xfrm>
          <a:prstGeom prst="rect">
            <a:avLst/>
          </a:prstGeom>
        </p:spPr>
      </p:pic>
      <p:pic>
        <p:nvPicPr>
          <p:cNvPr id="17" name="Picture 16" descr="arm_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58412" y="6381388"/>
            <a:ext cx="1172518" cy="371050"/>
          </a:xfrm>
          <a:prstGeom prst="rect">
            <a:avLst/>
          </a:prstGeom>
        </p:spPr>
      </p:pic>
      <p:pic>
        <p:nvPicPr>
          <p:cNvPr id="18" name="Picture 17" descr="BALTRAD-logo-larg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403736" y="6372865"/>
            <a:ext cx="775674" cy="355727"/>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wmf"/><Relationship Id="rId14" Type="http://schemas.openxmlformats.org/officeDocument/2006/relationships/image" Target="../media/image2.gif"/><Relationship Id="rId15" Type="http://schemas.openxmlformats.org/officeDocument/2006/relationships/image" Target="../media/image3.png"/><Relationship Id="rId16" Type="http://schemas.openxmlformats.org/officeDocument/2006/relationships/image" Target="../media/image4.png"/><Relationship Id="rId1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Rectangle 10"/>
          <p:cNvSpPr/>
          <p:nvPr userDrawn="1"/>
        </p:nvSpPr>
        <p:spPr>
          <a:xfrm>
            <a:off x="2190639" y="6278427"/>
            <a:ext cx="4139574" cy="50337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 name="Rectangle 7"/>
          <p:cNvSpPr/>
          <p:nvPr/>
        </p:nvSpPr>
        <p:spPr>
          <a:xfrm>
            <a:off x="0" y="0"/>
            <a:ext cx="9144000" cy="6858000"/>
          </a:xfrm>
          <a:prstGeom prst="rect">
            <a:avLst/>
          </a:prstGeom>
          <a:blipFill dpi="0" rotWithShape="1">
            <a:blip r:embed="rId13">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942120D2-3948-4F8F-BE5D-E7E7D97880B2}" type="datetime4">
              <a:rPr lang="en-US" smtClean="0"/>
              <a:pPr/>
              <a:t>August 26, 2014</a:t>
            </a:fld>
            <a:endParaRPr lang="en-US" dirty="0" err="1"/>
          </a:p>
        </p:txBody>
      </p:sp>
      <p:sp>
        <p:nvSpPr>
          <p:cNvPr id="5" name="Footer Placeholder 4"/>
          <p:cNvSpPr>
            <a:spLocks noGrp="1"/>
          </p:cNvSpPr>
          <p:nvPr>
            <p:ph type="ftr" sz="quarter" idx="3"/>
          </p:nvPr>
        </p:nvSpPr>
        <p:spPr>
          <a:xfrm>
            <a:off x="228600" y="6416675"/>
            <a:ext cx="18768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dirty="0"/>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1D72EBF8-7CF5-44B7-B2BF-E22DE4D0703D}" type="slidenum">
              <a:rPr lang="en-US" smtClean="0"/>
              <a:pPr/>
              <a:t>‹#›</a:t>
            </a:fld>
            <a:endParaRPr lang="en-US" dirty="0"/>
          </a:p>
        </p:txBody>
      </p:sp>
      <p:pic>
        <p:nvPicPr>
          <p:cNvPr id="7" name="Picture 6" descr="argonne_logo.gif"/>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5363043" y="6416675"/>
            <a:ext cx="644780" cy="242741"/>
          </a:xfrm>
          <a:prstGeom prst="rect">
            <a:avLst/>
          </a:prstGeom>
        </p:spPr>
      </p:pic>
      <p:pic>
        <p:nvPicPr>
          <p:cNvPr id="9" name="Picture 8" descr="wradliblogo_small.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688820" y="6352026"/>
            <a:ext cx="400412" cy="400412"/>
          </a:xfrm>
          <a:prstGeom prst="rect">
            <a:avLst/>
          </a:prstGeom>
        </p:spPr>
      </p:pic>
      <p:pic>
        <p:nvPicPr>
          <p:cNvPr id="10" name="Picture 9" descr="arm_logo.pn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3358412" y="6381388"/>
            <a:ext cx="1172518" cy="371050"/>
          </a:xfrm>
          <a:prstGeom prst="rect">
            <a:avLst/>
          </a:prstGeom>
        </p:spPr>
      </p:pic>
      <p:pic>
        <p:nvPicPr>
          <p:cNvPr id="12" name="Picture 11" descr="BALTRAD-logo-large.png"/>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2403736" y="6372865"/>
            <a:ext cx="775674" cy="355727"/>
          </a:xfrm>
          <a:prstGeom prst="rect">
            <a:avLst/>
          </a:prstGeom>
        </p:spPr>
      </p:pic>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Social coding for fun and profit</a:t>
            </a:r>
            <a:endParaRPr lang="en-US" dirty="0"/>
          </a:p>
        </p:txBody>
      </p:sp>
      <p:pic>
        <p:nvPicPr>
          <p:cNvPr id="3" name="Picture 2"/>
          <p:cNvPicPr>
            <a:picLocks noChangeAspect="1"/>
          </p:cNvPicPr>
          <p:nvPr/>
        </p:nvPicPr>
        <p:blipFill>
          <a:blip r:embed="rId2"/>
          <a:stretch>
            <a:fillRect/>
          </a:stretch>
        </p:blipFill>
        <p:spPr>
          <a:xfrm>
            <a:off x="741735" y="1045916"/>
            <a:ext cx="3540955" cy="3540955"/>
          </a:xfrm>
          <a:prstGeom prst="rect">
            <a:avLst/>
          </a:prstGeom>
        </p:spPr>
      </p:pic>
    </p:spTree>
    <p:extLst>
      <p:ext uri="{BB962C8B-B14F-4D97-AF65-F5344CB8AC3E}">
        <p14:creationId xmlns:p14="http://schemas.microsoft.com/office/powerpoint/2010/main" val="284116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We have talked about VC</a:t>
            </a:r>
            <a:endParaRPr lang="en-US" dirty="0"/>
          </a:p>
        </p:txBody>
      </p:sp>
      <p:sp>
        <p:nvSpPr>
          <p:cNvPr id="3" name="Content Placeholder 2"/>
          <p:cNvSpPr>
            <a:spLocks noGrp="1"/>
          </p:cNvSpPr>
          <p:nvPr>
            <p:ph idx="1"/>
          </p:nvPr>
        </p:nvSpPr>
        <p:spPr>
          <a:xfrm>
            <a:off x="685800" y="1600201"/>
            <a:ext cx="4702629" cy="3733800"/>
          </a:xfrm>
        </p:spPr>
        <p:txBody>
          <a:bodyPr/>
          <a:lstStyle/>
          <a:p>
            <a:r>
              <a:rPr lang="en-US" dirty="0" smtClean="0"/>
              <a:t>Version control allows you to not only track changes but also to repeal changes and work on multiple branches without breaking the operational base.</a:t>
            </a:r>
          </a:p>
          <a:p>
            <a:r>
              <a:rPr lang="en-US" dirty="0" smtClean="0"/>
              <a:t>Multiple people in your organization can work on the code base and </a:t>
            </a:r>
            <a:r>
              <a:rPr lang="en-US" b="1" dirty="0" smtClean="0"/>
              <a:t>merge</a:t>
            </a:r>
            <a:r>
              <a:rPr lang="en-US" dirty="0" smtClean="0"/>
              <a:t> your changes together. </a:t>
            </a:r>
          </a:p>
          <a:p>
            <a:r>
              <a:rPr lang="en-US" dirty="0" smtClean="0"/>
              <a:t>Social coding (aka community coding) takes this a step further and opens your code base for solicited and unsolicited </a:t>
            </a:r>
            <a:r>
              <a:rPr lang="en-US" b="1" dirty="0" smtClean="0"/>
              <a:t>OFFERS </a:t>
            </a:r>
            <a:r>
              <a:rPr lang="en-US" dirty="0" smtClean="0"/>
              <a:t>of contribution. </a:t>
            </a:r>
            <a:endParaRPr lang="en-US" dirty="0"/>
          </a:p>
        </p:txBody>
      </p:sp>
      <p:pic>
        <p:nvPicPr>
          <p:cNvPr id="5" name="Picture 4"/>
          <p:cNvPicPr>
            <a:picLocks noChangeAspect="1"/>
          </p:cNvPicPr>
          <p:nvPr/>
        </p:nvPicPr>
        <p:blipFill>
          <a:blip r:embed="rId2"/>
          <a:stretch>
            <a:fillRect/>
          </a:stretch>
        </p:blipFill>
        <p:spPr>
          <a:xfrm>
            <a:off x="5870250" y="1981200"/>
            <a:ext cx="2819400" cy="2882900"/>
          </a:xfrm>
          <a:prstGeom prst="rect">
            <a:avLst/>
          </a:prstGeom>
        </p:spPr>
      </p:pic>
    </p:spTree>
    <p:extLst>
      <p:ext uri="{BB962C8B-B14F-4D97-AF65-F5344CB8AC3E}">
        <p14:creationId xmlns:p14="http://schemas.microsoft.com/office/powerpoint/2010/main" val="134725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Platforms</a:t>
            </a:r>
            <a:endParaRPr lang="en-US" dirty="0"/>
          </a:p>
        </p:txBody>
      </p:sp>
      <p:sp>
        <p:nvSpPr>
          <p:cNvPr id="3" name="Content Placeholder 2"/>
          <p:cNvSpPr>
            <a:spLocks noGrp="1"/>
          </p:cNvSpPr>
          <p:nvPr>
            <p:ph idx="1"/>
          </p:nvPr>
        </p:nvSpPr>
        <p:spPr/>
        <p:txBody>
          <a:bodyPr/>
          <a:lstStyle/>
          <a:p>
            <a:r>
              <a:rPr lang="en-US" dirty="0" smtClean="0"/>
              <a:t>There are two major platforms for social coding:</a:t>
            </a:r>
          </a:p>
          <a:p>
            <a:pPr lvl="1"/>
            <a:r>
              <a:rPr lang="en-US" dirty="0" err="1" smtClean="0"/>
              <a:t>GitHub</a:t>
            </a:r>
            <a:r>
              <a:rPr lang="en-US" dirty="0" smtClean="0"/>
              <a:t>: </a:t>
            </a:r>
            <a:r>
              <a:rPr lang="en-US" dirty="0" err="1" smtClean="0"/>
              <a:t>Unlimted</a:t>
            </a:r>
            <a:r>
              <a:rPr lang="en-US" dirty="0" smtClean="0"/>
              <a:t> free organizations and repos </a:t>
            </a:r>
            <a:r>
              <a:rPr lang="en-US" b="1" dirty="0" smtClean="0"/>
              <a:t>as long as they are open. </a:t>
            </a:r>
            <a:r>
              <a:rPr lang="en-US" dirty="0" smtClean="0"/>
              <a:t>Private repos = $$$$</a:t>
            </a:r>
          </a:p>
          <a:p>
            <a:pPr lvl="1"/>
            <a:r>
              <a:rPr lang="en-US" dirty="0" err="1" smtClean="0"/>
              <a:t>BitBucket</a:t>
            </a:r>
            <a:r>
              <a:rPr lang="en-US" dirty="0" smtClean="0"/>
              <a:t>: Free for projects with up to 5 users but private repos are free. Works with Mercurial as well as </a:t>
            </a:r>
            <a:r>
              <a:rPr lang="en-US" dirty="0" err="1" smtClean="0"/>
              <a:t>Git</a:t>
            </a:r>
            <a:endParaRPr lang="en-US" dirty="0" smtClean="0"/>
          </a:p>
        </p:txBody>
      </p:sp>
    </p:spTree>
    <p:extLst>
      <p:ext uri="{BB962C8B-B14F-4D97-AF65-F5344CB8AC3E}">
        <p14:creationId xmlns:p14="http://schemas.microsoft.com/office/powerpoint/2010/main" val="512043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method of contribution:</a:t>
            </a:r>
            <a:br>
              <a:rPr lang="en-US" dirty="0" smtClean="0"/>
            </a:br>
            <a:r>
              <a:rPr lang="en-US" dirty="0" smtClean="0"/>
              <a:t>The Pull request.		</a:t>
            </a:r>
            <a:endParaRPr lang="en-US" dirty="0"/>
          </a:p>
        </p:txBody>
      </p:sp>
      <p:sp>
        <p:nvSpPr>
          <p:cNvPr id="3" name="Content Placeholder 2"/>
          <p:cNvSpPr>
            <a:spLocks noGrp="1"/>
          </p:cNvSpPr>
          <p:nvPr>
            <p:ph idx="1"/>
          </p:nvPr>
        </p:nvSpPr>
        <p:spPr/>
        <p:txBody>
          <a:bodyPr/>
          <a:lstStyle/>
          <a:p>
            <a:r>
              <a:rPr lang="en-US" dirty="0" smtClean="0"/>
              <a:t>A rather confusing term… You are actually requesting the project to which you want to contribute to pull code from your branch and merge with one of their branches.. </a:t>
            </a:r>
          </a:p>
          <a:p>
            <a:r>
              <a:rPr lang="en-US" b="1" dirty="0" smtClean="0"/>
              <a:t>Take home: On </a:t>
            </a:r>
            <a:r>
              <a:rPr lang="en-US" b="1" dirty="0" err="1" smtClean="0"/>
              <a:t>GitHub</a:t>
            </a:r>
            <a:r>
              <a:rPr lang="en-US" b="1" dirty="0" smtClean="0"/>
              <a:t> always fork a repo to your account then clone from it.. This allows you to make changes to your repo and put in a PR against the main project.</a:t>
            </a:r>
          </a:p>
          <a:p>
            <a:r>
              <a:rPr lang="en-US" dirty="0" err="1" smtClean="0"/>
              <a:t>GitHub</a:t>
            </a:r>
            <a:r>
              <a:rPr lang="en-US" dirty="0" smtClean="0"/>
              <a:t> has great tools for comparing and commenting code.. Note:  As you make changes to the branch you have the PR against  the PR is updated.. Thus the project manager can ask for changes and all you need to do is make them in your repo. </a:t>
            </a:r>
            <a:endParaRPr lang="en-US" dirty="0"/>
          </a:p>
        </p:txBody>
      </p:sp>
    </p:spTree>
    <p:extLst>
      <p:ext uri="{BB962C8B-B14F-4D97-AF65-F5344CB8AC3E}">
        <p14:creationId xmlns:p14="http://schemas.microsoft.com/office/powerpoint/2010/main" val="2847639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Picture 3" descr="Screen Shot 2014-08-26 at 11.14.2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03847"/>
          </a:xfrm>
          <a:prstGeom prst="rect">
            <a:avLst/>
          </a:prstGeom>
        </p:spPr>
      </p:pic>
    </p:spTree>
    <p:extLst>
      <p:ext uri="{BB962C8B-B14F-4D97-AF65-F5344CB8AC3E}">
        <p14:creationId xmlns:p14="http://schemas.microsoft.com/office/powerpoint/2010/main" val="585566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home messages</a:t>
            </a:r>
            <a:endParaRPr lang="en-US" dirty="0"/>
          </a:p>
        </p:txBody>
      </p:sp>
      <p:sp>
        <p:nvSpPr>
          <p:cNvPr id="3" name="Content Placeholder 2"/>
          <p:cNvSpPr>
            <a:spLocks noGrp="1"/>
          </p:cNvSpPr>
          <p:nvPr>
            <p:ph idx="1"/>
          </p:nvPr>
        </p:nvSpPr>
        <p:spPr/>
        <p:txBody>
          <a:bodyPr/>
          <a:lstStyle/>
          <a:p>
            <a:r>
              <a:rPr lang="en-US" dirty="0" smtClean="0"/>
              <a:t>Use version control!</a:t>
            </a:r>
          </a:p>
          <a:p>
            <a:r>
              <a:rPr lang="en-US" dirty="0" smtClean="0"/>
              <a:t>Get your code out there.. </a:t>
            </a:r>
            <a:endParaRPr lang="en-US" dirty="0"/>
          </a:p>
          <a:p>
            <a:r>
              <a:rPr lang="en-US" dirty="0" smtClean="0"/>
              <a:t>It pays dividends!</a:t>
            </a:r>
          </a:p>
          <a:p>
            <a:r>
              <a:rPr lang="en-US" dirty="0" smtClean="0"/>
              <a:t>If you plan to edit code, do not clone the projects repository, create a fork in your own account and work on that..</a:t>
            </a:r>
          </a:p>
          <a:p>
            <a:r>
              <a:rPr lang="en-US" dirty="0" smtClean="0"/>
              <a:t>Us project maintainers love to see our code being forked. </a:t>
            </a:r>
            <a:r>
              <a:rPr lang="en-US" dirty="0" smtClean="0">
                <a:sym typeface="Wingdings"/>
              </a:rPr>
              <a:t></a:t>
            </a:r>
            <a:endParaRPr lang="en-US" dirty="0" smtClean="0"/>
          </a:p>
        </p:txBody>
      </p:sp>
      <p:pic>
        <p:nvPicPr>
          <p:cNvPr id="5" name="Picture 4" descr="Screen Shot 2014-08-26 at 11.57.3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7700" y="4538537"/>
            <a:ext cx="1346200" cy="635000"/>
          </a:xfrm>
          <a:prstGeom prst="rect">
            <a:avLst/>
          </a:prstGeom>
        </p:spPr>
      </p:pic>
      <p:pic>
        <p:nvPicPr>
          <p:cNvPr id="6" name="Picture 5"/>
          <p:cNvPicPr>
            <a:picLocks noChangeAspect="1"/>
          </p:cNvPicPr>
          <p:nvPr/>
        </p:nvPicPr>
        <p:blipFill>
          <a:blip r:embed="rId3"/>
          <a:stretch>
            <a:fillRect/>
          </a:stretch>
        </p:blipFill>
        <p:spPr>
          <a:xfrm>
            <a:off x="7251700" y="0"/>
            <a:ext cx="1892300" cy="1892300"/>
          </a:xfrm>
          <a:prstGeom prst="rect">
            <a:avLst/>
          </a:prstGeom>
        </p:spPr>
      </p:pic>
    </p:spTree>
    <p:extLst>
      <p:ext uri="{BB962C8B-B14F-4D97-AF65-F5344CB8AC3E}">
        <p14:creationId xmlns:p14="http://schemas.microsoft.com/office/powerpoint/2010/main" val="1318346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4-08-26 at 11.15.5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0899"/>
            <a:ext cx="9144000" cy="6487101"/>
          </a:xfrm>
          <a:prstGeom prst="rect">
            <a:avLst/>
          </a:prstGeom>
        </p:spPr>
      </p:pic>
    </p:spTree>
    <p:extLst>
      <p:ext uri="{BB962C8B-B14F-4D97-AF65-F5344CB8AC3E}">
        <p14:creationId xmlns:p14="http://schemas.microsoft.com/office/powerpoint/2010/main" val="2984939087"/>
      </p:ext>
    </p:extLst>
  </p:cSld>
  <p:clrMapOvr>
    <a:masterClrMapping/>
  </p:clrMapOvr>
</p:sld>
</file>

<file path=ppt/theme/theme1.xml><?xml version="1.0" encoding="utf-8"?>
<a:theme xmlns:a="http://schemas.openxmlformats.org/drawingml/2006/main" name="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 Pop.thmx</Template>
  <TotalTime>154</TotalTime>
  <Words>318</Words>
  <Application>Microsoft Macintosh PowerPoint</Application>
  <PresentationFormat>On-screen Show (4:3)</PresentationFormat>
  <Paragraphs>20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Urban Pop</vt:lpstr>
      <vt:lpstr>Social coding for fun and profit</vt:lpstr>
      <vt:lpstr>So… We have talked about VC</vt:lpstr>
      <vt:lpstr>Platforms</vt:lpstr>
      <vt:lpstr>The method of contribution: The Pull request.  </vt:lpstr>
      <vt:lpstr>Example</vt:lpstr>
      <vt:lpstr>Take home messages</vt:lpstr>
      <vt:lpstr>PowerPoint Presentation</vt:lpstr>
    </vt:vector>
  </TitlesOfParts>
  <Company>Argonne National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1st Open source radar short course</dc:title>
  <dc:creator>Scott Collis</dc:creator>
  <cp:lastModifiedBy>Scott Collis</cp:lastModifiedBy>
  <cp:revision>18</cp:revision>
  <dcterms:created xsi:type="dcterms:W3CDTF">2014-08-26T14:11:21Z</dcterms:created>
  <dcterms:modified xsi:type="dcterms:W3CDTF">2014-08-26T16:59:28Z</dcterms:modified>
</cp:coreProperties>
</file>