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5" r:id="rId4"/>
    <p:sldId id="267" r:id="rId5"/>
    <p:sldId id="266" r:id="rId6"/>
    <p:sldId id="268" r:id="rId7"/>
    <p:sldId id="269" r:id="rId8"/>
    <p:sldId id="270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August 30,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4" name="Picture 13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5" name="Picture 14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6" name="Picture 15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August 30,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3" name="Picture 12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4" name="Picture 13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5" name="Picture 14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August 30,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3" name="Picture 12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4" name="Picture 13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5" name="Picture 14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August 30,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3" name="Picture 12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4" name="Picture 13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5" name="Picture 14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August 30,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4" name="Picture 13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5" name="Picture 14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6" name="Picture 15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August 30,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6" name="Picture 15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7" name="Picture 16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8" name="Picture 17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August 30,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8" name="Picture 17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9" name="Picture 18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20" name="Picture 19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August 30,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2" name="Picture 11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3" name="Picture 12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4" name="Picture 13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August 30,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1" name="Picture 10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2" name="Picture 11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3" name="Picture 12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August 30,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6" name="Picture 15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7" name="Picture 16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8" name="Picture 17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August 30,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6" name="Picture 15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7" name="Picture 16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8" name="Picture 17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gif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August 30,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18768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rgonne_logo.gi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9" name="Picture 8" descr="wradliblogo_small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0" name="Picture 9" descr="arm_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2" name="Picture 11" descr="BALTRAD-logo-large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" TargetMode="External"/><Relationship Id="rId4" Type="http://schemas.openxmlformats.org/officeDocument/2006/relationships/hyperlink" Target="https://guides.github.com/" TargetMode="External"/><Relationship Id="rId5" Type="http://schemas.openxmlformats.org/officeDocument/2006/relationships/hyperlink" Target="http://hginit.com/" TargetMode="External"/><Relationship Id="rId6" Type="http://schemas.openxmlformats.org/officeDocument/2006/relationships/hyperlink" Target="http://mercurial.selenic.com/guide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try.github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12" y="553525"/>
            <a:ext cx="3153255" cy="42043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112" y="4850368"/>
            <a:ext cx="3666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www.phdcomics.com</a:t>
            </a:r>
            <a:r>
              <a:rPr lang="en-US" sz="1200" dirty="0"/>
              <a:t>/comics/</a:t>
            </a:r>
            <a:r>
              <a:rPr lang="en-US" sz="1200" dirty="0" err="1"/>
              <a:t>archive.php?comicid</a:t>
            </a:r>
            <a:r>
              <a:rPr lang="en-US" sz="1200" dirty="0"/>
              <a:t>=1531</a:t>
            </a:r>
          </a:p>
        </p:txBody>
      </p:sp>
    </p:spTree>
    <p:extLst>
      <p:ext uri="{BB962C8B-B14F-4D97-AF65-F5344CB8AC3E}">
        <p14:creationId xmlns:p14="http://schemas.microsoft.com/office/powerpoint/2010/main" val="397375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 is a system for recording changes to a file or set of files that change over time which allows a specific version of these files to be recalled later.</a:t>
            </a:r>
          </a:p>
          <a:p>
            <a:r>
              <a:rPr lang="en-US" dirty="0" smtClean="0"/>
              <a:t>Can be used to manager software source code, documents, web sites, or even digital lab notes.</a:t>
            </a:r>
          </a:p>
          <a:p>
            <a:r>
              <a:rPr lang="en-US" dirty="0" smtClean="0"/>
              <a:t>Often embedded behind the scenes in other applications for example Google Docs and Wikipedia both use a version control system.</a:t>
            </a:r>
          </a:p>
          <a:p>
            <a:r>
              <a:rPr lang="en-US" dirty="0" smtClean="0"/>
              <a:t>Extremely useful for organizing software written by multiple developers.</a:t>
            </a:r>
          </a:p>
        </p:txBody>
      </p:sp>
    </p:spTree>
    <p:extLst>
      <p:ext uri="{BB962C8B-B14F-4D97-AF65-F5344CB8AC3E}">
        <p14:creationId xmlns:p14="http://schemas.microsoft.com/office/powerpoint/2010/main" val="351054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access to the entire history of a project:</a:t>
            </a:r>
          </a:p>
          <a:p>
            <a:pPr lvl="1"/>
            <a:r>
              <a:rPr lang="en-US" dirty="0" smtClean="0"/>
              <a:t>Backup in case of an crash or data loss.</a:t>
            </a:r>
          </a:p>
          <a:p>
            <a:pPr lvl="1"/>
            <a:r>
              <a:rPr lang="en-US" dirty="0" smtClean="0"/>
              <a:t>Ability to roll back mistakes.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ry out new ideas without breaking working code.</a:t>
            </a:r>
          </a:p>
          <a:p>
            <a:pPr lvl="1"/>
            <a:r>
              <a:rPr lang="en-US" dirty="0" smtClean="0"/>
              <a:t>Recall of older versions of the project.</a:t>
            </a:r>
          </a:p>
          <a:p>
            <a:pPr lvl="1"/>
            <a:r>
              <a:rPr lang="en-US" dirty="0" smtClean="0"/>
              <a:t>See what has changed and when.</a:t>
            </a:r>
          </a:p>
          <a:p>
            <a:endParaRPr lang="en-US" dirty="0" smtClean="0"/>
          </a:p>
          <a:p>
            <a:r>
              <a:rPr lang="en-US" dirty="0" smtClean="0"/>
              <a:t>Allows multiple people to work on a single project at the same time without interfering with each others work.</a:t>
            </a:r>
          </a:p>
          <a:p>
            <a:r>
              <a:rPr lang="en-US" dirty="0" smtClean="0"/>
              <a:t>Work done independently can be integrated into a single version.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5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TERMINNOLOGY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2666999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repository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stores the database of changes.</a:t>
            </a:r>
          </a:p>
          <a:p>
            <a:r>
              <a:rPr lang="en-US" dirty="0" smtClean="0"/>
              <a:t>You do your editing on a </a:t>
            </a:r>
            <a:r>
              <a:rPr lang="en-US" b="1" dirty="0" smtClean="0">
                <a:solidFill>
                  <a:srgbClr val="FF0000"/>
                </a:solidFill>
              </a:rPr>
              <a:t>working copy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you are happy with your changes you </a:t>
            </a:r>
            <a:r>
              <a:rPr lang="en-US" b="1" dirty="0" smtClean="0">
                <a:solidFill>
                  <a:srgbClr val="FF0000"/>
                </a:solidFill>
              </a:rPr>
              <a:t>commit</a:t>
            </a:r>
            <a:r>
              <a:rPr lang="en-US" dirty="0" smtClean="0"/>
              <a:t> then to the repository.</a:t>
            </a:r>
          </a:p>
          <a:p>
            <a:r>
              <a:rPr lang="en-US" dirty="0" smtClean="0"/>
              <a:t>A repository can therefore be though of as a chain of commits. In time it might </a:t>
            </a:r>
            <a:r>
              <a:rPr lang="en-US" b="1" dirty="0" smtClean="0">
                <a:solidFill>
                  <a:srgbClr val="FF0000"/>
                </a:solidFill>
              </a:rPr>
              <a:t>split</a:t>
            </a:r>
            <a:r>
              <a:rPr lang="en-US" dirty="0" smtClean="0"/>
              <a:t> into two </a:t>
            </a:r>
            <a:r>
              <a:rPr lang="en-US" b="1" dirty="0" smtClean="0">
                <a:solidFill>
                  <a:srgbClr val="FF0000"/>
                </a:solidFill>
              </a:rPr>
              <a:t>branches</a:t>
            </a:r>
            <a:r>
              <a:rPr lang="en-US" dirty="0" smtClean="0"/>
              <a:t>.  </a:t>
            </a:r>
            <a:endParaRPr lang="en-US" dirty="0"/>
          </a:p>
          <a:p>
            <a:r>
              <a:rPr lang="en-US" dirty="0" smtClean="0"/>
              <a:t>These can be </a:t>
            </a:r>
            <a:r>
              <a:rPr lang="en-US" b="1" dirty="0" smtClean="0">
                <a:solidFill>
                  <a:srgbClr val="FF0000"/>
                </a:solidFill>
              </a:rPr>
              <a:t>merged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back into a single branch.</a:t>
            </a:r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72750" y="4947909"/>
            <a:ext cx="990600" cy="369332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C1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41250" y="4935209"/>
            <a:ext cx="990600" cy="369332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C2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20910" y="4358841"/>
            <a:ext cx="990600" cy="369332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C3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004416" y="5373817"/>
            <a:ext cx="990600" cy="369332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C4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03770" y="4947909"/>
            <a:ext cx="990600" cy="369332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C5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152900" y="4559302"/>
            <a:ext cx="749300" cy="48259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152900" y="5130802"/>
            <a:ext cx="749300" cy="48259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96000" y="4498541"/>
            <a:ext cx="800716" cy="543359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096000" y="5108141"/>
            <a:ext cx="800716" cy="543359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184400" y="5108141"/>
            <a:ext cx="749300" cy="0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292600" y="4358841"/>
            <a:ext cx="851516" cy="1384308"/>
          </a:xfrm>
          <a:prstGeom prst="ellipse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84900" y="4422341"/>
            <a:ext cx="851516" cy="1384308"/>
          </a:xfrm>
          <a:prstGeom prst="ellipse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020910" y="4267200"/>
            <a:ext cx="1075090" cy="460973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020910" y="5295900"/>
            <a:ext cx="1075090" cy="460973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625450" y="4267200"/>
            <a:ext cx="58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130650" y="5558483"/>
            <a:ext cx="77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305766" y="38978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A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74062" y="4857234"/>
            <a:ext cx="103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3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6" grpId="0"/>
      <p:bldP spid="57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Centralized vs. 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Version control systems come in two flavors: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Centralized version control – A single repository exists. Work is done on working copies on developer’s machines.  </a:t>
            </a:r>
          </a:p>
          <a:p>
            <a:pPr marL="46863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Distributed version control – Multiple repositories exist, each developers has their own repository and working copy where they work.  Typically a single “master” repository is designated as containing the project’s official source code.</a:t>
            </a:r>
          </a:p>
          <a:p>
            <a:pPr lvl="1"/>
            <a:endParaRPr lang="en-US" dirty="0"/>
          </a:p>
          <a:p>
            <a:r>
              <a:rPr lang="en-US" dirty="0" smtClean="0"/>
              <a:t>The most common version control systems are </a:t>
            </a:r>
            <a:r>
              <a:rPr lang="en-US" dirty="0" err="1" smtClean="0"/>
              <a:t>git</a:t>
            </a:r>
            <a:r>
              <a:rPr lang="en-US" dirty="0" smtClean="0"/>
              <a:t> (distributed), mercurial (distributed) and SVN (centralized)</a:t>
            </a:r>
          </a:p>
          <a:p>
            <a:endParaRPr lang="en-US" dirty="0"/>
          </a:p>
          <a:p>
            <a:r>
              <a:rPr lang="en-US" dirty="0" smtClean="0"/>
              <a:t>The trend in open source software is a move to distributed version control systems, although many projects (and companies and organizations) still use centralized version control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0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24421" b="-24421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single repository provides a “central” location for the database of changes.</a:t>
            </a:r>
          </a:p>
          <a:p>
            <a:r>
              <a:rPr lang="en-US" dirty="0" smtClean="0"/>
              <a:t>Each developers has a working copy and commits to the central repository.</a:t>
            </a:r>
          </a:p>
          <a:p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A single up to date version is always available.</a:t>
            </a:r>
          </a:p>
          <a:p>
            <a:pPr lvl="1"/>
            <a:r>
              <a:rPr lang="en-US" dirty="0" smtClean="0"/>
              <a:t>Simple to understand.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Single point of failure.</a:t>
            </a:r>
          </a:p>
          <a:p>
            <a:pPr lvl="1"/>
            <a:r>
              <a:rPr lang="en-US" dirty="0" smtClean="0"/>
              <a:t>Commits require a connection to the repository.</a:t>
            </a:r>
          </a:p>
          <a:p>
            <a:pPr lvl="1"/>
            <a:r>
              <a:rPr lang="en-US" dirty="0" smtClean="0"/>
              <a:t>Branching and merging must be done with permission from the repository – slow and complicated.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375" y="4919080"/>
            <a:ext cx="4513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homes.cs.washington.edu</a:t>
            </a:r>
            <a:r>
              <a:rPr lang="en-US" sz="1200" dirty="0"/>
              <a:t>/~</a:t>
            </a:r>
            <a:r>
              <a:rPr lang="en-US" sz="1200" dirty="0" err="1"/>
              <a:t>mernst</a:t>
            </a:r>
            <a:r>
              <a:rPr lang="en-US" sz="1200" dirty="0"/>
              <a:t>/advice/version-</a:t>
            </a:r>
            <a:r>
              <a:rPr lang="en-US" sz="1200" dirty="0" err="1"/>
              <a:t>control.html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3049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18850" b="-18850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developer has a full copy of the repository AND a working copy.</a:t>
            </a:r>
          </a:p>
          <a:p>
            <a:r>
              <a:rPr lang="en-US" dirty="0" smtClean="0"/>
              <a:t>A single “master” repository is agreed upon, developers “push” and “pull” from their local repository to this remote repository.</a:t>
            </a:r>
          </a:p>
          <a:p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Multiple points of failure – everyone has a full copy.</a:t>
            </a:r>
          </a:p>
          <a:p>
            <a:pPr lvl="1"/>
            <a:r>
              <a:rPr lang="en-US" dirty="0" smtClean="0"/>
              <a:t>Commits are made to the local repository.</a:t>
            </a:r>
          </a:p>
          <a:p>
            <a:pPr lvl="1"/>
            <a:r>
              <a:rPr lang="en-US" dirty="0" smtClean="0"/>
              <a:t>Branches can be made locally, and merged locally.  Lightweight.</a:t>
            </a:r>
          </a:p>
          <a:p>
            <a:pPr lvl="1"/>
            <a:r>
              <a:rPr lang="en-US" dirty="0" smtClean="0"/>
              <a:t>Fast – everything is local, commits, branches, merged, etc.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Complicated for beginners.</a:t>
            </a:r>
          </a:p>
          <a:p>
            <a:pPr lvl="1"/>
            <a:r>
              <a:rPr lang="en-US" dirty="0" smtClean="0"/>
              <a:t>May be unclear when the most up to date version of the project can be found.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7375" y="4919080"/>
            <a:ext cx="4513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homes.cs.washington.edu</a:t>
            </a:r>
            <a:r>
              <a:rPr lang="en-US" sz="1200" dirty="0"/>
              <a:t>/~</a:t>
            </a:r>
            <a:r>
              <a:rPr lang="en-US" sz="1200" dirty="0" err="1"/>
              <a:t>mernst</a:t>
            </a:r>
            <a:r>
              <a:rPr lang="en-US" sz="1200" dirty="0"/>
              <a:t>/advice/version-</a:t>
            </a:r>
            <a:r>
              <a:rPr lang="en-US" sz="1200" dirty="0" err="1"/>
              <a:t>control.html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105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 CONTROL In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Nearly all open source software projects have a version control system, most can be accessed online.</a:t>
            </a:r>
          </a:p>
          <a:p>
            <a:endParaRPr lang="en-US" dirty="0" smtClean="0"/>
          </a:p>
          <a:p>
            <a:r>
              <a:rPr lang="en-US" dirty="0" smtClean="0"/>
              <a:t>Many projects use a service to host their source code, some example are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, Google Code, and </a:t>
            </a:r>
            <a:r>
              <a:rPr lang="en-US" dirty="0" err="1" smtClean="0"/>
              <a:t>SourceForge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You can access these repository to explore the code in an open source project, discover bugs, and even contribute back to the project!</a:t>
            </a:r>
          </a:p>
        </p:txBody>
      </p:sp>
    </p:spTree>
    <p:extLst>
      <p:ext uri="{BB962C8B-B14F-4D97-AF65-F5344CB8AC3E}">
        <p14:creationId xmlns:p14="http://schemas.microsoft.com/office/powerpoint/2010/main" val="336662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Resources for learning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TryGit</a:t>
            </a:r>
            <a:r>
              <a:rPr lang="en-US" dirty="0" smtClean="0"/>
              <a:t> – Practice in the browser!</a:t>
            </a:r>
            <a:endParaRPr lang="en-US" dirty="0"/>
          </a:p>
          <a:p>
            <a:pPr lvl="2"/>
            <a:r>
              <a:rPr lang="en-US" dirty="0" smtClean="0">
                <a:hlinkClick r:id="rId2"/>
              </a:rPr>
              <a:t>https:</a:t>
            </a:r>
            <a:r>
              <a:rPr lang="en-US" dirty="0">
                <a:hlinkClick r:id="rId2"/>
              </a:rPr>
              <a:t>//</a:t>
            </a:r>
            <a:r>
              <a:rPr lang="en-US" dirty="0" err="1">
                <a:hlinkClick r:id="rId2"/>
              </a:rPr>
              <a:t>try.github.io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ProGit</a:t>
            </a:r>
            <a:r>
              <a:rPr lang="en-US" dirty="0" smtClean="0"/>
              <a:t> – Book with practical </a:t>
            </a:r>
            <a:r>
              <a:rPr lang="en-US" dirty="0" err="1" smtClean="0"/>
              <a:t>git</a:t>
            </a:r>
            <a:r>
              <a:rPr lang="en-US" dirty="0" smtClean="0"/>
              <a:t> and some theory.</a:t>
            </a:r>
          </a:p>
          <a:p>
            <a:pPr lvl="2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://git-scm.com/book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guides – instructions on using </a:t>
            </a:r>
            <a:r>
              <a:rPr lang="en-US" dirty="0" err="1" smtClean="0"/>
              <a:t>git</a:t>
            </a:r>
            <a:r>
              <a:rPr lang="en-US" dirty="0" smtClean="0"/>
              <a:t> with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 smtClean="0">
                <a:hlinkClick r:id="rId4"/>
              </a:rPr>
              <a:t>https:</a:t>
            </a:r>
            <a:r>
              <a:rPr lang="en-US" dirty="0">
                <a:hlinkClick r:id="rId4"/>
              </a:rPr>
              <a:t>//</a:t>
            </a:r>
            <a:r>
              <a:rPr lang="en-US" dirty="0" err="1">
                <a:hlinkClick r:id="rId4"/>
              </a:rPr>
              <a:t>guides.github.com</a:t>
            </a:r>
            <a:r>
              <a:rPr lang="en-US" dirty="0">
                <a:hlinkClick r:id="rId4"/>
              </a:rPr>
              <a:t>/</a:t>
            </a:r>
            <a:endParaRPr lang="en-US" dirty="0" smtClean="0"/>
          </a:p>
          <a:p>
            <a:pPr marL="868680" lvl="2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Resources for learning Hg: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Hg </a:t>
            </a:r>
            <a:r>
              <a:rPr lang="en-US" dirty="0" err="1" smtClean="0"/>
              <a:t>Init</a:t>
            </a:r>
            <a:r>
              <a:rPr lang="en-US" dirty="0" smtClean="0"/>
              <a:t> - Tutorial</a:t>
            </a:r>
          </a:p>
          <a:p>
            <a:pPr lvl="2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://hginit.com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Mercurial Documentation – From the source.</a:t>
            </a:r>
          </a:p>
          <a:p>
            <a:pPr lvl="2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mercurial.selenic.com/guide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026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517</TotalTime>
  <Words>758</Words>
  <Application>Microsoft Macintosh PowerPoint</Application>
  <PresentationFormat>On-screen Show (4:3)</PresentationFormat>
  <Paragraphs>94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 Pop</vt:lpstr>
      <vt:lpstr>Version CONTROL</vt:lpstr>
      <vt:lpstr>What is VERSION CONTROL?</vt:lpstr>
      <vt:lpstr>Benefits OF VERSION CONTROL</vt:lpstr>
      <vt:lpstr>Some TERMINNOLOGY</vt:lpstr>
      <vt:lpstr>Centralized vs. Distributed</vt:lpstr>
      <vt:lpstr>CENTRALIZED VERSION CONTROL</vt:lpstr>
      <vt:lpstr>Distributed Version Control</vt:lpstr>
      <vt:lpstr>VERSION CONTROL In OPEN SOURCE</vt:lpstr>
      <vt:lpstr>Learning VERSION CONTROL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1st Open source radar short course</dc:title>
  <dc:creator>Scott Collis</dc:creator>
  <cp:lastModifiedBy>Helmus, Jonathan J.</cp:lastModifiedBy>
  <cp:revision>33</cp:revision>
  <dcterms:created xsi:type="dcterms:W3CDTF">2014-08-26T14:11:21Z</dcterms:created>
  <dcterms:modified xsi:type="dcterms:W3CDTF">2014-08-30T18:55:48Z</dcterms:modified>
</cp:coreProperties>
</file>