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3" name="Picture 12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4" name="Picture 13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5" name="Picture 14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4" name="Picture 13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5" name="Picture 14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6" name="Picture 15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8" name="Picture 17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9" name="Picture 18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20" name="Picture 19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2" name="Picture 11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3" name="Picture 12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4" name="Picture 13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1" name="Picture 10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2" name="Picture 11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3" name="Picture 12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August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rgonne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16" name="Picture 15" descr="wradliblogo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7" name="Picture 16" descr="arm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8" name="Picture 17" descr="BALTRAD-logo-larg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gif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190639" y="6278427"/>
            <a:ext cx="4139574" cy="5033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August 26,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18768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rgonne_logo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43" y="6416675"/>
            <a:ext cx="644780" cy="242741"/>
          </a:xfrm>
          <a:prstGeom prst="rect">
            <a:avLst/>
          </a:prstGeom>
        </p:spPr>
      </p:pic>
      <p:pic>
        <p:nvPicPr>
          <p:cNvPr id="9" name="Picture 8" descr="wradliblogo_small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0" y="6352026"/>
            <a:ext cx="400412" cy="400412"/>
          </a:xfrm>
          <a:prstGeom prst="rect">
            <a:avLst/>
          </a:prstGeom>
        </p:spPr>
      </p:pic>
      <p:pic>
        <p:nvPicPr>
          <p:cNvPr id="10" name="Picture 9" descr="arm_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12" y="6381388"/>
            <a:ext cx="1172518" cy="371050"/>
          </a:xfrm>
          <a:prstGeom prst="rect">
            <a:avLst/>
          </a:prstGeom>
        </p:spPr>
      </p:pic>
      <p:pic>
        <p:nvPicPr>
          <p:cNvPr id="12" name="Picture 11" descr="BALTRAD-logo-larg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6" y="6372865"/>
            <a:ext cx="775674" cy="355727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rveymonkey.com/s/Y3SGV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the 1</a:t>
            </a:r>
            <a:r>
              <a:rPr lang="en-US" baseline="30000" dirty="0" smtClean="0"/>
              <a:t>st</a:t>
            </a:r>
            <a:r>
              <a:rPr lang="en-US" dirty="0" smtClean="0"/>
              <a:t> Open source radar short course</a:t>
            </a:r>
            <a:endParaRPr lang="en-US" dirty="0"/>
          </a:p>
        </p:txBody>
      </p:sp>
      <p:pic>
        <p:nvPicPr>
          <p:cNvPr id="4" name="Picture 3" descr="3246_eric_cidd.siz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5" y="607785"/>
            <a:ext cx="2861922" cy="4263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11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4702629" cy="37338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ever of its kind!</a:t>
            </a:r>
          </a:p>
          <a:p>
            <a:r>
              <a:rPr lang="en-US" dirty="0" smtClean="0"/>
              <a:t>Collaboration between EU and USA (Aussie!)</a:t>
            </a:r>
          </a:p>
          <a:p>
            <a:r>
              <a:rPr lang="en-US" dirty="0" smtClean="0"/>
              <a:t>Multi-agency</a:t>
            </a:r>
          </a:p>
          <a:p>
            <a:r>
              <a:rPr lang="en-US" dirty="0" smtClean="0"/>
              <a:t>Spawned from a collaborative BAMS article on the state of open source software in active remote sensing</a:t>
            </a:r>
          </a:p>
          <a:p>
            <a:r>
              <a:rPr lang="en-US" b="1" i="1" dirty="0" smtClean="0"/>
              <a:t>The aim is to equip attendees with an array of open source tools to interact with a variety of radar data. </a:t>
            </a:r>
          </a:p>
          <a:p>
            <a:endParaRPr lang="en-US" dirty="0"/>
          </a:p>
        </p:txBody>
      </p:sp>
      <p:pic>
        <p:nvPicPr>
          <p:cNvPr id="4" name="Picture 3" descr="Screen Shot 2014-08-26 at 9.3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9" y="1977571"/>
            <a:ext cx="3544657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86" y="1430339"/>
            <a:ext cx="5083628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 software is both self sustaining and self destroying. </a:t>
            </a:r>
          </a:p>
          <a:p>
            <a:r>
              <a:rPr lang="en-US" dirty="0" smtClean="0"/>
              <a:t>The ability to “fork” a package, start a new development path, allows good ideas to surface and survive naturally. We can not hide our bad code, but people can make it better!</a:t>
            </a:r>
          </a:p>
          <a:p>
            <a:r>
              <a:rPr lang="en-US" dirty="0" smtClean="0"/>
              <a:t>Agencies, governments and private enterprise is seeing the value of open source and even committing resources to OSS packages (Scientific Python a key example).</a:t>
            </a:r>
          </a:p>
          <a:p>
            <a:r>
              <a:rPr lang="en-US" dirty="0" smtClean="0"/>
              <a:t>We love it when you tell us problems with our code. We love it more when you help us make it better!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48" y="1660065"/>
            <a:ext cx="3558573" cy="268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3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tutors and course outline, brief participant survey. </a:t>
            </a:r>
            <a:endParaRPr lang="en-US" dirty="0" smtClean="0"/>
          </a:p>
          <a:p>
            <a:r>
              <a:rPr lang="en-US" dirty="0" smtClean="0"/>
              <a:t>Technology </a:t>
            </a:r>
            <a:r>
              <a:rPr lang="en-US" dirty="0"/>
              <a:t>setup: Launching the Virtual Machine for the course via </a:t>
            </a:r>
            <a:br>
              <a:rPr lang="en-US" dirty="0"/>
            </a:br>
            <a:r>
              <a:rPr lang="en-US" dirty="0" err="1"/>
              <a:t>VirtualBox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Version control and </a:t>
            </a:r>
            <a:r>
              <a:rPr lang="en-US" dirty="0"/>
              <a:t>c</a:t>
            </a:r>
            <a:r>
              <a:rPr lang="en-US" dirty="0" smtClean="0"/>
              <a:t>ommunity coding, users as co-developers at the heart of OSS. </a:t>
            </a:r>
          </a:p>
          <a:p>
            <a:r>
              <a:rPr lang="en-US" dirty="0" smtClean="0"/>
              <a:t>The Python language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an the </a:t>
            </a:r>
            <a:r>
              <a:rPr lang="en-US" dirty="0" err="1" smtClean="0"/>
              <a:t>IPython</a:t>
            </a:r>
            <a:r>
              <a:rPr lang="en-US" dirty="0" smtClean="0"/>
              <a:t> notebook. </a:t>
            </a:r>
          </a:p>
          <a:p>
            <a:r>
              <a:rPr lang="en-US" dirty="0" smtClean="0"/>
              <a:t>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and the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Hands on with the Python ARM Radar Toolkit</a:t>
            </a:r>
          </a:p>
          <a:p>
            <a:r>
              <a:rPr lang="en-US" dirty="0" smtClean="0"/>
              <a:t>Hands on with </a:t>
            </a:r>
            <a:r>
              <a:rPr lang="en-US" dirty="0" err="1" smtClean="0"/>
              <a:t>wradlib</a:t>
            </a:r>
            <a:endParaRPr lang="en-US" dirty="0" smtClean="0"/>
          </a:p>
          <a:p>
            <a:r>
              <a:rPr lang="en-US" dirty="0" smtClean="0"/>
              <a:t>Lunch (provided)</a:t>
            </a:r>
          </a:p>
          <a:p>
            <a:r>
              <a:rPr lang="en-US" dirty="0" smtClean="0"/>
              <a:t>Hands on </a:t>
            </a:r>
            <a:r>
              <a:rPr lang="en-US" dirty="0" err="1" smtClean="0"/>
              <a:t>wradlib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Hands on </a:t>
            </a:r>
            <a:r>
              <a:rPr lang="en-US" dirty="0" err="1" smtClean="0"/>
              <a:t>Baltrad</a:t>
            </a:r>
            <a:endParaRPr lang="en-US" dirty="0" smtClean="0"/>
          </a:p>
          <a:p>
            <a:r>
              <a:rPr lang="en-US" dirty="0" smtClean="0"/>
              <a:t>Coffee</a:t>
            </a:r>
          </a:p>
          <a:p>
            <a:r>
              <a:rPr lang="en-US" dirty="0" smtClean="0"/>
              <a:t>Interoperability: Using all the packages together! </a:t>
            </a:r>
          </a:p>
          <a:p>
            <a:r>
              <a:rPr lang="en-US" dirty="0" smtClean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72035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instructors: BALTRAD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Daniel Michelson</a:t>
            </a:r>
          </a:p>
          <a:p>
            <a:pPr marL="68580" indent="0">
              <a:buNone/>
            </a:pPr>
            <a:r>
              <a:rPr lang="en-US" dirty="0"/>
              <a:t>Swedish Meteorological and 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Hydrological </a:t>
            </a:r>
            <a:r>
              <a:rPr lang="en-US" dirty="0"/>
              <a:t>Institute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Chair BALTRAD </a:t>
            </a:r>
            <a:r>
              <a:rPr lang="en-US" dirty="0" smtClean="0"/>
              <a:t>Group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Anders </a:t>
            </a:r>
            <a:r>
              <a:rPr lang="en-US" dirty="0" err="1"/>
              <a:t>Henja</a:t>
            </a:r>
            <a:endParaRPr lang="en-US" dirty="0"/>
          </a:p>
          <a:p>
            <a:pPr marL="68580" indent="0">
              <a:buNone/>
            </a:pPr>
            <a:r>
              <a:rPr lang="en-US" dirty="0" err="1"/>
              <a:t>Henjab</a:t>
            </a:r>
            <a:r>
              <a:rPr lang="en-US" dirty="0"/>
              <a:t>, AB</a:t>
            </a:r>
          </a:p>
          <a:p>
            <a:pPr marL="68580" indent="0">
              <a:buNone/>
            </a:pPr>
            <a:r>
              <a:rPr lang="en-US" dirty="0"/>
              <a:t>BALTRAD Chief Architect</a:t>
            </a:r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BALTRAD-logo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4" y="1892444"/>
            <a:ext cx="4952739" cy="22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6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instructors: </a:t>
            </a:r>
            <a:r>
              <a:rPr lang="en-US" dirty="0" err="1" smtClean="0"/>
              <a:t>wradlib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Maik</a:t>
            </a:r>
            <a:r>
              <a:rPr lang="en-US" dirty="0"/>
              <a:t> </a:t>
            </a:r>
            <a:r>
              <a:rPr lang="en-US" dirty="0" err="1"/>
              <a:t>Heistermann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University of Potsdam, Germany </a:t>
            </a:r>
            <a:br>
              <a:rPr lang="en-US" dirty="0"/>
            </a:br>
            <a:r>
              <a:rPr lang="en-US" dirty="0" err="1"/>
              <a:t>wradlib</a:t>
            </a:r>
            <a:r>
              <a:rPr lang="en-US" dirty="0"/>
              <a:t> developer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Pfaff </a:t>
            </a:r>
            <a:br>
              <a:rPr lang="en-US" dirty="0"/>
            </a:br>
            <a:r>
              <a:rPr lang="en-US" dirty="0"/>
              <a:t>Blue Yonder, Germany </a:t>
            </a:r>
            <a:br>
              <a:rPr lang="en-US" dirty="0"/>
            </a:br>
            <a:r>
              <a:rPr lang="en-US" dirty="0" err="1"/>
              <a:t>wradlib</a:t>
            </a:r>
            <a:r>
              <a:rPr lang="en-US" dirty="0"/>
              <a:t> developer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Kai </a:t>
            </a:r>
            <a:r>
              <a:rPr lang="en-US" dirty="0" err="1"/>
              <a:t>Muehlbauer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University of Bonn, Germany </a:t>
            </a:r>
            <a:br>
              <a:rPr lang="en-US" dirty="0"/>
            </a:br>
            <a:r>
              <a:rPr lang="en-US" dirty="0" err="1"/>
              <a:t>wradlib</a:t>
            </a:r>
            <a:r>
              <a:rPr lang="en-US" dirty="0"/>
              <a:t> developer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 descr="wradliblogo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42" y="1600201"/>
            <a:ext cx="2585357" cy="25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4071" y="1324429"/>
            <a:ext cx="4200072" cy="38009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instructors: </a:t>
            </a:r>
            <a:r>
              <a:rPr lang="en-US" dirty="0" err="1" smtClean="0"/>
              <a:t>Py</a:t>
            </a:r>
            <a:r>
              <a:rPr lang="en-US" dirty="0" smtClean="0"/>
              <a:t>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Scott Collis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Argonne National Laboratory</a:t>
            </a:r>
          </a:p>
          <a:p>
            <a:pPr marL="68580" indent="0">
              <a:buNone/>
            </a:pPr>
            <a:r>
              <a:rPr lang="en-US" dirty="0" smtClean="0"/>
              <a:t>ARM Radar Translator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Science Lead </a:t>
            </a:r>
            <a:r>
              <a:rPr lang="en-US" dirty="0" err="1" smtClean="0"/>
              <a:t>Py</a:t>
            </a:r>
            <a:r>
              <a:rPr lang="en-US" dirty="0" smtClean="0"/>
              <a:t>-ART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Jonathan </a:t>
            </a:r>
            <a:r>
              <a:rPr lang="en-US" dirty="0" err="1" smtClean="0"/>
              <a:t>Helmus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Argonne National Laboratory</a:t>
            </a:r>
          </a:p>
          <a:p>
            <a:pPr marL="68580" indent="0">
              <a:buNone/>
            </a:pPr>
            <a:r>
              <a:rPr lang="en-US" dirty="0" smtClean="0"/>
              <a:t>ARM Developer</a:t>
            </a:r>
          </a:p>
          <a:p>
            <a:pPr marL="68580" indent="0">
              <a:buNone/>
            </a:pPr>
            <a:r>
              <a:rPr lang="en-US" dirty="0" smtClean="0"/>
              <a:t>Development lead </a:t>
            </a:r>
            <a:r>
              <a:rPr lang="en-US" dirty="0" err="1" smtClean="0"/>
              <a:t>Py</a:t>
            </a:r>
            <a:r>
              <a:rPr lang="en-US" dirty="0" smtClean="0"/>
              <a:t>-ART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rgonne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16" y="1502696"/>
            <a:ext cx="3407741" cy="1282914"/>
          </a:xfrm>
          <a:prstGeom prst="rect">
            <a:avLst/>
          </a:prstGeom>
        </p:spPr>
      </p:pic>
      <p:pic>
        <p:nvPicPr>
          <p:cNvPr id="6" name="Picture 5" descr="ar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2" y="3370036"/>
            <a:ext cx="3482882" cy="11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71" y="1600201"/>
            <a:ext cx="8826500" cy="3733800"/>
          </a:xfrm>
        </p:spPr>
        <p:txBody>
          <a:bodyPr/>
          <a:lstStyle/>
          <a:p>
            <a:r>
              <a:rPr lang="en-US" dirty="0" smtClean="0"/>
              <a:t>Please go to:</a:t>
            </a:r>
          </a:p>
          <a:p>
            <a:pPr marL="68580" indent="0">
              <a:buNone/>
            </a:pPr>
            <a:endParaRPr lang="en-US" dirty="0" smtClean="0">
              <a:hlinkClick r:id="rId2"/>
            </a:endParaRPr>
          </a:p>
          <a:p>
            <a:pPr marL="68580" indent="0">
              <a:buNone/>
            </a:pPr>
            <a:r>
              <a:rPr lang="en-US" sz="3200" b="1" dirty="0" smtClean="0">
                <a:hlinkClick r:id="rId2"/>
              </a:rPr>
              <a:t>https</a:t>
            </a:r>
            <a:r>
              <a:rPr lang="en-US" sz="3200" b="1" dirty="0">
                <a:hlinkClick r:id="rId2"/>
              </a:rPr>
              <a:t>://www.surveymonkey.com/s/Y3SGVV2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94358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54</TotalTime>
  <Words>305</Words>
  <Application>Microsoft Macintosh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Welcome to the 1st Open source radar short course</vt:lpstr>
      <vt:lpstr>About the course</vt:lpstr>
      <vt:lpstr>WHY BOTHER? </vt:lpstr>
      <vt:lpstr>Course Outline</vt:lpstr>
      <vt:lpstr>Course Outline (2)</vt:lpstr>
      <vt:lpstr>Your instructors: BALTRAD</vt:lpstr>
      <vt:lpstr>Your instructors: wradlib</vt:lpstr>
      <vt:lpstr>Your instructors: Py-ART</vt:lpstr>
      <vt:lpstr>Survey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1st Open source radar short course</dc:title>
  <dc:creator>Scott Collis</dc:creator>
  <cp:lastModifiedBy>Scott Collis</cp:lastModifiedBy>
  <cp:revision>11</cp:revision>
  <dcterms:created xsi:type="dcterms:W3CDTF">2014-08-26T14:11:21Z</dcterms:created>
  <dcterms:modified xsi:type="dcterms:W3CDTF">2014-08-26T15:05:26Z</dcterms:modified>
</cp:coreProperties>
</file>