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</p:sldIdLst>
  <p:sldSz cy="5143500" cx="9144000"/>
  <p:notesSz cx="6858000" cy="9144000"/>
  <p:embeddedFontLst>
    <p:embeddedFont>
      <p:font typeface="Roboto"/>
      <p:regular r:id="rId75"/>
      <p:bold r:id="rId76"/>
      <p:italic r:id="rId77"/>
      <p:boldItalic r:id="rId78"/>
    </p:embeddedFont>
    <p:embeddedFont>
      <p:font typeface="Bree Serif"/>
      <p:regular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2B6A63-3FAD-4337-95A3-971BBACD302C}">
  <a:tblStyle styleId="{452B6A63-3FAD-4337-95A3-971BBACD30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font" Target="fonts/Roboto-regular.fntdata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font" Target="fonts/Roboto-italic.fntdata"/><Relationship Id="rId32" Type="http://schemas.openxmlformats.org/officeDocument/2006/relationships/slide" Target="slides/slide26.xml"/><Relationship Id="rId76" Type="http://schemas.openxmlformats.org/officeDocument/2006/relationships/font" Target="fonts/Roboto-bold.fntdata"/><Relationship Id="rId35" Type="http://schemas.openxmlformats.org/officeDocument/2006/relationships/slide" Target="slides/slide29.xml"/><Relationship Id="rId79" Type="http://schemas.openxmlformats.org/officeDocument/2006/relationships/font" Target="fonts/BreeSerif-regular.fntdata"/><Relationship Id="rId34" Type="http://schemas.openxmlformats.org/officeDocument/2006/relationships/slide" Target="slides/slide28.xml"/><Relationship Id="rId78" Type="http://schemas.openxmlformats.org/officeDocument/2006/relationships/font" Target="fonts/Roboto-boldItalic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3227c7cd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3227c7cd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3227c7cd5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3227c7cd5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3227c7cd5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3227c7cd5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3227c7cd5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3227c7cd5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3227c7cd5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3227c7cd5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3227c7cd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3227c7cd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3227c7cd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3227c7cd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3227c7cd5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3227c7cd5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3227da95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3227da95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3227c7cd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3227c7cd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3227c7cd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3227c7cd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3227c7cd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3227c7cd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3227c7cd5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b3227c7cd5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3227c7cd5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b3227c7cd5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3227c7cd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b3227c7cd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3227da95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3227da95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3227c7cd5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b3227c7cd5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3227da95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3227da95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Each entity type becomes a table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93A299"/>
                </a:solidFill>
              </a:rPr>
              <a:t>• </a:t>
            </a:r>
            <a:r>
              <a:rPr lang="en">
                <a:solidFill>
                  <a:schemeClr val="dk1"/>
                </a:solidFill>
              </a:rPr>
              <a:t>Each single-valued attribute becomes a column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93A299"/>
                </a:solidFill>
              </a:rPr>
              <a:t>• </a:t>
            </a:r>
            <a:r>
              <a:rPr lang="en">
                <a:solidFill>
                  <a:schemeClr val="dk1"/>
                </a:solidFill>
              </a:rPr>
              <a:t>Derived attributes are ignored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93A299"/>
                </a:solidFill>
              </a:rPr>
              <a:t>• </a:t>
            </a:r>
            <a:r>
              <a:rPr lang="en">
                <a:solidFill>
                  <a:schemeClr val="dk1"/>
                </a:solidFill>
              </a:rPr>
              <a:t>Composite attributes are represented by components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93A299"/>
                </a:solidFill>
              </a:rPr>
              <a:t>• </a:t>
            </a:r>
            <a:r>
              <a:rPr lang="en">
                <a:solidFill>
                  <a:schemeClr val="dk1"/>
                </a:solidFill>
              </a:rPr>
              <a:t>The key attribute of the entity type becomes the primary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key of the table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b3227da95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b3227da95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Weak entity types are converted into a table of their own, with the primary key of the strong entity acting as a foreign key in the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93A2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foreign key along with the key of the weak entity form the composite primary key of this table 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3227da95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b3227da95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primary key of the partial participant will become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foreign key of the total participant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Attribute on Relationship goes to the Total Participant Side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3227da95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3227da95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primary key of either of the participants can become a foreign key 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other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31c5e7e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31c5e7e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FF6600"/>
                </a:solidFill>
                <a:highlight>
                  <a:srgbClr val="FFFFFF"/>
                </a:highlight>
              </a:rPr>
              <a:t>What do you understand by ‘Database’?</a:t>
            </a:r>
            <a:endParaRPr b="1" sz="1150">
              <a:solidFill>
                <a:srgbClr val="FF66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3A3A3A"/>
                </a:solidFill>
                <a:highlight>
                  <a:srgbClr val="FFFFFF"/>
                </a:highlight>
              </a:rPr>
              <a:t>Answer:</a:t>
            </a:r>
            <a:r>
              <a:rPr lang="en" sz="1150">
                <a:solidFill>
                  <a:srgbClr val="3A3A3A"/>
                </a:solidFill>
                <a:highlight>
                  <a:srgbClr val="FFFFFF"/>
                </a:highlight>
              </a:rPr>
              <a:t> Database is an organized collection of related data where the data is stored and organized to serve some specific purpose.</a:t>
            </a:r>
            <a:endParaRPr sz="115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FF6600"/>
                </a:solidFill>
                <a:highlight>
                  <a:srgbClr val="FFFFFF"/>
                </a:highlight>
              </a:rPr>
              <a:t>Define DBMS.</a:t>
            </a:r>
            <a:endParaRPr b="1" sz="1150">
              <a:solidFill>
                <a:srgbClr val="FF66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3A3A3A"/>
                </a:solidFill>
                <a:highlight>
                  <a:srgbClr val="FFFFFF"/>
                </a:highlight>
              </a:rPr>
              <a:t>Answer: </a:t>
            </a:r>
            <a:r>
              <a:rPr lang="en" sz="1150">
                <a:solidFill>
                  <a:srgbClr val="3A3A3A"/>
                </a:solidFill>
                <a:highlight>
                  <a:srgbClr val="FFFFFF"/>
                </a:highlight>
              </a:rPr>
              <a:t>DBMS stands for Database Management System. It is a collection of application programs which allow the user to organize, restore and retrieve information about data efficiently and as effectively as possible.</a:t>
            </a:r>
            <a:endParaRPr sz="115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FF6600"/>
                </a:solidFill>
                <a:highlight>
                  <a:srgbClr val="FFFFFF"/>
                </a:highlight>
              </a:rPr>
              <a:t>Define RDBMS.</a:t>
            </a:r>
            <a:endParaRPr b="1" sz="1150">
              <a:solidFill>
                <a:srgbClr val="FF66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3A3A3A"/>
                </a:solidFill>
                <a:highlight>
                  <a:srgbClr val="FFFFFF"/>
                </a:highlight>
              </a:rPr>
              <a:t>Answer: </a:t>
            </a:r>
            <a:r>
              <a:rPr lang="en" sz="1150">
                <a:solidFill>
                  <a:srgbClr val="3A3A3A"/>
                </a:solidFill>
                <a:highlight>
                  <a:srgbClr val="FFFFFF"/>
                </a:highlight>
              </a:rPr>
              <a:t>Relational Database Management System(RDBMS) is based on a relational model of data that is stored in databases in separate tables and they are related to the use of a common column. Data can be accessed easily from the relational database using Structured Query Language (SQL).</a:t>
            </a:r>
            <a:endParaRPr sz="115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FF6600"/>
                </a:solidFill>
                <a:highlight>
                  <a:srgbClr val="FFFFFF"/>
                </a:highlight>
              </a:rPr>
              <a:t>What do you understand by Data Redundancy?</a:t>
            </a:r>
            <a:endParaRPr b="1" sz="1150">
              <a:solidFill>
                <a:srgbClr val="FF66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3A3A3A"/>
                </a:solidFill>
                <a:highlight>
                  <a:srgbClr val="FFFFFF"/>
                </a:highlight>
              </a:rPr>
              <a:t>Answer: </a:t>
            </a:r>
            <a:r>
              <a:rPr lang="en" sz="1150">
                <a:solidFill>
                  <a:srgbClr val="3A3A3A"/>
                </a:solidFill>
                <a:highlight>
                  <a:srgbClr val="FFFFFF"/>
                </a:highlight>
              </a:rPr>
              <a:t>Duplication of data in the database is known as data redundancy. As a result of data redundancy, duplicated data is present at multiple locations, hence it leads to wastage of the storage space and the integrity of the database is destroyed.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b3227da95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b3227da95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both participations are total, “merge relation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option” could be used. That is, Merging the two entity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types and the relationship into a single relation.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3227da95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b3227da95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primary key of the relation on the “1” side of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relationship becomes a foreign key in the relation on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“N” side.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b3227da95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b3227da95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 new table is created to represent the relationship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It will be a lookup table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It contains two foreign keys - one from each of the participants in the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relationship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The primary key of the new table is the combination of the two foreign keys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b3227da95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b3227da95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b3227da95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b3227da95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b3227da95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b3227da95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b3227da95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b3227da95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b32d090c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b32d090c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b32d090c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b32d090c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b32d090ce6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b32d090ce6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31c5e7ec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31c5e7ec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b32d090ce6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b32d090ce6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b32d090ce6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b32d090ce6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b32d090ce6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b32d090ce6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32d090ce6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b32d090ce6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b32d090ce6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b32d090ce6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32d090ce6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32d090ce6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b32d090ce6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b32d090ce6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b32d090ce6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b32d090ce6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b32d090c6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b32d090c6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32d090c6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b32d090c6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3227c7cd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3227c7cd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b32d090c6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b32d090c6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b32d090c6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b32d090c6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b32d090c6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b32d090c6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b32d090c6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b32d090c6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b32d090c6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b32d090c6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b32d090c6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b32d090c6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b32d090c6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b32d090c6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b32d090c6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b32d090c6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b32d090ce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b32d090ce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b32d090c6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b32d090c6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3227c7cd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3227c7cd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b32d090c6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b32d090c6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b32d090c6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b32d090c6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32d090c6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32d090c6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b32d090c6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b32d090c6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32d090c6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32d090c6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b32d090c6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b32d090c6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b32d090c6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b32d090c6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b32d090c6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b32d090c6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b32d090c6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b32d090c6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3227c7cd5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3227c7cd5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3227c7cd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3227c7cd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3227c7cd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3227c7cd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Relationship Id="rId4" Type="http://schemas.openxmlformats.org/officeDocument/2006/relationships/image" Target="../media/image3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0.png"/><Relationship Id="rId4" Type="http://schemas.openxmlformats.org/officeDocument/2006/relationships/image" Target="../media/image37.png"/><Relationship Id="rId5" Type="http://schemas.openxmlformats.org/officeDocument/2006/relationships/image" Target="../media/image33.png"/><Relationship Id="rId6" Type="http://schemas.openxmlformats.org/officeDocument/2006/relationships/image" Target="../media/image35.png"/><Relationship Id="rId7" Type="http://schemas.openxmlformats.org/officeDocument/2006/relationships/image" Target="../media/image31.png"/><Relationship Id="rId8" Type="http://schemas.openxmlformats.org/officeDocument/2006/relationships/image" Target="../media/image4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2.png"/><Relationship Id="rId4" Type="http://schemas.openxmlformats.org/officeDocument/2006/relationships/image" Target="../media/image3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1.png"/><Relationship Id="rId4" Type="http://schemas.openxmlformats.org/officeDocument/2006/relationships/image" Target="../media/image4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9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- 1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/>
        </p:nvSpPr>
        <p:spPr>
          <a:xfrm>
            <a:off x="176875" y="240550"/>
            <a:ext cx="8695200" cy="45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Cardinality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number of instances of one entity that can or must be associated with each instance of another entity.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•One to one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•One to many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•Many to many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(Maximum </a:t>
            </a:r>
            <a:b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Cardinality)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950" y="995500"/>
            <a:ext cx="6620926" cy="377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Total Participation</a:t>
            </a:r>
            <a:endParaRPr sz="1800"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912675"/>
            <a:ext cx="8520600" cy="3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E.g. : If a company policy states that every employee must work for a department, then an employee entity can exist only if it participates in at least one Works_for relationship instance.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Does every department have a manager?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Every employee does not manage a department.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Therefore, the participation of Employee in the Manages relationship type is partial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950" y="1591697"/>
            <a:ext cx="6837549" cy="1847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3"/>
          <p:cNvCxnSpPr/>
          <p:nvPr/>
        </p:nvCxnSpPr>
        <p:spPr>
          <a:xfrm>
            <a:off x="396200" y="1698000"/>
            <a:ext cx="829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Degree of Relationship</a:t>
            </a:r>
            <a:endParaRPr sz="1800"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 describes the number of entities involved in a relationship.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Unary (one entity)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Binary (two entities)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Ternary (three entities)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N’ary(more than 3 entities)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9375" y="253725"/>
            <a:ext cx="2854350" cy="145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313" y="2950001"/>
            <a:ext cx="6367374" cy="17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Associative Entity</a:t>
            </a:r>
            <a:endParaRPr sz="1800"/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75" y="1259351"/>
            <a:ext cx="8341675" cy="291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Weak Entity</a:t>
            </a:r>
            <a:endParaRPr sz="1800"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weak entity depends on the existence of another entity.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Weak entity is an entity type that, in addition to being existence dependent, has a primary key that has been totally or partially constructed from the entity it depends 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weak entity can be identified uniquely only by considering the primary key of another (owner) entity.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Scenario </a:t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university database stores details about university students, courses, the semester a student took a particular course (and his mark and grade if he completed it), and what degree program each student is enrolled in.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database is a long way from one that’d be suitable for a large tertiary institution, but it does illustrate relationships that are interesting to query, and it’s easy to relate to when you’re learning SQL.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311700" y="107475"/>
            <a:ext cx="8520600" cy="4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Consider the following requirements list: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university offers one or more programs. (eg:- IT, ITM,...) 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program is made up of one or more courses.(eg :- DBMS,)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course cannot be in multiple programs.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student must enroll in a program.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student takes the courses that are part of her program.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program has a name, a program identifier, the total credit points required to graduate, and the year it commenced.(IT - 2001, ITM -2010)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course has a name, a course identifier, a credit point value, and the year it commenced.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Students have one or more given names, a surname, a student identifier, a date of birth, age and the year they first enrolled. We can treat all given names as a single object—for example, “John Paul.”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When a student takes a course, the year and semester he attempted it are recorded. When he finishes the course, a grade (such as A or B) and a mark (such as 60 percent) are recorded.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Each course in a program is sequenced into a year (for example, year 1) and a semester (for example, semester 1).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475" y="227600"/>
            <a:ext cx="7174325" cy="44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 txBox="1"/>
          <p:nvPr/>
        </p:nvSpPr>
        <p:spPr>
          <a:xfrm>
            <a:off x="509400" y="686275"/>
            <a:ext cx="997500" cy="962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Roboto"/>
                <a:ea typeface="Roboto"/>
                <a:cs typeface="Roboto"/>
                <a:sym typeface="Roboto"/>
              </a:rPr>
              <a:t>ER diagram</a:t>
            </a:r>
            <a:endParaRPr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0"/>
          <p:cNvPicPr preferRelativeResize="0"/>
          <p:nvPr/>
        </p:nvPicPr>
        <p:blipFill rotWithShape="1">
          <a:blip r:embed="rId3">
            <a:alphaModFix/>
          </a:blip>
          <a:srcRect b="0" l="4150" r="0" t="1088"/>
          <a:stretch/>
        </p:blipFill>
        <p:spPr>
          <a:xfrm>
            <a:off x="816275" y="115113"/>
            <a:ext cx="8249901" cy="47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0"/>
          <p:cNvSpPr txBox="1"/>
          <p:nvPr/>
        </p:nvSpPr>
        <p:spPr>
          <a:xfrm>
            <a:off x="106125" y="410350"/>
            <a:ext cx="1068300" cy="2002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Roboto"/>
                <a:ea typeface="Roboto"/>
                <a:cs typeface="Roboto"/>
                <a:sym typeface="Roboto"/>
              </a:rPr>
              <a:t>ER to Relational</a:t>
            </a:r>
            <a:endParaRPr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Roboto"/>
                <a:ea typeface="Roboto"/>
                <a:cs typeface="Roboto"/>
                <a:sym typeface="Roboto"/>
              </a:rPr>
              <a:t>Mapping</a:t>
            </a:r>
            <a:endParaRPr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EER (Enhanced ER)</a:t>
            </a:r>
            <a:endParaRPr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1650"/>
              <a:buFont typeface="Arial"/>
              <a:buChar char="●"/>
            </a:pPr>
            <a:r>
              <a:rPr lang="en" sz="16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Superclass: An entity type that represents a general concept at a high level. </a:t>
            </a:r>
            <a:endParaRPr sz="165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spcBef>
                <a:spcPts val="1000"/>
              </a:spcBef>
              <a:spcAft>
                <a:spcPts val="0"/>
              </a:spcAft>
              <a:buClr>
                <a:srgbClr val="40424E"/>
              </a:buClr>
              <a:buSzPts val="1650"/>
              <a:buFont typeface="Arial"/>
              <a:buChar char="●"/>
            </a:pPr>
            <a:r>
              <a:rPr lang="en" sz="16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Subclass: An entity type that represents a specific concept at lower levels.</a:t>
            </a:r>
            <a:endParaRPr sz="165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spcBef>
                <a:spcPts val="1000"/>
              </a:spcBef>
              <a:spcAft>
                <a:spcPts val="0"/>
              </a:spcAft>
              <a:buClr>
                <a:srgbClr val="40424E"/>
              </a:buClr>
              <a:buSzPts val="1650"/>
              <a:buFont typeface="Arial"/>
              <a:buChar char="●"/>
            </a:pPr>
            <a:r>
              <a:rPr lang="en" sz="16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Specialization: A means of identifying sub-groups within an entity set which have attributes that are not shared by all the entities (top-down).</a:t>
            </a:r>
            <a:endParaRPr sz="165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spcBef>
                <a:spcPts val="1000"/>
              </a:spcBef>
              <a:spcAft>
                <a:spcPts val="1000"/>
              </a:spcAft>
              <a:buClr>
                <a:srgbClr val="40424E"/>
              </a:buClr>
              <a:buSzPts val="1650"/>
              <a:buFont typeface="Arial"/>
              <a:buChar char="●"/>
            </a:pPr>
            <a:r>
              <a:rPr lang="en" sz="16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Generalization: Multiple entity sets are synthesized into a higher-level entity set, based on common features (bottom-up).</a:t>
            </a:r>
            <a:endParaRPr sz="165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1</a:t>
            </a:r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Introduction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EER Diagram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Relational</a:t>
            </a:r>
            <a:r>
              <a:rPr lang="en"/>
              <a:t> mapping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1425"/>
            <a:ext cx="4659600" cy="2576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ghtbox" id="209" name="Google Shape;2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6650" y="1184000"/>
            <a:ext cx="3397100" cy="29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Aggregation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Aggregation represents a ‘has-a’ relationship between entity types, where one represents the ‘whole’ and the other the ‘part’.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 example of aggregation is the Car and Engine entities. A car is made up of an engine. The car is the whole and the engine is the part. Aggregation does not represent strong ownership. This means, a part can exist on its own without the whole. There is no stronger ownership between a car and the engine. An engine of a car can be moved to another car. </a:t>
            </a:r>
            <a:endParaRPr sz="1500"/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225" y="3426550"/>
            <a:ext cx="3614300" cy="6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Composition </a:t>
            </a:r>
            <a:endParaRPr sz="1800"/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Composition is a form of aggregation that represents an association between entities, where there is a strong ownership between the ‘whole’ and the ‘part’. For example, a tree and a branch have a composition relationship. A branch is ‘part’ of a ‘whole’ tree - we cannot cut the branch and add it to another tree.</a:t>
            </a:r>
            <a:endParaRPr sz="1500"/>
          </a:p>
        </p:txBody>
      </p:sp>
      <p:pic>
        <p:nvPicPr>
          <p:cNvPr id="223" name="Google Shape;2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700" y="2631663"/>
            <a:ext cx="3027200" cy="53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Model Concept</a:t>
            </a:r>
            <a:endParaRPr/>
          </a:p>
        </p:txBody>
      </p:sp>
      <p:sp>
        <p:nvSpPr>
          <p:cNvPr id="229" name="Google Shape;229;p35"/>
          <p:cNvSpPr txBox="1"/>
          <p:nvPr/>
        </p:nvSpPr>
        <p:spPr>
          <a:xfrm>
            <a:off x="433300" y="1178475"/>
            <a:ext cx="8175600" cy="3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Database as a collection of relations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each relation resembles a table of values 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/>
              <a:t>row is called a </a:t>
            </a:r>
            <a:r>
              <a:rPr lang="en" sz="1800">
                <a:solidFill>
                  <a:srgbClr val="FF0000"/>
                </a:solidFill>
              </a:rPr>
              <a:t>tuple</a:t>
            </a:r>
            <a:r>
              <a:rPr lang="en" sz="1800"/>
              <a:t>, column header is called an </a:t>
            </a:r>
            <a:r>
              <a:rPr lang="en" sz="1800">
                <a:solidFill>
                  <a:srgbClr val="FF0000"/>
                </a:solidFill>
              </a:rPr>
              <a:t>attribute </a:t>
            </a:r>
            <a:r>
              <a:rPr lang="en" sz="1800"/>
              <a:t>and a table is called a </a:t>
            </a:r>
            <a:r>
              <a:rPr lang="en" sz="1800">
                <a:solidFill>
                  <a:srgbClr val="FF0000"/>
                </a:solidFill>
              </a:rPr>
              <a:t>relation</a:t>
            </a:r>
            <a:r>
              <a:rPr lang="en" sz="1800"/>
              <a:t>.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Model (Cont.)</a:t>
            </a:r>
            <a:endParaRPr/>
          </a:p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236" name="Google Shape;2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627" y="1064425"/>
            <a:ext cx="5331376" cy="36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ER to Relational Model</a:t>
            </a:r>
            <a:endParaRPr/>
          </a:p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7-Step Process: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Map Regular Entity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Map Weak Entity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Map Binary 1:1 Relation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Map Binary 1:N Relationship Types.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Map Binary M:N Relationship Types.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Map Multivalued attributes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Map N-ary Relationship Types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</a:t>
            </a:r>
            <a:endParaRPr/>
          </a:p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Employee (</a:t>
            </a:r>
            <a:r>
              <a:rPr lang="en" sz="1100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ENo,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Name, </a:t>
            </a:r>
            <a:r>
              <a:rPr lang="en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DoorNo, Street, City, ZipCode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,DateJoined) 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0400" y="410000"/>
            <a:ext cx="3691900" cy="28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</a:t>
            </a:r>
            <a:endParaRPr/>
          </a:p>
        </p:txBody>
      </p:sp>
      <p:sp>
        <p:nvSpPr>
          <p:cNvPr id="255" name="Google Shape;255;p3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Employee (</a:t>
            </a:r>
            <a:r>
              <a:rPr lang="en" sz="1100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ENo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,…….)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Dependant (</a:t>
            </a:r>
            <a:r>
              <a:rPr lang="en" sz="1100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EmployeeId, DependantId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DependentName, Address)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577" y="1017800"/>
            <a:ext cx="2423900" cy="279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</a:t>
            </a:r>
            <a:endParaRPr/>
          </a:p>
        </p:txBody>
      </p:sp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1 -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225" y="1364554"/>
            <a:ext cx="5498451" cy="16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4000" y="3029646"/>
            <a:ext cx="4049382" cy="16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</a:t>
            </a:r>
            <a:endParaRPr/>
          </a:p>
        </p:txBody>
      </p:sp>
      <p:sp>
        <p:nvSpPr>
          <p:cNvPr id="270" name="Google Shape;270;p4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Case 2</a:t>
            </a:r>
            <a:endParaRPr/>
          </a:p>
        </p:txBody>
      </p:sp>
      <p:pic>
        <p:nvPicPr>
          <p:cNvPr id="271" name="Google Shape;27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0272" y="522925"/>
            <a:ext cx="4653874" cy="11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4750" y="1875375"/>
            <a:ext cx="3921549" cy="269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What is a Database?</a:t>
            </a:r>
            <a:endParaRPr sz="25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152475"/>
            <a:ext cx="8520600" cy="13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database is a collection of related data.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Definition : </a:t>
            </a:r>
            <a:r>
              <a:rPr lang="en" sz="1500"/>
              <a:t>A database is a persistent, logically coherent collection of inherently meaningful data, relevant to some aspects of the real world.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00" name="Google Shape;100;p15"/>
          <p:cNvSpPr txBox="1"/>
          <p:nvPr>
            <p:ph type="title"/>
          </p:nvPr>
        </p:nvSpPr>
        <p:spPr>
          <a:xfrm>
            <a:off x="367325" y="2360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What is a Database Management System?</a:t>
            </a:r>
            <a:endParaRPr sz="2500"/>
          </a:p>
        </p:txBody>
      </p:sp>
      <p:sp>
        <p:nvSpPr>
          <p:cNvPr id="101" name="Google Shape;101;p15"/>
          <p:cNvSpPr txBox="1"/>
          <p:nvPr/>
        </p:nvSpPr>
        <p:spPr>
          <a:xfrm>
            <a:off x="367325" y="3026950"/>
            <a:ext cx="8465100" cy="13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DBMS is a collection of programs that enables users to create and maintain a database.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Definition : The DBMS is a general-purpose software system that facilitates the processes of defining, constructing, and manipulating databases for various applications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</a:t>
            </a:r>
            <a:endParaRPr/>
          </a:p>
        </p:txBody>
      </p:sp>
      <p:sp>
        <p:nvSpPr>
          <p:cNvPr id="278" name="Google Shape;278;p4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both participations are total</a:t>
            </a:r>
            <a:endParaRPr b="1" sz="2100"/>
          </a:p>
        </p:txBody>
      </p:sp>
      <p:pic>
        <p:nvPicPr>
          <p:cNvPr id="279" name="Google Shape;27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9271" y="1752346"/>
            <a:ext cx="2417625" cy="24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</a:t>
            </a:r>
            <a:endParaRPr/>
          </a:p>
        </p:txBody>
      </p:sp>
      <p:sp>
        <p:nvSpPr>
          <p:cNvPr id="285" name="Google Shape;285;p4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Teacher (</a:t>
            </a:r>
            <a:r>
              <a:rPr lang="en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TeacherId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Name, Telephone, ...)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Subject (Code, Name, ..., </a:t>
            </a:r>
            <a:r>
              <a:rPr lang="en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TeacherId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750" y="156523"/>
            <a:ext cx="5640501" cy="9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5750" y="2571753"/>
            <a:ext cx="4804926" cy="182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</a:t>
            </a:r>
            <a:endParaRPr/>
          </a:p>
        </p:txBody>
      </p:sp>
      <p:sp>
        <p:nvSpPr>
          <p:cNvPr id="293" name="Google Shape;293;p4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 (</a:t>
            </a:r>
            <a:r>
              <a:rPr lang="en" sz="1500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SId,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Title…)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Course(</a:t>
            </a:r>
            <a:r>
              <a:rPr lang="en" sz="15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CourseNo</a:t>
            </a:r>
            <a:r>
              <a:rPr lang="en" sz="1500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CName,…)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Enrolls (</a:t>
            </a:r>
            <a:r>
              <a:rPr lang="en" sz="1500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SId, </a:t>
            </a:r>
            <a:r>
              <a:rPr lang="en" sz="15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CourseNo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2944" y="409994"/>
            <a:ext cx="4829649" cy="113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9764" y="1981637"/>
            <a:ext cx="4136025" cy="251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6</a:t>
            </a:r>
            <a:endParaRPr/>
          </a:p>
        </p:txBody>
      </p:sp>
      <p:sp>
        <p:nvSpPr>
          <p:cNvPr id="301" name="Google Shape;301;p4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Worker(</a:t>
            </a:r>
            <a:r>
              <a:rPr lang="en" sz="1100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WNo,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Name, DateJoined)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SkillSet( </a:t>
            </a:r>
            <a:r>
              <a:rPr lang="en" sz="1100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WorkerNo, Skill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8026" y="608600"/>
            <a:ext cx="3900499" cy="196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450" y="2736100"/>
            <a:ext cx="5689275" cy="183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7</a:t>
            </a:r>
            <a:endParaRPr/>
          </a:p>
        </p:txBody>
      </p:sp>
      <p:sp>
        <p:nvSpPr>
          <p:cNvPr id="309" name="Google Shape;309;p4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Employee( </a:t>
            </a:r>
            <a:r>
              <a:rPr lang="en" sz="1500">
                <a:solidFill>
                  <a:srgbClr val="A53926"/>
                </a:solidFill>
                <a:latin typeface="Arial"/>
                <a:ea typeface="Arial"/>
                <a:cs typeface="Arial"/>
                <a:sym typeface="Arial"/>
              </a:rPr>
              <a:t>ENo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Name,... </a:t>
            </a:r>
            <a:r>
              <a:rPr lang="en" sz="1500">
                <a:solidFill>
                  <a:srgbClr val="A53926"/>
                </a:solidFill>
                <a:latin typeface="Arial"/>
                <a:ea typeface="Arial"/>
                <a:cs typeface="Arial"/>
                <a:sym typeface="Arial"/>
              </a:rPr>
              <a:t>Spouse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Employee( </a:t>
            </a:r>
            <a:r>
              <a:rPr lang="en" sz="1400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ENo,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Name, …, </a:t>
            </a:r>
            <a:r>
              <a:rPr lang="en" sz="1400">
                <a:solidFill>
                  <a:srgbClr val="A53926"/>
                </a:solidFill>
                <a:latin typeface="Arial"/>
                <a:ea typeface="Arial"/>
                <a:cs typeface="Arial"/>
                <a:sym typeface="Arial"/>
              </a:rPr>
              <a:t>Manager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Employee( </a:t>
            </a:r>
            <a:r>
              <a:rPr lang="en" sz="1400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ENo,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Name,…)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Guaranty( </a:t>
            </a:r>
            <a:r>
              <a:rPr lang="en" sz="1400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Guarantor, beneficiary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7650" y="410000"/>
            <a:ext cx="2809225" cy="152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8544" y="174388"/>
            <a:ext cx="2133750" cy="164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2750" y="2042675"/>
            <a:ext cx="2424125" cy="143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8550" y="1871483"/>
            <a:ext cx="2133750" cy="1778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3350" y="3484900"/>
            <a:ext cx="2348550" cy="113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72175" y="3570100"/>
            <a:ext cx="3649074" cy="10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7</a:t>
            </a:r>
            <a:endParaRPr/>
          </a:p>
        </p:txBody>
      </p:sp>
      <p:sp>
        <p:nvSpPr>
          <p:cNvPr id="321" name="Google Shape;321;p4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Prescription (</a:t>
            </a:r>
            <a:r>
              <a:rPr lang="en" sz="1400">
                <a:solidFill>
                  <a:srgbClr val="A53926"/>
                </a:solidFill>
                <a:latin typeface="Arial"/>
                <a:ea typeface="Arial"/>
                <a:cs typeface="Arial"/>
                <a:sym typeface="Arial"/>
              </a:rPr>
              <a:t>DoctorNo, PatientNo, MedicineCode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095" y="1846200"/>
            <a:ext cx="3788326" cy="194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150" y="1972475"/>
            <a:ext cx="4500174" cy="27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Mapping Summary</a:t>
            </a:r>
            <a:endParaRPr/>
          </a:p>
        </p:txBody>
      </p:sp>
      <p:pic>
        <p:nvPicPr>
          <p:cNvPr id="329" name="Google Shape;32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775" y="1347327"/>
            <a:ext cx="6456600" cy="244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9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335" name="Google Shape;335;p49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2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41" name="Google Shape;341;p5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2</a:t>
            </a:r>
            <a:endParaRPr/>
          </a:p>
        </p:txBody>
      </p:sp>
      <p:sp>
        <p:nvSpPr>
          <p:cNvPr id="342" name="Google Shape;342;p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Normalization</a:t>
            </a:r>
            <a:endParaRPr b="1"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SQL:</a:t>
            </a:r>
            <a:endParaRPr b="1"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Tables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Joins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Aggregates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Transactions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Views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Triggers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Stored Procedures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Indexes / Hashing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1"/>
          <p:cNvSpPr txBox="1"/>
          <p:nvPr>
            <p:ph type="title"/>
          </p:nvPr>
        </p:nvSpPr>
        <p:spPr>
          <a:xfrm>
            <a:off x="311700" y="410000"/>
            <a:ext cx="8520600" cy="8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Normalization</a:t>
            </a:r>
            <a:endParaRPr b="1" sz="5000"/>
          </a:p>
        </p:txBody>
      </p:sp>
      <p:sp>
        <p:nvSpPr>
          <p:cNvPr id="348" name="Google Shape;348;p51"/>
          <p:cNvSpPr txBox="1"/>
          <p:nvPr/>
        </p:nvSpPr>
        <p:spPr>
          <a:xfrm>
            <a:off x="2123150" y="1732775"/>
            <a:ext cx="3787500" cy="18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0000"/>
                </a:solidFill>
                <a:latin typeface="Bree Serif"/>
                <a:ea typeface="Bree Serif"/>
                <a:cs typeface="Bree Serif"/>
                <a:sym typeface="Bree Serif"/>
              </a:rPr>
              <a:t>WHY ?</a:t>
            </a:r>
            <a:endParaRPr sz="10000">
              <a:solidFill>
                <a:srgbClr val="FF000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49" name="Google Shape;349;p51"/>
          <p:cNvSpPr txBox="1"/>
          <p:nvPr/>
        </p:nvSpPr>
        <p:spPr>
          <a:xfrm>
            <a:off x="7547450" y="1917675"/>
            <a:ext cx="3945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Data Models</a:t>
            </a:r>
            <a:endParaRPr sz="2500"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02124"/>
                </a:solidFill>
                <a:highlight>
                  <a:srgbClr val="FFFFFF"/>
                </a:highlight>
              </a:rPr>
              <a:t>Data models</a:t>
            </a: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  <a:t> define how the logical structure of a </a:t>
            </a:r>
            <a:r>
              <a:rPr b="1" lang="en" sz="1400">
                <a:solidFill>
                  <a:srgbClr val="202124"/>
                </a:solidFill>
                <a:highlight>
                  <a:srgbClr val="FFFFFF"/>
                </a:highlight>
              </a:rPr>
              <a:t>database</a:t>
            </a: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  <a:t> is modeled. </a:t>
            </a:r>
            <a:r>
              <a:rPr b="1" lang="en" sz="1400">
                <a:solidFill>
                  <a:srgbClr val="202124"/>
                </a:solidFill>
                <a:highlight>
                  <a:srgbClr val="FFFFFF"/>
                </a:highlight>
              </a:rPr>
              <a:t>Data Models</a:t>
            </a: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  <a:t> are fundamental entities to introduce abstraction in a DBMS. </a:t>
            </a:r>
            <a:r>
              <a:rPr b="1" lang="en" sz="1400">
                <a:solidFill>
                  <a:srgbClr val="202124"/>
                </a:solidFill>
                <a:highlight>
                  <a:srgbClr val="FFFFFF"/>
                </a:highlight>
              </a:rPr>
              <a:t>Data models</a:t>
            </a: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  <a:t> define how </a:t>
            </a:r>
            <a:r>
              <a:rPr b="1" lang="en" sz="1400">
                <a:solidFill>
                  <a:srgbClr val="202124"/>
                </a:solidFill>
                <a:highlight>
                  <a:srgbClr val="FFFFFF"/>
                </a:highlight>
              </a:rPr>
              <a:t>data</a:t>
            </a: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  <a:t> is connected to each other and how they are processed and stored inside the system.</a:t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202124"/>
              </a:buClr>
              <a:buSzPts val="1400"/>
              <a:buAutoNum type="arabicPeriod"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  <a:t>Entity-Relationship model</a:t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AutoNum type="arabicPeriod"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  <a:t>Relation model</a:t>
            </a:r>
            <a:b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</a:b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  <a:t>Schema</a:t>
            </a: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  <a:t>–</a:t>
            </a: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  <a:t>the logical structure of the database.</a:t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  <a:t>Instance–the actual content of the database at a particular point in time.</a:t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First Normal Form  </a:t>
            </a:r>
            <a:endParaRPr b="1" sz="4000"/>
          </a:p>
        </p:txBody>
      </p:sp>
      <p:sp>
        <p:nvSpPr>
          <p:cNvPr id="355" name="Google Shape;355;p5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en" sz="2800"/>
              <a:t>A</a:t>
            </a:r>
            <a:r>
              <a:rPr lang="en" sz="2800"/>
              <a:t>ll the attributes in a relation must have atomic values.</a:t>
            </a:r>
            <a:endParaRPr sz="28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 sz="2400"/>
              <a:t>No Composite Attributes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 sz="2400"/>
              <a:t>No </a:t>
            </a:r>
            <a:r>
              <a:rPr lang="en" sz="2400"/>
              <a:t>Multivalued</a:t>
            </a:r>
            <a:r>
              <a:rPr lang="en" sz="2400"/>
              <a:t> Attributes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 sz="2400"/>
              <a:t>No Nested Relations</a:t>
            </a:r>
            <a:endParaRPr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0" name="Google Shape;360;p53"/>
          <p:cNvGraphicFramePr/>
          <p:nvPr/>
        </p:nvGraphicFramePr>
        <p:xfrm>
          <a:off x="579375" y="288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{452B6A63-3FAD-4337-95A3-971BBACD302C}</a:tableStyleId>
              </a:tblPr>
              <a:tblGrid>
                <a:gridCol w="1952600"/>
                <a:gridCol w="1952600"/>
                <a:gridCol w="1952600"/>
                <a:gridCol w="1952600"/>
              </a:tblGrid>
              <a:tr h="29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First 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Last 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Age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Degree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29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Chiranga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Wickramasinghe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9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Piumi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Perera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9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Chameera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Dulanga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61" name="Google Shape;361;p53"/>
          <p:cNvGraphicFramePr/>
          <p:nvPr/>
        </p:nvGraphicFramePr>
        <p:xfrm>
          <a:off x="579375" y="63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{452B6A63-3FAD-4337-95A3-971BBACD302C}</a:tableStyleId>
              </a:tblPr>
              <a:tblGrid>
                <a:gridCol w="2603475"/>
                <a:gridCol w="2603475"/>
                <a:gridCol w="2603475"/>
              </a:tblGrid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Age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Degree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2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Chiranga </a:t>
                      </a:r>
                      <a:r>
                        <a:rPr lang="en" sz="1200"/>
                        <a:t>Wickramasinghe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2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Piumi Perera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2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Chameera Dulanga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62" name="Google Shape;362;p53"/>
          <p:cNvCxnSpPr/>
          <p:nvPr/>
        </p:nvCxnSpPr>
        <p:spPr>
          <a:xfrm>
            <a:off x="4521600" y="2289600"/>
            <a:ext cx="0" cy="44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7" name="Google Shape;367;p54"/>
          <p:cNvGraphicFramePr/>
          <p:nvPr/>
        </p:nvGraphicFramePr>
        <p:xfrm>
          <a:off x="507375" y="53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{452B6A63-3FAD-4337-95A3-971BBACD302C}</a:tableStyleId>
              </a:tblPr>
              <a:tblGrid>
                <a:gridCol w="1132250"/>
                <a:gridCol w="1132250"/>
                <a:gridCol w="1132250"/>
              </a:tblGrid>
              <a:tr h="29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Student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Age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Subject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29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Chiranga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Bio, Chemistry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9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Piumi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Maths, Physics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9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Chameera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Maths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68" name="Google Shape;368;p54"/>
          <p:cNvGraphicFramePr/>
          <p:nvPr/>
        </p:nvGraphicFramePr>
        <p:xfrm>
          <a:off x="5138925" y="3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{452B6A63-3FAD-4337-95A3-971BBACD302C}</a:tableStyleId>
              </a:tblPr>
              <a:tblGrid>
                <a:gridCol w="1132250"/>
                <a:gridCol w="1132250"/>
                <a:gridCol w="1132250"/>
              </a:tblGrid>
              <a:tr h="29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Student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Age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Subject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29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Chiranga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26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Bio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Chiranga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26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Chemistry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Piumi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24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Maths, 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Piumi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Physics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Chameera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24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Maths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cxnSp>
        <p:nvCxnSpPr>
          <p:cNvPr id="369" name="Google Shape;369;p54"/>
          <p:cNvCxnSpPr/>
          <p:nvPr/>
        </p:nvCxnSpPr>
        <p:spPr>
          <a:xfrm>
            <a:off x="4116175" y="1465650"/>
            <a:ext cx="8151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" name="Google Shape;370;p54"/>
          <p:cNvSpPr txBox="1"/>
          <p:nvPr/>
        </p:nvSpPr>
        <p:spPr>
          <a:xfrm>
            <a:off x="2565300" y="3303250"/>
            <a:ext cx="40134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But, Data redundancy increases</a:t>
            </a:r>
            <a:endParaRPr sz="2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5" name="Google Shape;375;p55"/>
          <p:cNvGraphicFramePr/>
          <p:nvPr/>
        </p:nvGraphicFramePr>
        <p:xfrm>
          <a:off x="507375" y="53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{452B6A63-3FAD-4337-95A3-971BBACD302C}</a:tableStyleId>
              </a:tblPr>
              <a:tblGrid>
                <a:gridCol w="849200"/>
                <a:gridCol w="849200"/>
                <a:gridCol w="1079600"/>
                <a:gridCol w="1065200"/>
              </a:tblGrid>
              <a:tr h="29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ProjNum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Hours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29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Smith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15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9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John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25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9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James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76" name="Google Shape;376;p55"/>
          <p:cNvGraphicFramePr/>
          <p:nvPr/>
        </p:nvGraphicFramePr>
        <p:xfrm>
          <a:off x="4350575" y="338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{452B6A63-3FAD-4337-95A3-971BBACD302C}</a:tableStyleId>
              </a:tblPr>
              <a:tblGrid>
                <a:gridCol w="849200"/>
                <a:gridCol w="849200"/>
              </a:tblGrid>
              <a:tr h="29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Name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29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Smith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9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John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9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James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77" name="Google Shape;377;p55"/>
          <p:cNvGraphicFramePr/>
          <p:nvPr/>
        </p:nvGraphicFramePr>
        <p:xfrm>
          <a:off x="5584575" y="53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{452B6A63-3FAD-4337-95A3-971BBACD302C}</a:tableStyleId>
              </a:tblPr>
              <a:tblGrid>
                <a:gridCol w="849200"/>
                <a:gridCol w="1079600"/>
                <a:gridCol w="1065200"/>
              </a:tblGrid>
              <a:tr h="29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ProjNum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Hours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29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9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15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9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25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9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9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78" name="Google Shape;378;p55"/>
          <p:cNvCxnSpPr/>
          <p:nvPr/>
        </p:nvCxnSpPr>
        <p:spPr>
          <a:xfrm>
            <a:off x="4521600" y="1584000"/>
            <a:ext cx="892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55"/>
          <p:cNvCxnSpPr/>
          <p:nvPr/>
        </p:nvCxnSpPr>
        <p:spPr>
          <a:xfrm>
            <a:off x="4550400" y="1569600"/>
            <a:ext cx="604800" cy="156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Second Normal Form  </a:t>
            </a:r>
            <a:endParaRPr b="1" sz="4000"/>
          </a:p>
        </p:txBody>
      </p:sp>
      <p:sp>
        <p:nvSpPr>
          <p:cNvPr id="385" name="Google Shape;385;p56"/>
          <p:cNvSpPr txBox="1"/>
          <p:nvPr>
            <p:ph idx="1" type="body"/>
          </p:nvPr>
        </p:nvSpPr>
        <p:spPr>
          <a:xfrm>
            <a:off x="311700" y="2030400"/>
            <a:ext cx="8520600" cy="14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200"/>
              <a:t>• Every non-prime attribute should be fully functionally dependent on the primary key. </a:t>
            </a:r>
            <a:endParaRPr sz="32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0" name="Google Shape;390;p57"/>
          <p:cNvGraphicFramePr/>
          <p:nvPr/>
        </p:nvGraphicFramePr>
        <p:xfrm>
          <a:off x="952500" y="75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{452B6A63-3FAD-4337-95A3-971BBACD302C}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Employee</a:t>
                      </a:r>
                      <a:r>
                        <a:rPr lang="en" u="sng"/>
                        <a:t>Id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PNumber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Hours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PLocation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91" name="Google Shape;391;p57"/>
          <p:cNvGraphicFramePr/>
          <p:nvPr/>
        </p:nvGraphicFramePr>
        <p:xfrm>
          <a:off x="952500" y="199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{452B6A63-3FAD-4337-95A3-971BBACD302C}</a:tableStyleId>
              </a:tblPr>
              <a:tblGrid>
                <a:gridCol w="1518825"/>
                <a:gridCol w="1518825"/>
                <a:gridCol w="1518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EmployeeId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PNumber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Hours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92" name="Google Shape;392;p57"/>
          <p:cNvGraphicFramePr/>
          <p:nvPr/>
        </p:nvGraphicFramePr>
        <p:xfrm>
          <a:off x="952500" y="276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{452B6A63-3FAD-4337-95A3-971BBACD302C}</a:tableStyleId>
              </a:tblPr>
              <a:tblGrid>
                <a:gridCol w="1518825"/>
                <a:gridCol w="1518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EmployeeId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EName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93" name="Google Shape;393;p57"/>
          <p:cNvGraphicFramePr/>
          <p:nvPr/>
        </p:nvGraphicFramePr>
        <p:xfrm>
          <a:off x="952500" y="354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{452B6A63-3FAD-4337-95A3-971BBACD302C}</a:tableStyleId>
              </a:tblPr>
              <a:tblGrid>
                <a:gridCol w="1518825"/>
                <a:gridCol w="1518825"/>
                <a:gridCol w="1518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PNumber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PLocation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94" name="Google Shape;394;p57"/>
          <p:cNvCxnSpPr/>
          <p:nvPr/>
        </p:nvCxnSpPr>
        <p:spPr>
          <a:xfrm>
            <a:off x="3067200" y="1339200"/>
            <a:ext cx="0" cy="44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Third </a:t>
            </a:r>
            <a:r>
              <a:rPr b="1" lang="en" sz="4000"/>
              <a:t>Normal Form  </a:t>
            </a:r>
            <a:endParaRPr b="1" sz="4000"/>
          </a:p>
        </p:txBody>
      </p:sp>
      <p:sp>
        <p:nvSpPr>
          <p:cNvPr id="400" name="Google Shape;400;p58"/>
          <p:cNvSpPr txBox="1"/>
          <p:nvPr>
            <p:ph idx="1" type="body"/>
          </p:nvPr>
        </p:nvSpPr>
        <p:spPr>
          <a:xfrm>
            <a:off x="311700" y="2030400"/>
            <a:ext cx="8520600" cy="14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200"/>
              <a:t>• N</a:t>
            </a:r>
            <a:r>
              <a:rPr lang="en" sz="3200"/>
              <a:t>o non-prime attribute should transitively dependent on the primary key.</a:t>
            </a:r>
            <a:endParaRPr sz="32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5" name="Google Shape;405;p59"/>
          <p:cNvGraphicFramePr/>
          <p:nvPr/>
        </p:nvGraphicFramePr>
        <p:xfrm>
          <a:off x="952500" y="741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{452B6A63-3FAD-4337-95A3-971BBACD302C}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StudentId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StdName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Zip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06" name="Google Shape;406;p59"/>
          <p:cNvGraphicFramePr/>
          <p:nvPr/>
        </p:nvGraphicFramePr>
        <p:xfrm>
          <a:off x="952500" y="199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{452B6A63-3FAD-4337-95A3-971BBACD302C}</a:tableStyleId>
              </a:tblPr>
              <a:tblGrid>
                <a:gridCol w="1139125"/>
                <a:gridCol w="1139125"/>
                <a:gridCol w="1139125"/>
                <a:gridCol w="1139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StudentId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StdName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Zip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07" name="Google Shape;407;p59"/>
          <p:cNvGraphicFramePr/>
          <p:nvPr/>
        </p:nvGraphicFramePr>
        <p:xfrm>
          <a:off x="952500" y="276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{452B6A63-3FAD-4337-95A3-971BBACD302C}</a:tableStyleId>
              </a:tblPr>
              <a:tblGrid>
                <a:gridCol w="1518825"/>
                <a:gridCol w="1518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Zip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City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08" name="Google Shape;408;p59"/>
          <p:cNvCxnSpPr/>
          <p:nvPr/>
        </p:nvCxnSpPr>
        <p:spPr>
          <a:xfrm>
            <a:off x="3067200" y="1339200"/>
            <a:ext cx="0" cy="44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0"/>
          <p:cNvSpPr txBox="1"/>
          <p:nvPr>
            <p:ph type="title"/>
          </p:nvPr>
        </p:nvSpPr>
        <p:spPr>
          <a:xfrm>
            <a:off x="311700" y="19639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SQL Queries</a:t>
            </a:r>
            <a:endParaRPr sz="4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/>
          </a:p>
        </p:txBody>
      </p:sp>
      <p:sp>
        <p:nvSpPr>
          <p:cNvPr id="419" name="Google Shape;419;p61"/>
          <p:cNvSpPr txBox="1"/>
          <p:nvPr>
            <p:ph idx="1" type="body"/>
          </p:nvPr>
        </p:nvSpPr>
        <p:spPr>
          <a:xfrm>
            <a:off x="311700" y="10774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Creating a table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Key Constraints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NULL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DEFAULT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Auto Increment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On update cascade 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100"/>
              <a:t>When we create a foreign key using UPDATE CASCADE the referencing rows are updated in the child table when the referenced row is updated in the parent table which has a primary key.</a:t>
            </a:r>
            <a:endParaRPr sz="11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On delete cascade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When we create a foreign key using this option, it deletes the referencing rows in the child table when the referenced row is deleted in the parent table which has a primary key.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Insert Values to Table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Update records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Delete records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Altering a table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/>
              <a:t>Entity</a:t>
            </a:r>
            <a:endParaRPr sz="3700"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9250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entity in an ER Model is a real-world entity having properties called attributes.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Attributes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Entities have attributes that together describes the entity. Each attribute has a data type.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>
                <a:solidFill>
                  <a:schemeClr val="dk1"/>
                </a:solidFill>
              </a:rPr>
              <a:t>Composite Attributes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Attributes are further</a:t>
            </a:r>
            <a:br>
              <a:rPr lang="en"/>
            </a:br>
            <a:r>
              <a:rPr lang="en"/>
              <a:t>divided in a tree like</a:t>
            </a:r>
            <a:br>
              <a:rPr lang="en"/>
            </a:br>
            <a:r>
              <a:rPr lang="en"/>
              <a:t>Structure. (eg: Address)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7150" y="75350"/>
            <a:ext cx="2032600" cy="9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7160" y="1351375"/>
            <a:ext cx="2412491" cy="9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8375" y="2780450"/>
            <a:ext cx="4793924" cy="19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425" name="Google Shape;425;p6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Create a table Admin.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Fields - Aid (Primary key), Name, Pid (Foreign key to Program table), Status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Aid cannot be null and should autoincrement its values starting from 1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Field Status has a data type varchar and has a default value ‘Active’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Insert 2 records into table Admin.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Update the name of your first Admin.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Delete your 2nd admin.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Alter the field ‘Name’ so that it can’t take Null values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3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Keywords</a:t>
            </a:r>
            <a:endParaRPr/>
          </a:p>
        </p:txBody>
      </p:sp>
      <p:sp>
        <p:nvSpPr>
          <p:cNvPr id="431" name="Google Shape;431;p63"/>
          <p:cNvSpPr txBox="1"/>
          <p:nvPr>
            <p:ph idx="1" type="body"/>
          </p:nvPr>
        </p:nvSpPr>
        <p:spPr>
          <a:xfrm>
            <a:off x="311700" y="7751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Select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Retrieve all the details of every program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Retrieve Name and Student ID of all students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Where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Retrieve the name of all courses that have a credit point greater than 2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Retrieve the name of all courses that have a credit point greater than 2 and belongs to Program Id 1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Retrieve the name of all courses that have a credit point greater than 2 or belongs to program Id 2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Like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Retrieve all the details of courses whose name starts with ‘E’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Order By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Retrieve all the details of attempts and sort in descending order of marks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Distinct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Retrieve all the unique given names of students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Aliases</a:t>
            </a:r>
            <a:endParaRPr sz="17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4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Joins</a:t>
            </a:r>
            <a:endParaRPr/>
          </a:p>
        </p:txBody>
      </p:sp>
      <p:sp>
        <p:nvSpPr>
          <p:cNvPr id="437" name="Google Shape;437;p64"/>
          <p:cNvSpPr txBox="1"/>
          <p:nvPr>
            <p:ph idx="1" type="body"/>
          </p:nvPr>
        </p:nvSpPr>
        <p:spPr>
          <a:xfrm>
            <a:off x="311700" y="9250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Inner join - Returns records that have matching values in both tables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Left Outer join - Returns all records from the left table, and the matched records from the right table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Right outer join - Returns all records from the right table, and the matched records from the left table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Full outer join -  Returns all records when there is a match in either left or right table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438" name="Google Shape;43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75" y="3152975"/>
            <a:ext cx="6709599" cy="165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5875" y="3299175"/>
            <a:ext cx="2255150" cy="151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445" name="Google Shape;445;p6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Retrieve</a:t>
            </a:r>
            <a:r>
              <a:rPr lang="en"/>
              <a:t> the full name and marks of students who have attempted the course with course id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Retrieve</a:t>
            </a:r>
            <a:r>
              <a:rPr lang="en"/>
              <a:t> the First names and marks of students who have attempted the course Calculus and have scored more than 50 marks.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Retrieve</a:t>
            </a:r>
            <a:r>
              <a:rPr lang="en"/>
              <a:t> the names and student ids of all the students and the marks of any course attempts they have made if there are any.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Aggregates</a:t>
            </a:r>
            <a:endParaRPr/>
          </a:p>
        </p:txBody>
      </p:sp>
      <p:sp>
        <p:nvSpPr>
          <p:cNvPr id="451" name="Google Shape;451;p6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</a:rPr>
              <a:t>An aggregate function performs a calculation on a set of values, and returns a single </a:t>
            </a:r>
            <a:r>
              <a:rPr b="1" lang="en" sz="1500">
                <a:solidFill>
                  <a:srgbClr val="202124"/>
                </a:solidFill>
                <a:highlight>
                  <a:srgbClr val="FFFFFF"/>
                </a:highlight>
              </a:rPr>
              <a:t>value</a:t>
            </a: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</a:rPr>
              <a:t>. </a:t>
            </a:r>
            <a:endParaRPr sz="15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</a:rPr>
              <a:t>Except for </a:t>
            </a:r>
            <a:r>
              <a:rPr b="1" lang="en" sz="1500">
                <a:solidFill>
                  <a:srgbClr val="202124"/>
                </a:solidFill>
                <a:highlight>
                  <a:srgbClr val="FFFFFF"/>
                </a:highlight>
              </a:rPr>
              <a:t>COUNT</a:t>
            </a: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</a:rPr>
              <a:t>(*) , aggregate functions ignore null values. Aggregate functions are often used with the GROUP BY clause of the SELECT statement.</a:t>
            </a:r>
            <a:endParaRPr sz="15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3850" lvl="0" marL="457200" rtl="0" algn="just">
              <a:spcBef>
                <a:spcPts val="1600"/>
              </a:spcBef>
              <a:spcAft>
                <a:spcPts val="0"/>
              </a:spcAft>
              <a:buClr>
                <a:srgbClr val="202124"/>
              </a:buClr>
              <a:buSzPts val="1500"/>
              <a:buAutoNum type="arabicPeriod"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</a:rPr>
              <a:t>COUNT </a:t>
            </a:r>
            <a:endParaRPr sz="15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AutoNum type="arabicPeriod"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</a:rPr>
              <a:t>MIN</a:t>
            </a:r>
            <a:endParaRPr sz="15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AutoNum type="arabicPeriod"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</a:rPr>
              <a:t>MAX</a:t>
            </a:r>
            <a:endParaRPr sz="15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AutoNum type="arabicPeriod"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</a:rPr>
              <a:t>AVG</a:t>
            </a:r>
            <a:endParaRPr sz="15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AutoNum type="arabicPeriod"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</a:rPr>
              <a:t>SUM</a:t>
            </a:r>
            <a:br>
              <a:rPr lang="en" sz="1500">
                <a:solidFill>
                  <a:srgbClr val="202124"/>
                </a:solidFill>
                <a:highlight>
                  <a:srgbClr val="FFFFFF"/>
                </a:highlight>
              </a:rPr>
            </a:br>
            <a:endParaRPr sz="15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457" name="Google Shape;457;p6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Retrieve</a:t>
            </a:r>
            <a:r>
              <a:rPr lang="en"/>
              <a:t> the number of students who have scored more than 50 marks on any attempt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Retrieve</a:t>
            </a:r>
            <a:r>
              <a:rPr lang="en"/>
              <a:t> the maximum mark obtained for the course accounting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Retrieve the minimum mark obtained for the course Accounting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Retrieve the </a:t>
            </a:r>
            <a:r>
              <a:rPr lang="en"/>
              <a:t>Average</a:t>
            </a:r>
            <a:r>
              <a:rPr lang="en"/>
              <a:t> mark obtained by students for the subject Calculus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Retrieve the sum of marks of all attempts.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Transactions</a:t>
            </a:r>
            <a:endParaRPr/>
          </a:p>
        </p:txBody>
      </p:sp>
      <p:sp>
        <p:nvSpPr>
          <p:cNvPr id="463" name="Google Shape;463;p6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A transaction is a sequence of operations performed (using one or more SQL statements) on a database as a single logical unit of work. The effects of all the SQL statements in a transaction can be either all committed (applied to the database) or all rolled back (undone from the database).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Properties: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</a:rPr>
              <a:t>A 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(Atomicity) - The t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ransaction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 sub units must all be </a:t>
            </a: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</a:rPr>
              <a:t>completed or none at all</a:t>
            </a:r>
            <a:endParaRPr b="1"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</a:rPr>
              <a:t>C 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(Consistency) - At the end of the transaction data is consistent with the rules of the DB (Ex: constraints, cascades, triggers)		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</a:rPr>
              <a:t>I 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(Isolation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) - Modifications made by 1 transaction is independent of the other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</a:rPr>
              <a:t>D 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(Durability) - When transaction is complete, its effects are permanent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Understand the concept of a transaction</a:t>
            </a:r>
            <a:endParaRPr sz="1500"/>
          </a:p>
        </p:txBody>
      </p:sp>
      <p:sp>
        <p:nvSpPr>
          <p:cNvPr id="469" name="Google Shape;469;p6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To understand the concept of a transaction, consider a banking database. Suppose a bank customer transfers money from his savings account (SB a/c) to his current account (CA a/c), the statement will be divided into four blocks :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Debit SB a/c.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Credit CA a/c.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Record in Transaction Journal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End Transaction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9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0"/>
          <p:cNvSpPr txBox="1"/>
          <p:nvPr>
            <p:ph idx="1" type="body"/>
          </p:nvPr>
        </p:nvSpPr>
        <p:spPr>
          <a:xfrm>
            <a:off x="311700" y="130525"/>
            <a:ext cx="8520600" cy="45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Start the transaction.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</a:rPr>
              <a:t>START TRANSACTION;</a:t>
            </a:r>
            <a:endParaRPr sz="1500"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The SQL statement to debit SB a/c is as follows: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UPDATE sb_accounts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SET balance = balance - 1000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WHERE account_no = 932656 ;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The SQL statement to credit OD a/c is as follows: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UPDATE ca_accounts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SET balance = balance + 1000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WHERE account_no = 933456 ;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The SQL statement for record in transaction journal is as follows: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INSERT INTO journal VALUES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(100896, 'Tansaction on Benjamin Hampshair a/c', '26-AUG-08' 932656, 933456, 1000);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The SQL statement for End Transaction is as follows :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COMMIT WORK;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Keywords</a:t>
            </a:r>
            <a:endParaRPr/>
          </a:p>
        </p:txBody>
      </p:sp>
      <p:sp>
        <p:nvSpPr>
          <p:cNvPr id="480" name="Google Shape;480;p71"/>
          <p:cNvSpPr txBox="1"/>
          <p:nvPr>
            <p:ph idx="1" type="body"/>
          </p:nvPr>
        </p:nvSpPr>
        <p:spPr>
          <a:xfrm>
            <a:off x="311700" y="12068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BEGIN TRANSACTION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 point of an explicit transaction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TRANSACTION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Places a name on the transaction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Saves all changes to the database since the last commit/rollback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ROLLBACK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case of an error, reverses all changes made since the last commit/rollback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SAVEPOINT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point in the transaction where you can rollback to without reversing the whole transaction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65975"/>
            <a:ext cx="8520600" cy="43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</a:t>
            </a:r>
            <a:r>
              <a:rPr lang="en">
                <a:solidFill>
                  <a:schemeClr val="dk1"/>
                </a:solidFill>
              </a:rPr>
              <a:t>. Single Valued Attribute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Single-valued attributes contain single value.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</a:rPr>
              <a:t>. Multi-Valued Attribute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an attribute can have more than one value it is called an multivalued attribute.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. </a:t>
            </a:r>
            <a:r>
              <a:rPr lang="en">
                <a:solidFill>
                  <a:schemeClr val="dk1"/>
                </a:solidFill>
              </a:rPr>
              <a:t>Derived Attribute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Derived attribute is an attribute based on another attribute.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Circle Area can be derived from the Radius.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Age can be derived from DOB (data of birth).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Derived attributes are derivable from </a:t>
            </a:r>
            <a:r>
              <a:rPr lang="en">
                <a:solidFill>
                  <a:schemeClr val="dk1"/>
                </a:solidFill>
              </a:rPr>
              <a:t>Stored Attributes.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2150" y="2166575"/>
            <a:ext cx="3250150" cy="9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</a:t>
            </a:r>
            <a:endParaRPr/>
          </a:p>
        </p:txBody>
      </p:sp>
      <p:sp>
        <p:nvSpPr>
          <p:cNvPr id="486" name="Google Shape;486;p7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 view is a virtual table based on the result set of an SQL statement.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Ex: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[Brazil Customers] 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CustomerName, ContactName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Customers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Country =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"Brazil"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[Brazil Customers];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Procedures</a:t>
            </a:r>
            <a:endParaRPr/>
          </a:p>
        </p:txBody>
      </p:sp>
      <p:sp>
        <p:nvSpPr>
          <p:cNvPr id="492" name="Google Shape;492;p7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stored procedure is a prepared SQL code that you can save, so the code can be reused over and over again.</a:t>
            </a:r>
            <a:endParaRPr/>
          </a:p>
          <a:p>
            <a:pPr indent="0" lvl="0" marL="114300" marR="1143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PROCEDURE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SelectAllCustomers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Customers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GO;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EXEC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SelectAllCustomers;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1F1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Triggers</a:t>
            </a:r>
            <a:endParaRPr/>
          </a:p>
        </p:txBody>
      </p:sp>
      <p:sp>
        <p:nvSpPr>
          <p:cNvPr id="498" name="Google Shape;498;p7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trigger is a stored procedure in database which automatically invokes whenever a special event in the database occurs.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Events: Before / After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Insert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Update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Delete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</p:txBody>
      </p:sp>
      <p:sp>
        <p:nvSpPr>
          <p:cNvPr id="504" name="Google Shape;504;p7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trigger [trigger_name]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[before | after] 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{insert | update | delete} 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 [table_name] 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[for each row] 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[trigger_body]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Indexes</a:t>
            </a:r>
            <a:endParaRPr/>
          </a:p>
        </p:txBody>
      </p:sp>
      <p:sp>
        <p:nvSpPr>
          <p:cNvPr id="510" name="Google Shape;510;p7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Indexes are a data 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structure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that is used to retrieve data from the database very fast.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Indexes are </a:t>
            </a: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special lookup tables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that the database search engine can use to speed up data retrieval. Simply put, an index is a pointer to data in a table.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 Index has only two columns. The first column comprises a copy of the primary or candidate key of a table. Its second column contains a set of pointers for holding the address of the disk block where that specific key value stored.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 index helps to </a:t>
            </a: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speed up SELECT queries and WHERE clauses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but it </a:t>
            </a: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slows down data input, with the UPDATE and the INSERT statements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Indexes can be created or dropped with no effect on the data.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Google Shape;515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36925"/>
            <a:ext cx="8839201" cy="4136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Indexes</a:t>
            </a:r>
            <a:endParaRPr/>
          </a:p>
        </p:txBody>
      </p:sp>
      <p:sp>
        <p:nvSpPr>
          <p:cNvPr id="521" name="Google Shape;521;p7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field is the same a primary key and second field is pointed to that specific data block.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the primary Index, there is always one to one relationship between the entries in the index table.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Dense Index - A pointer exists for every record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Sparse Index - Only contain entries for documents that have the indexed field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9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Secondary Indexes</a:t>
            </a:r>
            <a:endParaRPr/>
          </a:p>
        </p:txBody>
      </p:sp>
      <p:sp>
        <p:nvSpPr>
          <p:cNvPr id="527" name="Google Shape;527;p79"/>
          <p:cNvSpPr txBox="1"/>
          <p:nvPr>
            <p:ph idx="1" type="body"/>
          </p:nvPr>
        </p:nvSpPr>
        <p:spPr>
          <a:xfrm>
            <a:off x="311700" y="925075"/>
            <a:ext cx="8520600" cy="14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secondary Index in DBMS can be generated by a field which has a unique value for each record, and it should be a candidate key.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is also known as a </a:t>
            </a:r>
            <a:r>
              <a:rPr b="1" lang="en"/>
              <a:t>non-clustering index</a:t>
            </a:r>
            <a:r>
              <a:rPr lang="en"/>
              <a:t>.</a:t>
            </a:r>
            <a:endParaRPr/>
          </a:p>
        </p:txBody>
      </p:sp>
      <p:sp>
        <p:nvSpPr>
          <p:cNvPr id="528" name="Google Shape;528;p79"/>
          <p:cNvSpPr txBox="1"/>
          <p:nvPr>
            <p:ph type="title"/>
          </p:nvPr>
        </p:nvSpPr>
        <p:spPr>
          <a:xfrm>
            <a:off x="417975" y="23779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Clustered </a:t>
            </a:r>
            <a:r>
              <a:rPr lang="en"/>
              <a:t>Indexes</a:t>
            </a:r>
            <a:endParaRPr/>
          </a:p>
        </p:txBody>
      </p:sp>
      <p:sp>
        <p:nvSpPr>
          <p:cNvPr id="529" name="Google Shape;529;p79"/>
          <p:cNvSpPr txBox="1"/>
          <p:nvPr>
            <p:ph idx="1" type="body"/>
          </p:nvPr>
        </p:nvSpPr>
        <p:spPr>
          <a:xfrm>
            <a:off x="417975" y="3197825"/>
            <a:ext cx="8520600" cy="14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clustered index defines the order in which data is physically stored in a table. Table data can be sorted in only way, therefore, there can be only </a:t>
            </a:r>
            <a:r>
              <a:rPr b="1" lang="en"/>
              <a:t>one clustered index per table</a:t>
            </a:r>
            <a:endParaRPr b="1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8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Hashing</a:t>
            </a:r>
            <a:endParaRPr/>
          </a:p>
        </p:txBody>
      </p:sp>
      <p:sp>
        <p:nvSpPr>
          <p:cNvPr id="535" name="Google Shape;535;p8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ashing is a technique to directly search the location of desired data on the disk without using index structure.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a huge database structure, it's tough to search all the index values through all its level and then you need to reach the destination data block to get the desired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is stored in the form of data blocks whose address is generated by applying a hash function in the memory location where these records are stored known as a </a:t>
            </a:r>
            <a:r>
              <a:rPr b="1" lang="en"/>
              <a:t>data block</a:t>
            </a:r>
            <a:r>
              <a:rPr lang="en"/>
              <a:t> or </a:t>
            </a:r>
            <a:r>
              <a:rPr b="1" lang="en"/>
              <a:t>data bucket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360825"/>
            <a:ext cx="8520600" cy="43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Eg : DOB is a Stored Attribute while Age is 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Derived Attribute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. </a:t>
            </a:r>
            <a:r>
              <a:rPr lang="en">
                <a:solidFill>
                  <a:schemeClr val="dk1"/>
                </a:solidFill>
              </a:rPr>
              <a:t>Identifier Attributes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will identify specific instance in the entity class.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Types of keys may vary according to following criterias;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Uniqueness</a:t>
            </a:r>
            <a:endParaRPr sz="1400"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Keys may be unique or non-unique</a:t>
            </a:r>
            <a:endParaRPr sz="1400"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the key is unique, the data value for the key must be unique among all instances of the entity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Composite</a:t>
            </a:r>
            <a:endParaRPr sz="1400"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composite key consists of two or more attributes</a:t>
            </a:r>
            <a:endParaRPr sz="1400"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gains uniqueness by combining two or more attributes</a:t>
            </a:r>
            <a:br>
              <a:rPr lang="en" sz="1400"/>
            </a:br>
            <a:r>
              <a:rPr lang="en" sz="1400"/>
              <a:t>E.g. Flight Number and Flight Date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2650" y="201097"/>
            <a:ext cx="3690600" cy="169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/>
        </p:nvSpPr>
        <p:spPr>
          <a:xfrm>
            <a:off x="261025" y="299400"/>
            <a:ext cx="8567400" cy="4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Candidate Key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Candidate keys are defined as the set of attributes from which primary key can be selected.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It is an attribute or set of attribute that can act as a primary key for an entity (or table) to uniquely identify each instance in that entity.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Primary Key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Primary key is a candidate key that is most appropriate to become main key of the entity 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Foreign Key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b="1" lang="en" sz="15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foreign key</a:t>
            </a: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a column or group of columns in a relational database table that provides a link between data in two tables. It acts as a cross-reference between tables because it references the primary </a:t>
            </a:r>
            <a:r>
              <a:rPr b="1" lang="en" sz="15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key</a:t>
            </a: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of another table, thereby establishing a link between them.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275925" y="318375"/>
            <a:ext cx="8532300" cy="4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Relationship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3">
            <a:alphaModFix/>
          </a:blip>
          <a:srcRect b="1854" l="0" r="1293" t="0"/>
          <a:stretch/>
        </p:blipFill>
        <p:spPr>
          <a:xfrm>
            <a:off x="2087125" y="676500"/>
            <a:ext cx="5921726" cy="394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