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57" r:id="rId3"/>
    <p:sldId id="293" r:id="rId4"/>
    <p:sldId id="314" r:id="rId5"/>
    <p:sldId id="294" r:id="rId6"/>
    <p:sldId id="295" r:id="rId7"/>
    <p:sldId id="296" r:id="rId8"/>
    <p:sldId id="297" r:id="rId9"/>
    <p:sldId id="298" r:id="rId10"/>
    <p:sldId id="299" r:id="rId11"/>
    <p:sldId id="300" r:id="rId12"/>
    <p:sldId id="301" r:id="rId13"/>
    <p:sldId id="327" r:id="rId14"/>
    <p:sldId id="315" r:id="rId15"/>
    <p:sldId id="328" r:id="rId16"/>
    <p:sldId id="316" r:id="rId17"/>
    <p:sldId id="317" r:id="rId18"/>
    <p:sldId id="318" r:id="rId19"/>
    <p:sldId id="258" r:id="rId20"/>
    <p:sldId id="286" r:id="rId21"/>
    <p:sldId id="261" r:id="rId22"/>
    <p:sldId id="267" r:id="rId23"/>
    <p:sldId id="287" r:id="rId24"/>
    <p:sldId id="288" r:id="rId25"/>
    <p:sldId id="289" r:id="rId26"/>
    <p:sldId id="290" r:id="rId27"/>
    <p:sldId id="291" r:id="rId28"/>
    <p:sldId id="292" r:id="rId29"/>
    <p:sldId id="322" r:id="rId30"/>
    <p:sldId id="321" r:id="rId31"/>
    <p:sldId id="401" r:id="rId32"/>
    <p:sldId id="4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0B7C"/>
    <a:srgbClr val="00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14"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3D3196-AD7A-4D2B-A9E2-F430CE1A26C7}" type="datetimeFigureOut">
              <a:rPr lang="en-US" smtClean="0"/>
              <a:pPr/>
              <a:t>11/29/2020</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53426F-0FE9-4C29-8135-D6F3DFDBB668}" type="slidenum">
              <a:rPr lang="en-SG" smtClean="0"/>
              <a:pPr/>
              <a:t>‹#›</a:t>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53426F-0FE9-4C29-8135-D6F3DFDBB668}" type="slidenum">
              <a:rPr lang="en-SG" smtClean="0"/>
              <a:pPr/>
              <a:t>10</a:t>
            </a:fld>
            <a:endParaRPr lang="en-S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929BC-7CB3-4242-A9A4-11131ABCEEA4}" type="slidenum">
              <a:rPr lang="en-CA"/>
              <a:pPr/>
              <a:t>13</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2EF03-F5F5-4EB6-A59C-E5B7C9A27767}" type="slidenum">
              <a:rPr lang="en-CA"/>
              <a:pPr/>
              <a:t>15</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A stored procedure is nothing more than prepared SQL code that you save so you can reuse the code over and over again.  So if you think about a query that you write over and over again, instead of having to write that query each time you would save it as a stored procedure and then just call the stored procedure to execute the SQL code that you saved as part of the stored procedure.</a:t>
            </a:r>
          </a:p>
          <a:p>
            <a:r>
              <a:rPr lang="en-SG" dirty="0"/>
              <a:t>In addition to running the same SQL code over and over again you also have the ability to pass parameters to the stored procedure, so depending on what the need is the stored procedure can act accordingly based on the parameter values that were passed.</a:t>
            </a:r>
          </a:p>
          <a:p>
            <a:endParaRPr lang="en-SG" dirty="0"/>
          </a:p>
        </p:txBody>
      </p:sp>
      <p:sp>
        <p:nvSpPr>
          <p:cNvPr id="4" name="Slide Number Placeholder 3"/>
          <p:cNvSpPr>
            <a:spLocks noGrp="1"/>
          </p:cNvSpPr>
          <p:nvPr>
            <p:ph type="sldNum" sz="quarter" idx="10"/>
          </p:nvPr>
        </p:nvSpPr>
        <p:spPr/>
        <p:txBody>
          <a:bodyPr/>
          <a:lstStyle/>
          <a:p>
            <a:fld id="{5853426F-0FE9-4C29-8135-D6F3DFDBB668}" type="slidenum">
              <a:rPr lang="en-SG" smtClean="0"/>
              <a:pPr/>
              <a:t>20</a:t>
            </a:fld>
            <a:endParaRPr lang="en-S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sz="1200" b="0" i="0" kern="1200" dirty="0">
                <a:solidFill>
                  <a:schemeClr val="tx1"/>
                </a:solidFill>
                <a:latin typeface="+mn-lt"/>
                <a:ea typeface="+mn-ea"/>
                <a:cs typeface="+mn-cs"/>
              </a:rPr>
              <a:t>After the stored procedure name you need to use the keyword "AS" and then the rest is just the regular SQL code that you would normally execute.</a:t>
            </a:r>
          </a:p>
          <a:p>
            <a:r>
              <a:rPr lang="en-SG" sz="1200" b="0" i="0" kern="1200" dirty="0">
                <a:solidFill>
                  <a:schemeClr val="tx1"/>
                </a:solidFill>
                <a:latin typeface="+mn-lt"/>
                <a:ea typeface="+mn-ea"/>
                <a:cs typeface="+mn-cs"/>
              </a:rPr>
              <a:t>One thing to note is that you cannot use the keyword "GO" in the stored procedure.  Once the SQL Server compiler sees "GO" it assumes it is the end of the batch.</a:t>
            </a:r>
          </a:p>
          <a:p>
            <a:endParaRPr lang="en-SG" dirty="0"/>
          </a:p>
          <a:p>
            <a:r>
              <a:rPr lang="en-SG" sz="1200" b="0" i="0" kern="1200" dirty="0">
                <a:solidFill>
                  <a:schemeClr val="tx1"/>
                </a:solidFill>
                <a:latin typeface="+mn-lt"/>
                <a:ea typeface="+mn-ea"/>
                <a:cs typeface="+mn-cs"/>
              </a:rPr>
              <a:t>Also, you can not change database context within the stored procedure such as using "USE </a:t>
            </a:r>
            <a:r>
              <a:rPr lang="en-SG" sz="1200" b="0" i="0" kern="1200" dirty="0" err="1">
                <a:solidFill>
                  <a:schemeClr val="tx1"/>
                </a:solidFill>
                <a:latin typeface="+mn-lt"/>
                <a:ea typeface="+mn-ea"/>
                <a:cs typeface="+mn-cs"/>
              </a:rPr>
              <a:t>dbName</a:t>
            </a:r>
            <a:r>
              <a:rPr lang="en-SG" sz="1200" b="0" i="0" kern="1200" dirty="0">
                <a:solidFill>
                  <a:schemeClr val="tx1"/>
                </a:solidFill>
                <a:latin typeface="+mn-lt"/>
                <a:ea typeface="+mn-ea"/>
                <a:cs typeface="+mn-cs"/>
              </a:rPr>
              <a:t>" the reason for this is because this would be a separate batch and a stored procedure is a collection of only one batch of statements.</a:t>
            </a:r>
          </a:p>
          <a:p>
            <a:endParaRPr lang="en-SG" sz="1200" b="0" i="0" kern="1200" dirty="0">
              <a:solidFill>
                <a:schemeClr val="tx1"/>
              </a:solidFill>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5853426F-0FE9-4C29-8135-D6F3DFDBB668}" type="slidenum">
              <a:rPr lang="en-SG" smtClean="0"/>
              <a:pPr/>
              <a:t>23</a:t>
            </a:fld>
            <a:endParaRPr lang="en-S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5853426F-0FE9-4C29-8135-D6F3DFDBB668}" type="slidenum">
              <a:rPr lang="en-SG" smtClean="0"/>
              <a:pPr/>
              <a:t>24</a:t>
            </a:fld>
            <a:endParaRPr lang="en-S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sz="1200" b="0" i="0" kern="1200" dirty="0">
                <a:solidFill>
                  <a:schemeClr val="tx1"/>
                </a:solidFill>
                <a:latin typeface="+mn-lt"/>
                <a:ea typeface="+mn-ea"/>
                <a:cs typeface="+mn-cs"/>
              </a:rPr>
              <a:t>will not return any data, because it is looking for any City values that equal NULL.</a:t>
            </a:r>
          </a:p>
          <a:p>
            <a:endParaRPr lang="en-SG" dirty="0"/>
          </a:p>
        </p:txBody>
      </p:sp>
      <p:sp>
        <p:nvSpPr>
          <p:cNvPr id="4" name="Slide Number Placeholder 3"/>
          <p:cNvSpPr>
            <a:spLocks noGrp="1"/>
          </p:cNvSpPr>
          <p:nvPr>
            <p:ph type="sldNum" sz="quarter" idx="10"/>
          </p:nvPr>
        </p:nvSpPr>
        <p:spPr/>
        <p:txBody>
          <a:bodyPr/>
          <a:lstStyle/>
          <a:p>
            <a:fld id="{5853426F-0FE9-4C29-8135-D6F3DFDBB668}" type="slidenum">
              <a:rPr lang="en-SG" smtClean="0"/>
              <a:pPr/>
              <a:t>27</a:t>
            </a:fld>
            <a:endParaRPr lang="en-S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 </a:t>
            </a:r>
            <a:r>
              <a:rPr lang="en-US" sz="1200" b="0" i="1" kern="1200" dirty="0">
                <a:solidFill>
                  <a:schemeClr val="tx1"/>
                </a:solidFill>
                <a:latin typeface="+mn-lt"/>
                <a:ea typeface="+mn-ea"/>
                <a:cs typeface="+mn-cs"/>
              </a:rPr>
              <a:t>relation schema</a:t>
            </a:r>
            <a:r>
              <a:rPr lang="en-US" sz="1200" b="0" i="0" kern="1200" dirty="0">
                <a:solidFill>
                  <a:schemeClr val="tx1"/>
                </a:solidFill>
                <a:latin typeface="+mn-lt"/>
                <a:ea typeface="+mn-ea"/>
                <a:cs typeface="+mn-cs"/>
              </a:rPr>
              <a:t> is the logical definition of a table - it defines what the name of the table is, and what the name and type of each column is. It's like a plan or a blueprint. A </a:t>
            </a:r>
            <a:r>
              <a:rPr lang="en-US" sz="1200" b="0" i="1" kern="1200" dirty="0">
                <a:solidFill>
                  <a:schemeClr val="tx1"/>
                </a:solidFill>
                <a:latin typeface="+mn-lt"/>
                <a:ea typeface="+mn-ea"/>
                <a:cs typeface="+mn-cs"/>
              </a:rPr>
              <a:t>database schema</a:t>
            </a:r>
            <a:r>
              <a:rPr lang="en-US" sz="1200" b="0" i="0" kern="1200" dirty="0">
                <a:solidFill>
                  <a:schemeClr val="tx1"/>
                </a:solidFill>
                <a:latin typeface="+mn-lt"/>
                <a:ea typeface="+mn-ea"/>
                <a:cs typeface="+mn-cs"/>
              </a:rPr>
              <a:t> is the collection of relation schemas for a whole database.</a:t>
            </a:r>
          </a:p>
          <a:p>
            <a:r>
              <a:rPr lang="en-US" sz="1200" b="0" i="0" kern="1200" dirty="0">
                <a:solidFill>
                  <a:schemeClr val="tx1"/>
                </a:solidFill>
                <a:latin typeface="+mn-lt"/>
                <a:ea typeface="+mn-ea"/>
                <a:cs typeface="+mn-cs"/>
              </a:rPr>
              <a:t>A </a:t>
            </a:r>
            <a:r>
              <a:rPr lang="en-US" sz="1200" b="0" i="1" kern="1200" dirty="0">
                <a:solidFill>
                  <a:schemeClr val="tx1"/>
                </a:solidFill>
                <a:latin typeface="+mn-lt"/>
                <a:ea typeface="+mn-ea"/>
                <a:cs typeface="+mn-cs"/>
              </a:rPr>
              <a:t>table</a:t>
            </a:r>
            <a:r>
              <a:rPr lang="en-US" sz="1200" b="0" i="0" kern="1200" dirty="0">
                <a:solidFill>
                  <a:schemeClr val="tx1"/>
                </a:solidFill>
                <a:latin typeface="+mn-lt"/>
                <a:ea typeface="+mn-ea"/>
                <a:cs typeface="+mn-cs"/>
              </a:rPr>
              <a:t> is a structure with a bunch of rows (aka "tuples"), each of which has the attributes defined by the schema. Tables might also have indexes on them to aid in looking up values on certain columns.</a:t>
            </a:r>
          </a:p>
          <a:p>
            <a:r>
              <a:rPr lang="en-US" sz="1200" b="0" i="0" kern="1200" dirty="0">
                <a:solidFill>
                  <a:schemeClr val="tx1"/>
                </a:solidFill>
                <a:latin typeface="+mn-lt"/>
                <a:ea typeface="+mn-ea"/>
                <a:cs typeface="+mn-cs"/>
              </a:rPr>
              <a:t>A </a:t>
            </a:r>
            <a:r>
              <a:rPr lang="en-US" sz="1200" b="0" i="1" kern="1200" dirty="0">
                <a:solidFill>
                  <a:schemeClr val="tx1"/>
                </a:solidFill>
                <a:latin typeface="+mn-lt"/>
                <a:ea typeface="+mn-ea"/>
                <a:cs typeface="+mn-cs"/>
              </a:rPr>
              <a:t>database</a:t>
            </a:r>
            <a:r>
              <a:rPr lang="en-US" sz="1200" b="0" i="0" kern="1200" dirty="0">
                <a:solidFill>
                  <a:schemeClr val="tx1"/>
                </a:solidFill>
                <a:latin typeface="+mn-lt"/>
                <a:ea typeface="+mn-ea"/>
                <a:cs typeface="+mn-cs"/>
              </a:rPr>
              <a:t> is, formally, any collection of data. In this context, the database would be a collection of tables. A </a:t>
            </a:r>
            <a:r>
              <a:rPr lang="en-US" sz="1200" b="0" i="1" kern="1200" dirty="0">
                <a:solidFill>
                  <a:schemeClr val="tx1"/>
                </a:solidFill>
                <a:latin typeface="+mn-lt"/>
                <a:ea typeface="+mn-ea"/>
                <a:cs typeface="+mn-cs"/>
              </a:rPr>
              <a:t>DBMS</a:t>
            </a:r>
            <a:r>
              <a:rPr lang="en-US" sz="1200" b="0" i="0" kern="1200" dirty="0">
                <a:solidFill>
                  <a:schemeClr val="tx1"/>
                </a:solidFill>
                <a:latin typeface="+mn-lt"/>
                <a:ea typeface="+mn-ea"/>
                <a:cs typeface="+mn-cs"/>
              </a:rPr>
              <a:t> (Database Management System) is the software (like MySQL, SQL Server, Oracle, etc) that manages and runs a database.</a:t>
            </a:r>
          </a:p>
          <a:p>
            <a:endParaRPr lang="en-US" dirty="0"/>
          </a:p>
        </p:txBody>
      </p:sp>
      <p:sp>
        <p:nvSpPr>
          <p:cNvPr id="4" name="Slide Number Placeholder 3"/>
          <p:cNvSpPr>
            <a:spLocks noGrp="1"/>
          </p:cNvSpPr>
          <p:nvPr>
            <p:ph type="sldNum" sz="quarter" idx="10"/>
          </p:nvPr>
        </p:nvSpPr>
        <p:spPr/>
        <p:txBody>
          <a:bodyPr/>
          <a:lstStyle/>
          <a:p>
            <a:fld id="{5853426F-0FE9-4C29-8135-D6F3DFDBB668}" type="slidenum">
              <a:rPr lang="en-SG" smtClean="0"/>
              <a:pPr/>
              <a:t>31</a:t>
            </a:fld>
            <a:endParaRPr lang="en-S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 database is the main container, it contains the data and log files, and all the schemas within it. You always back up a database, it is a discrete unit on its own.</a:t>
            </a:r>
          </a:p>
          <a:p>
            <a:r>
              <a:rPr lang="en-US" sz="1200" b="0" i="0" kern="1200" dirty="0">
                <a:solidFill>
                  <a:schemeClr val="tx1"/>
                </a:solidFill>
                <a:latin typeface="+mn-lt"/>
                <a:ea typeface="+mn-ea"/>
                <a:cs typeface="+mn-cs"/>
              </a:rPr>
              <a:t>Schemas are like folders within a database, and are mainly used to group logical objects together, which leads to ease of setting permissions by schema.</a:t>
            </a:r>
          </a:p>
          <a:p>
            <a:endParaRPr lang="en-US" dirty="0"/>
          </a:p>
        </p:txBody>
      </p:sp>
      <p:sp>
        <p:nvSpPr>
          <p:cNvPr id="4" name="Slide Number Placeholder 3"/>
          <p:cNvSpPr>
            <a:spLocks noGrp="1"/>
          </p:cNvSpPr>
          <p:nvPr>
            <p:ph type="sldNum" sz="quarter" idx="10"/>
          </p:nvPr>
        </p:nvSpPr>
        <p:spPr/>
        <p:txBody>
          <a:bodyPr/>
          <a:lstStyle/>
          <a:p>
            <a:fld id="{5853426F-0FE9-4C29-8135-D6F3DFDBB668}" type="slidenum">
              <a:rPr lang="en-SG" smtClean="0"/>
              <a:pPr/>
              <a:t>32</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0527C26-B6BD-4B9C-BF30-029E48B5D528}" type="datetime1">
              <a:rPr lang="en-US" smtClean="0"/>
              <a:pPr/>
              <a:t>11/29/2020</a:t>
            </a:fld>
            <a:endParaRPr lang="en-SG"/>
          </a:p>
        </p:txBody>
      </p:sp>
      <p:sp>
        <p:nvSpPr>
          <p:cNvPr id="17" name="Footer Placeholder 16"/>
          <p:cNvSpPr>
            <a:spLocks noGrp="1"/>
          </p:cNvSpPr>
          <p:nvPr>
            <p:ph type="ftr" sz="quarter" idx="11"/>
          </p:nvPr>
        </p:nvSpPr>
        <p:spPr>
          <a:xfrm>
            <a:off x="2898648" y="6355080"/>
            <a:ext cx="3474720" cy="365760"/>
          </a:xfrm>
        </p:spPr>
        <p:txBody>
          <a:bodyPr/>
          <a:lstStyle/>
          <a:p>
            <a:endParaRPr lang="en-SG"/>
          </a:p>
        </p:txBody>
      </p:sp>
      <p:sp>
        <p:nvSpPr>
          <p:cNvPr id="29" name="Slide Number Placeholder 28"/>
          <p:cNvSpPr>
            <a:spLocks noGrp="1"/>
          </p:cNvSpPr>
          <p:nvPr>
            <p:ph type="sldNum" sz="quarter" idx="12"/>
          </p:nvPr>
        </p:nvSpPr>
        <p:spPr>
          <a:xfrm>
            <a:off x="1216152" y="6355080"/>
            <a:ext cx="1219200" cy="365760"/>
          </a:xfrm>
        </p:spPr>
        <p:txBody>
          <a:bodyPr/>
          <a:lstStyle/>
          <a:p>
            <a:fld id="{5DC49254-7230-4D7D-8A31-FF563553AF23}" type="slidenum">
              <a:rPr lang="en-SG" smtClean="0"/>
              <a:pPr/>
              <a:t>‹#›</a:t>
            </a:fld>
            <a:endParaRPr lang="en-SG"/>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078450-0407-42B4-8241-883482F2E0B5}" type="datetime1">
              <a:rPr lang="en-US" smtClean="0"/>
              <a:pPr/>
              <a:t>11/29/2020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DC49254-7230-4D7D-8A31-FF563553AF23}"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7AEC29-B99D-4A9F-85B2-3F968F86E178}" type="datetime1">
              <a:rPr lang="en-US" smtClean="0"/>
              <a:pPr/>
              <a:t>11/29/2020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DC49254-7230-4D7D-8A31-FF563553AF23}" type="slidenum">
              <a:rPr lang="en-SG" smtClean="0"/>
              <a:pPr/>
              <a:t>‹#›</a:t>
            </a:fld>
            <a:endParaRPr lang="en-SG"/>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D06EBF7-1FD1-46F3-AD8A-D4F59BB86DAE}" type="datetime1">
              <a:rPr lang="en-US" smtClean="0"/>
              <a:pPr/>
              <a:t>11/29/2020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DC49254-7230-4D7D-8A31-FF563553AF23}" type="slidenum">
              <a:rPr lang="en-SG" smtClean="0"/>
              <a:pPr/>
              <a:t>‹#›</a:t>
            </a:fld>
            <a:endParaRPr lang="en-SG"/>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006B4B1-C855-4468-AC73-E7772EBD3C14}" type="datetime1">
              <a:rPr lang="en-US" smtClean="0"/>
              <a:pPr/>
              <a:t>11/29/2020</a:t>
            </a:fld>
            <a:endParaRPr lang="en-SG"/>
          </a:p>
        </p:txBody>
      </p:sp>
      <p:sp>
        <p:nvSpPr>
          <p:cNvPr id="5" name="Footer Placeholder 4"/>
          <p:cNvSpPr>
            <a:spLocks noGrp="1"/>
          </p:cNvSpPr>
          <p:nvPr>
            <p:ph type="ftr" sz="quarter" idx="11"/>
          </p:nvPr>
        </p:nvSpPr>
        <p:spPr>
          <a:xfrm>
            <a:off x="2898648" y="6355080"/>
            <a:ext cx="3474720" cy="365760"/>
          </a:xfrm>
        </p:spPr>
        <p:txBody>
          <a:bodyPr/>
          <a:lstStyle/>
          <a:p>
            <a:endParaRPr lang="en-SG"/>
          </a:p>
        </p:txBody>
      </p:sp>
      <p:sp>
        <p:nvSpPr>
          <p:cNvPr id="6" name="Slide Number Placeholder 5"/>
          <p:cNvSpPr>
            <a:spLocks noGrp="1"/>
          </p:cNvSpPr>
          <p:nvPr>
            <p:ph type="sldNum" sz="quarter" idx="12"/>
          </p:nvPr>
        </p:nvSpPr>
        <p:spPr>
          <a:xfrm>
            <a:off x="1069848" y="6355080"/>
            <a:ext cx="1520952" cy="365760"/>
          </a:xfrm>
        </p:spPr>
        <p:txBody>
          <a:bodyPr/>
          <a:lstStyle/>
          <a:p>
            <a:fld id="{5DC49254-7230-4D7D-8A31-FF563553AF23}" type="slidenum">
              <a:rPr lang="en-SG" smtClean="0"/>
              <a:pPr/>
              <a:t>‹#›</a:t>
            </a:fld>
            <a:endParaRPr lang="en-SG"/>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EC050E4-FA65-4F7F-896E-6CB9133B3E08}" type="datetime1">
              <a:rPr lang="en-US" smtClean="0"/>
              <a:pPr/>
              <a:t>11/29/2020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DC49254-7230-4D7D-8A31-FF563553AF23}" type="slidenum">
              <a:rPr lang="en-SG" smtClean="0"/>
              <a:pPr/>
              <a:t>‹#›</a:t>
            </a:fld>
            <a:endParaRPr lang="en-SG"/>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644BB8-DAA0-4F25-9072-EF52B7E49925}" type="datetime1">
              <a:rPr lang="en-US" smtClean="0"/>
              <a:pPr/>
              <a:t>11/29/2020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DC49254-7230-4D7D-8A31-FF563553AF23}" type="slidenum">
              <a:rPr lang="en-SG" smtClean="0"/>
              <a:pPr/>
              <a:t>‹#›</a:t>
            </a:fld>
            <a:endParaRPr lang="en-SG"/>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49721B0-F8EC-4D52-813A-7D84FE44DB00}" type="datetime1">
              <a:rPr lang="en-US" smtClean="0"/>
              <a:pPr/>
              <a:t>11/29/2020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DC49254-7230-4D7D-8A31-FF563553AF23}" type="slidenum">
              <a:rPr lang="en-SG" smtClean="0"/>
              <a:pPr/>
              <a:t>‹#›</a:t>
            </a:fld>
            <a:endParaRPr lang="en-SG"/>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27C28-8382-4925-9F56-21E2DBF601A9}" type="datetime1">
              <a:rPr lang="en-US" smtClean="0"/>
              <a:pPr/>
              <a:t>11/29/2020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DC49254-7230-4D7D-8A31-FF563553AF23}" type="slidenum">
              <a:rPr lang="en-SG" smtClean="0"/>
              <a:pPr/>
              <a:t>‹#›</a:t>
            </a:fld>
            <a:endParaRPr lang="en-SG"/>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469884C-82EB-4A81-8D46-0B2C8568B616}" type="datetime1">
              <a:rPr lang="en-US" smtClean="0"/>
              <a:pPr/>
              <a:t>11/29/2020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DC49254-7230-4D7D-8A31-FF563553AF23}" type="slidenum">
              <a:rPr lang="en-SG" smtClean="0"/>
              <a:pPr/>
              <a:t>‹#›</a:t>
            </a:fld>
            <a:endParaRPr lang="en-SG"/>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B0C2FAF-9D51-4827-9CCD-C1EDA9E80CAC}" type="datetime1">
              <a:rPr lang="en-US" smtClean="0"/>
              <a:pPr/>
              <a:t>11/29/2020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DC49254-7230-4D7D-8A31-FF563553AF23}" type="slidenum">
              <a:rPr lang="en-SG" smtClean="0"/>
              <a:pPr/>
              <a:t>‹#›</a:t>
            </a:fld>
            <a:endParaRPr lang="en-SG"/>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981BB0A-C56E-4814-A6F6-C2E364A90D7F}" type="datetime1">
              <a:rPr lang="en-US" smtClean="0"/>
              <a:pPr/>
              <a:t>11/29/2020</a:t>
            </a:fld>
            <a:endParaRPr lang="en-SG"/>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SG"/>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DC49254-7230-4D7D-8A31-FF563553AF23}" type="slidenum">
              <a:rPr lang="en-SG" smtClean="0"/>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a:t>Views, Stored Procedures</a:t>
            </a:r>
            <a:br>
              <a:rPr lang="en-SG" dirty="0"/>
            </a:br>
            <a:endParaRPr lang="en-SG" dirty="0"/>
          </a:p>
        </p:txBody>
      </p:sp>
      <p:sp>
        <p:nvSpPr>
          <p:cNvPr id="4" name="Subtitle 2"/>
          <p:cNvSpPr txBox="1">
            <a:spLocks/>
          </p:cNvSpPr>
          <p:nvPr/>
        </p:nvSpPr>
        <p:spPr>
          <a:xfrm>
            <a:off x="6715140" y="214290"/>
            <a:ext cx="2428860" cy="153831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3200" b="0" i="0" u="none" strike="noStrike" kern="1200" cap="none" spc="0" normalizeH="0" baseline="0" noProof="0" dirty="0">
                <a:ln>
                  <a:noFill/>
                </a:ln>
                <a:solidFill>
                  <a:schemeClr val="tx1">
                    <a:tint val="75000"/>
                  </a:schemeClr>
                </a:solidFill>
                <a:effectLst/>
                <a:uLnTx/>
                <a:uFillTx/>
                <a:latin typeface="+mn-lt"/>
                <a:ea typeface="+mn-ea"/>
                <a:cs typeface="+mn-cs"/>
              </a:rPr>
              <a:t>IN 2400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for extensibility (cont’d)</a:t>
            </a:r>
          </a:p>
        </p:txBody>
      </p:sp>
      <p:sp>
        <p:nvSpPr>
          <p:cNvPr id="3" name="Slide Number Placeholder 2"/>
          <p:cNvSpPr>
            <a:spLocks noGrp="1"/>
          </p:cNvSpPr>
          <p:nvPr>
            <p:ph type="sldNum" sz="quarter" idx="12"/>
          </p:nvPr>
        </p:nvSpPr>
        <p:spPr/>
        <p:txBody>
          <a:bodyPr/>
          <a:lstStyle/>
          <a:p>
            <a:fld id="{5DC49254-7230-4D7D-8A31-FF563553AF23}" type="slidenum">
              <a:rPr lang="en-SG" smtClean="0"/>
              <a:pPr/>
              <a:t>10</a:t>
            </a:fld>
            <a:endParaRPr lang="en-SG"/>
          </a:p>
        </p:txBody>
      </p:sp>
      <p:sp>
        <p:nvSpPr>
          <p:cNvPr id="4" name="Content Placeholder 3"/>
          <p:cNvSpPr>
            <a:spLocks noGrp="1"/>
          </p:cNvSpPr>
          <p:nvPr>
            <p:ph sz="quarter" idx="1"/>
          </p:nvPr>
        </p:nvSpPr>
        <p:spPr/>
        <p:txBody>
          <a:bodyPr/>
          <a:lstStyle/>
          <a:p>
            <a:r>
              <a:rPr lang="en-US" dirty="0"/>
              <a:t>Solution:</a:t>
            </a:r>
          </a:p>
          <a:p>
            <a:pPr marL="514350" indent="-514350">
              <a:buFont typeface="+mj-lt"/>
              <a:buAutoNum type="arabicPeriod"/>
            </a:pPr>
            <a:r>
              <a:rPr lang="en-US" dirty="0"/>
              <a:t>Base table with kilograms becomes </a:t>
            </a:r>
            <a:r>
              <a:rPr lang="en-US" dirty="0" err="1"/>
              <a:t>NewPart</a:t>
            </a:r>
            <a:r>
              <a:rPr lang="en-US" dirty="0"/>
              <a:t>, for </a:t>
            </a:r>
            <a:r>
              <a:rPr lang="en-US" dirty="0">
                <a:solidFill>
                  <a:srgbClr val="FF0000"/>
                </a:solidFill>
              </a:rPr>
              <a:t>new</a:t>
            </a:r>
            <a:r>
              <a:rPr lang="en-US" dirty="0"/>
              <a:t> integrated company.</a:t>
            </a:r>
          </a:p>
          <a:p>
            <a:pPr marL="514350" indent="-514350">
              <a:buFont typeface="+mj-lt"/>
              <a:buAutoNum type="arabicPeriod"/>
            </a:pPr>
            <a:endParaRPr lang="en-US" b="1" dirty="0"/>
          </a:p>
          <a:p>
            <a:pPr marL="514350" indent="-514350">
              <a:buNone/>
            </a:pPr>
            <a:r>
              <a:rPr lang="en-US" dirty="0">
                <a:solidFill>
                  <a:srgbClr val="FF0000"/>
                </a:solidFill>
              </a:rPr>
              <a:t>		CREATE VIEW Part (</a:t>
            </a:r>
            <a:r>
              <a:rPr lang="en-US" dirty="0" err="1">
                <a:solidFill>
                  <a:srgbClr val="FF0000"/>
                </a:solidFill>
              </a:rPr>
              <a:t>PartID</a:t>
            </a:r>
            <a:r>
              <a:rPr lang="en-US" dirty="0">
                <a:solidFill>
                  <a:srgbClr val="FF0000"/>
                </a:solidFill>
              </a:rPr>
              <a:t>,  Name, Weight)</a:t>
            </a:r>
          </a:p>
          <a:p>
            <a:pPr marL="514350" indent="-514350">
              <a:buNone/>
            </a:pPr>
            <a:r>
              <a:rPr lang="en-US" dirty="0">
                <a:solidFill>
                  <a:srgbClr val="FF0000"/>
                </a:solidFill>
              </a:rPr>
              <a:t>		AS</a:t>
            </a:r>
          </a:p>
          <a:p>
            <a:pPr>
              <a:buNone/>
            </a:pPr>
            <a:r>
              <a:rPr lang="en-US" dirty="0">
                <a:solidFill>
                  <a:srgbClr val="FF0000"/>
                </a:solidFill>
              </a:rPr>
              <a:t>		SELECT PartID, Name, 2.2046*Weight</a:t>
            </a:r>
          </a:p>
          <a:p>
            <a:pPr>
              <a:buNone/>
            </a:pPr>
            <a:r>
              <a:rPr lang="en-US" dirty="0">
                <a:solidFill>
                  <a:srgbClr val="FF0000"/>
                </a:solidFill>
              </a:rPr>
              <a:t>		FROM </a:t>
            </a:r>
            <a:r>
              <a:rPr lang="en-US" dirty="0" err="1">
                <a:solidFill>
                  <a:srgbClr val="FF0000"/>
                </a:solidFill>
              </a:rPr>
              <a:t>NewPart</a:t>
            </a:r>
            <a:r>
              <a:rPr lang="en-US" dirty="0">
                <a:solidFill>
                  <a:srgbClr val="FF0000"/>
                </a:solidFill>
              </a:rPr>
              <a:t>;</a:t>
            </a:r>
          </a:p>
          <a:p>
            <a:pPr marL="514350" indent="-514350">
              <a:buFont typeface="+mj-lt"/>
              <a:buAutoNum type="arabicPeriod" startAt="3"/>
            </a:pPr>
            <a:endParaRPr lang="en-US" dirty="0"/>
          </a:p>
          <a:p>
            <a:pPr marL="514350" indent="-514350">
              <a:buFont typeface="+mj-lt"/>
              <a:buAutoNum type="arabicPeriod" startAt="3"/>
            </a:pPr>
            <a:r>
              <a:rPr lang="en-US" dirty="0">
                <a:solidFill>
                  <a:srgbClr val="FF0000"/>
                </a:solidFill>
              </a:rPr>
              <a:t>Old</a:t>
            </a:r>
            <a:r>
              <a:rPr lang="en-US" dirty="0"/>
              <a:t> programs still call the table “Part”</a:t>
            </a:r>
          </a:p>
          <a:p>
            <a:pPr marL="514350" indent="-514350">
              <a:buNone/>
            </a:pPr>
            <a:endParaRPr lang="en-US" dirty="0"/>
          </a:p>
        </p:txBody>
      </p:sp>
      <p:sp>
        <p:nvSpPr>
          <p:cNvPr id="5" name="Line Callout 1 4"/>
          <p:cNvSpPr/>
          <p:nvPr/>
        </p:nvSpPr>
        <p:spPr>
          <a:xfrm>
            <a:off x="7000892" y="3643314"/>
            <a:ext cx="1928826" cy="1000132"/>
          </a:xfrm>
          <a:prstGeom prst="borderCallout1">
            <a:avLst>
              <a:gd name="adj1" fmla="val 18750"/>
              <a:gd name="adj2" fmla="val -8333"/>
              <a:gd name="adj3" fmla="val -13608"/>
              <a:gd name="adj4" fmla="val -5468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Define column names to store new fields</a:t>
            </a:r>
          </a:p>
        </p:txBody>
      </p:sp>
      <p:sp>
        <p:nvSpPr>
          <p:cNvPr id="6" name="Line Callout 1 5"/>
          <p:cNvSpPr/>
          <p:nvPr/>
        </p:nvSpPr>
        <p:spPr>
          <a:xfrm>
            <a:off x="7000892" y="857232"/>
            <a:ext cx="1857388" cy="714380"/>
          </a:xfrm>
          <a:prstGeom prst="borderCallout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Existing table in database</a:t>
            </a:r>
          </a:p>
        </p:txBody>
      </p:sp>
      <p:sp>
        <p:nvSpPr>
          <p:cNvPr id="7" name="Line Callout 1 6"/>
          <p:cNvSpPr/>
          <p:nvPr/>
        </p:nvSpPr>
        <p:spPr>
          <a:xfrm>
            <a:off x="6822488" y="5301208"/>
            <a:ext cx="2286016" cy="1071570"/>
          </a:xfrm>
          <a:prstGeom prst="borderCallout1">
            <a:avLst>
              <a:gd name="adj1" fmla="val 65095"/>
              <a:gd name="adj2" fmla="val -2391"/>
              <a:gd name="adj3" fmla="val 44822"/>
              <a:gd name="adj4" fmla="val -2188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Create a view as Part to be used by the old program.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Slide Number Placeholder 2"/>
          <p:cNvSpPr>
            <a:spLocks noGrp="1"/>
          </p:cNvSpPr>
          <p:nvPr>
            <p:ph type="sldNum" sz="quarter" idx="12"/>
          </p:nvPr>
        </p:nvSpPr>
        <p:spPr/>
        <p:txBody>
          <a:bodyPr/>
          <a:lstStyle/>
          <a:p>
            <a:fld id="{5DC49254-7230-4D7D-8A31-FF563553AF23}" type="slidenum">
              <a:rPr lang="en-SG" smtClean="0"/>
              <a:pPr/>
              <a:t>11</a:t>
            </a:fld>
            <a:endParaRPr lang="en-SG"/>
          </a:p>
        </p:txBody>
      </p:sp>
      <p:sp>
        <p:nvSpPr>
          <p:cNvPr id="4" name="Content Placeholder 3"/>
          <p:cNvSpPr>
            <a:spLocks noGrp="1"/>
          </p:cNvSpPr>
          <p:nvPr>
            <p:ph sz="quarter" idx="1"/>
          </p:nvPr>
        </p:nvSpPr>
        <p:spPr/>
        <p:txBody>
          <a:bodyPr/>
          <a:lstStyle/>
          <a:p>
            <a:r>
              <a:rPr lang="en-US" dirty="0"/>
              <a:t>Your company uses a database including</a:t>
            </a:r>
          </a:p>
          <a:p>
            <a:pPr>
              <a:buNone/>
            </a:pPr>
            <a:r>
              <a:rPr lang="en-US" dirty="0" err="1">
                <a:solidFill>
                  <a:srgbClr val="FF0000"/>
                </a:solidFill>
              </a:rPr>
              <a:t>emp</a:t>
            </a:r>
            <a:r>
              <a:rPr lang="en-US" dirty="0">
                <a:solidFill>
                  <a:srgbClr val="FF0000"/>
                </a:solidFill>
              </a:rPr>
              <a:t>(</a:t>
            </a:r>
            <a:r>
              <a:rPr lang="en-US" dirty="0" err="1">
                <a:solidFill>
                  <a:srgbClr val="FF0000"/>
                </a:solidFill>
              </a:rPr>
              <a:t>empid</a:t>
            </a:r>
            <a:r>
              <a:rPr lang="en-US" dirty="0">
                <a:solidFill>
                  <a:srgbClr val="FF0000"/>
                </a:solidFill>
              </a:rPr>
              <a:t>, name, address)</a:t>
            </a:r>
          </a:p>
          <a:p>
            <a:endParaRPr lang="en-US" dirty="0"/>
          </a:p>
          <a:p>
            <a:r>
              <a:rPr lang="en-US" dirty="0"/>
              <a:t>It is bought by a company with an Employee table</a:t>
            </a:r>
          </a:p>
          <a:p>
            <a:pPr>
              <a:buNone/>
            </a:pPr>
            <a:r>
              <a:rPr lang="en-US" dirty="0">
                <a:solidFill>
                  <a:srgbClr val="FF0000"/>
                </a:solidFill>
              </a:rPr>
              <a:t>employee( </a:t>
            </a:r>
            <a:r>
              <a:rPr lang="en-US" dirty="0" err="1">
                <a:solidFill>
                  <a:srgbClr val="FF0000"/>
                </a:solidFill>
              </a:rPr>
              <a:t>empid</a:t>
            </a:r>
            <a:r>
              <a:rPr lang="en-US" dirty="0">
                <a:solidFill>
                  <a:srgbClr val="FF0000"/>
                </a:solidFill>
              </a:rPr>
              <a:t>, </a:t>
            </a:r>
            <a:r>
              <a:rPr lang="en-US" dirty="0" err="1">
                <a:solidFill>
                  <a:srgbClr val="FF0000"/>
                </a:solidFill>
              </a:rPr>
              <a:t>fname</a:t>
            </a:r>
            <a:r>
              <a:rPr lang="en-US" dirty="0">
                <a:solidFill>
                  <a:srgbClr val="FF0000"/>
                </a:solidFill>
              </a:rPr>
              <a:t>, </a:t>
            </a:r>
            <a:r>
              <a:rPr lang="en-US" dirty="0" err="1">
                <a:solidFill>
                  <a:srgbClr val="FF0000"/>
                </a:solidFill>
              </a:rPr>
              <a:t>lname</a:t>
            </a:r>
            <a:r>
              <a:rPr lang="en-US" dirty="0">
                <a:solidFill>
                  <a:srgbClr val="FF0000"/>
                </a:solidFill>
              </a:rPr>
              <a:t>, address)</a:t>
            </a:r>
          </a:p>
          <a:p>
            <a:endParaRPr lang="en-US" dirty="0"/>
          </a:p>
          <a:p>
            <a:r>
              <a:rPr lang="en-US" dirty="0"/>
              <a:t>Write a view so that SQL queries from your company’s software repository will 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there’s one problem with views: update</a:t>
            </a:r>
          </a:p>
        </p:txBody>
      </p:sp>
      <p:sp>
        <p:nvSpPr>
          <p:cNvPr id="3" name="Slide Number Placeholder 2"/>
          <p:cNvSpPr>
            <a:spLocks noGrp="1"/>
          </p:cNvSpPr>
          <p:nvPr>
            <p:ph type="sldNum" sz="quarter" idx="12"/>
          </p:nvPr>
        </p:nvSpPr>
        <p:spPr/>
        <p:txBody>
          <a:bodyPr/>
          <a:lstStyle/>
          <a:p>
            <a:fld id="{5DC49254-7230-4D7D-8A31-FF563553AF23}" type="slidenum">
              <a:rPr lang="en-SG" smtClean="0"/>
              <a:pPr/>
              <a:t>12</a:t>
            </a:fld>
            <a:endParaRPr lang="en-SG"/>
          </a:p>
        </p:txBody>
      </p:sp>
      <p:sp>
        <p:nvSpPr>
          <p:cNvPr id="4" name="Content Placeholder 3"/>
          <p:cNvSpPr>
            <a:spLocks noGrp="1"/>
          </p:cNvSpPr>
          <p:nvPr>
            <p:ph sz="quarter" idx="1"/>
          </p:nvPr>
        </p:nvSpPr>
        <p:spPr/>
        <p:txBody>
          <a:bodyPr>
            <a:normAutofit fontScale="85000" lnSpcReduction="20000"/>
          </a:bodyPr>
          <a:lstStyle/>
          <a:p>
            <a:r>
              <a:rPr lang="en-US" dirty="0"/>
              <a:t>Views cannot always be updated unambiguously. Consider</a:t>
            </a:r>
          </a:p>
          <a:p>
            <a:pPr>
              <a:buNone/>
            </a:pPr>
            <a:r>
              <a:rPr lang="en-US" dirty="0" err="1">
                <a:solidFill>
                  <a:srgbClr val="FF0000"/>
                </a:solidFill>
              </a:rPr>
              <a:t>emp</a:t>
            </a:r>
            <a:r>
              <a:rPr lang="en-US" dirty="0">
                <a:solidFill>
                  <a:srgbClr val="FF0000"/>
                </a:solidFill>
              </a:rPr>
              <a:t>(</a:t>
            </a:r>
            <a:r>
              <a:rPr lang="en-US" dirty="0" err="1">
                <a:solidFill>
                  <a:srgbClr val="FF0000"/>
                </a:solidFill>
              </a:rPr>
              <a:t>empid</a:t>
            </a:r>
            <a:r>
              <a:rPr lang="en-US" dirty="0">
                <a:solidFill>
                  <a:srgbClr val="FF0000"/>
                </a:solidFill>
              </a:rPr>
              <a:t>, </a:t>
            </a:r>
            <a:r>
              <a:rPr lang="en-US" dirty="0" err="1">
                <a:solidFill>
                  <a:srgbClr val="FF0000"/>
                </a:solidFill>
              </a:rPr>
              <a:t>ename</a:t>
            </a:r>
            <a:r>
              <a:rPr lang="en-US" dirty="0">
                <a:solidFill>
                  <a:srgbClr val="FF0000"/>
                </a:solidFill>
              </a:rPr>
              <a:t>, address, </a:t>
            </a:r>
            <a:r>
              <a:rPr lang="en-US" dirty="0" err="1">
                <a:solidFill>
                  <a:srgbClr val="FF0000"/>
                </a:solidFill>
              </a:rPr>
              <a:t>deptid</a:t>
            </a:r>
            <a:r>
              <a:rPr lang="en-US" dirty="0">
                <a:solidFill>
                  <a:srgbClr val="FF0000"/>
                </a:solidFill>
              </a:rPr>
              <a:t>)</a:t>
            </a:r>
          </a:p>
          <a:p>
            <a:pPr>
              <a:buNone/>
            </a:pPr>
            <a:r>
              <a:rPr lang="en-US" dirty="0">
                <a:solidFill>
                  <a:srgbClr val="FF0000"/>
                </a:solidFill>
              </a:rPr>
              <a:t>dept(</a:t>
            </a:r>
            <a:r>
              <a:rPr lang="en-US" dirty="0" err="1">
                <a:solidFill>
                  <a:srgbClr val="FF0000"/>
                </a:solidFill>
              </a:rPr>
              <a:t>deptid</a:t>
            </a:r>
            <a:r>
              <a:rPr lang="en-US" dirty="0">
                <a:solidFill>
                  <a:srgbClr val="FF0000"/>
                </a:solidFill>
              </a:rPr>
              <a:t>, </a:t>
            </a:r>
            <a:r>
              <a:rPr lang="en-US" dirty="0" err="1">
                <a:solidFill>
                  <a:srgbClr val="FF0000"/>
                </a:solidFill>
              </a:rPr>
              <a:t>dname</a:t>
            </a:r>
            <a:r>
              <a:rPr lang="en-US" dirty="0">
                <a:solidFill>
                  <a:srgbClr val="FF0000"/>
                </a:solidFill>
              </a:rPr>
              <a:t>)</a:t>
            </a:r>
          </a:p>
          <a:p>
            <a:pPr>
              <a:buNone/>
            </a:pPr>
            <a:endParaRPr lang="en-US" dirty="0">
              <a:solidFill>
                <a:srgbClr val="FF0000"/>
              </a:solidFill>
            </a:endParaRPr>
          </a:p>
          <a:p>
            <a:pPr>
              <a:buNone/>
            </a:pPr>
            <a:r>
              <a:rPr lang="en-US" dirty="0">
                <a:solidFill>
                  <a:srgbClr val="FF0000"/>
                </a:solidFill>
              </a:rPr>
              <a:t>CREATE VIEW </a:t>
            </a:r>
            <a:r>
              <a:rPr lang="en-US" dirty="0" err="1">
                <a:solidFill>
                  <a:srgbClr val="FF0000"/>
                </a:solidFill>
              </a:rPr>
              <a:t>empdept</a:t>
            </a:r>
            <a:r>
              <a:rPr lang="en-US" dirty="0">
                <a:solidFill>
                  <a:srgbClr val="FF0000"/>
                </a:solidFill>
              </a:rPr>
              <a:t>  AS</a:t>
            </a:r>
          </a:p>
          <a:p>
            <a:pPr>
              <a:buNone/>
            </a:pPr>
            <a:r>
              <a:rPr lang="en-US" dirty="0">
                <a:solidFill>
                  <a:srgbClr val="FF0000"/>
                </a:solidFill>
              </a:rPr>
              <a:t>SELECT </a:t>
            </a:r>
            <a:r>
              <a:rPr lang="en-US" dirty="0" err="1">
                <a:solidFill>
                  <a:srgbClr val="FF0000"/>
                </a:solidFill>
              </a:rPr>
              <a:t>ename</a:t>
            </a:r>
            <a:r>
              <a:rPr lang="en-US" dirty="0">
                <a:solidFill>
                  <a:srgbClr val="FF0000"/>
                </a:solidFill>
              </a:rPr>
              <a:t>, </a:t>
            </a:r>
            <a:r>
              <a:rPr lang="en-US" dirty="0" err="1">
                <a:solidFill>
                  <a:srgbClr val="FF0000"/>
                </a:solidFill>
              </a:rPr>
              <a:t>dname</a:t>
            </a:r>
            <a:endParaRPr lang="en-US" dirty="0">
              <a:solidFill>
                <a:srgbClr val="FF0000"/>
              </a:solidFill>
            </a:endParaRPr>
          </a:p>
          <a:p>
            <a:pPr>
              <a:buNone/>
            </a:pPr>
            <a:r>
              <a:rPr lang="en-US" dirty="0">
                <a:solidFill>
                  <a:srgbClr val="FF0000"/>
                </a:solidFill>
              </a:rPr>
              <a:t>FROM </a:t>
            </a:r>
            <a:r>
              <a:rPr lang="en-US" dirty="0" err="1">
                <a:solidFill>
                  <a:srgbClr val="FF0000"/>
                </a:solidFill>
              </a:rPr>
              <a:t>emp</a:t>
            </a:r>
            <a:r>
              <a:rPr lang="en-US" dirty="0">
                <a:solidFill>
                  <a:srgbClr val="FF0000"/>
                </a:solidFill>
              </a:rPr>
              <a:t> JOIN dept USING (</a:t>
            </a:r>
            <a:r>
              <a:rPr lang="en-US" dirty="0" err="1">
                <a:solidFill>
                  <a:srgbClr val="FF0000"/>
                </a:solidFill>
              </a:rPr>
              <a:t>deptid</a:t>
            </a:r>
            <a:r>
              <a:rPr lang="en-US" dirty="0">
                <a:solidFill>
                  <a:srgbClr val="FF0000"/>
                </a:solidFill>
              </a:rPr>
              <a:t>)</a:t>
            </a:r>
          </a:p>
          <a:p>
            <a:pPr>
              <a:buNone/>
            </a:pPr>
            <a:endParaRPr lang="en-US" dirty="0">
              <a:solidFill>
                <a:srgbClr val="FF0000"/>
              </a:solidFill>
            </a:endParaRPr>
          </a:p>
          <a:p>
            <a:pPr>
              <a:buNone/>
            </a:pPr>
            <a:r>
              <a:rPr lang="en-US" dirty="0">
                <a:solidFill>
                  <a:srgbClr val="FF0000"/>
                </a:solidFill>
              </a:rPr>
              <a:t>EMPDEPT </a:t>
            </a:r>
          </a:p>
          <a:p>
            <a:endParaRPr lang="en-US" b="1" dirty="0"/>
          </a:p>
          <a:p>
            <a:endParaRPr lang="en-US" b="1" dirty="0"/>
          </a:p>
          <a:p>
            <a:endParaRPr lang="en-US" b="1" dirty="0"/>
          </a:p>
          <a:p>
            <a:endParaRPr lang="en-US" b="1" dirty="0"/>
          </a:p>
          <a:p>
            <a:r>
              <a:rPr lang="en-US" dirty="0"/>
              <a:t> delete (</a:t>
            </a:r>
            <a:r>
              <a:rPr lang="en-US" dirty="0" err="1"/>
              <a:t>jim</a:t>
            </a:r>
            <a:r>
              <a:rPr lang="en-US" dirty="0"/>
              <a:t>, shoe) from EMPDEPT.</a:t>
            </a:r>
          </a:p>
        </p:txBody>
      </p:sp>
      <p:graphicFrame>
        <p:nvGraphicFramePr>
          <p:cNvPr id="5" name="Table 4"/>
          <p:cNvGraphicFramePr>
            <a:graphicFrameLocks noGrp="1"/>
          </p:cNvGraphicFramePr>
          <p:nvPr/>
        </p:nvGraphicFramePr>
        <p:xfrm>
          <a:off x="2571736" y="4102430"/>
          <a:ext cx="2928958" cy="1112520"/>
        </p:xfrm>
        <a:graphic>
          <a:graphicData uri="http://schemas.openxmlformats.org/drawingml/2006/table">
            <a:tbl>
              <a:tblPr firstRow="1" bandRow="1">
                <a:tableStyleId>{5C22544A-7EE6-4342-B048-85BDC9FD1C3A}</a:tableStyleId>
              </a:tblPr>
              <a:tblGrid>
                <a:gridCol w="1464479">
                  <a:extLst>
                    <a:ext uri="{9D8B030D-6E8A-4147-A177-3AD203B41FA5}">
                      <a16:colId xmlns:a16="http://schemas.microsoft.com/office/drawing/2014/main" val="20000"/>
                    </a:ext>
                  </a:extLst>
                </a:gridCol>
                <a:gridCol w="1464479">
                  <a:extLst>
                    <a:ext uri="{9D8B030D-6E8A-4147-A177-3AD203B41FA5}">
                      <a16:colId xmlns:a16="http://schemas.microsoft.com/office/drawing/2014/main" val="20001"/>
                    </a:ext>
                  </a:extLst>
                </a:gridCol>
              </a:tblGrid>
              <a:tr h="370840">
                <a:tc>
                  <a:txBody>
                    <a:bodyPr/>
                    <a:lstStyle/>
                    <a:p>
                      <a:r>
                        <a:rPr lang="en-US" b="1" dirty="0" err="1"/>
                        <a:t>ename</a:t>
                      </a:r>
                      <a:r>
                        <a:rPr lang="en-US" b="1" dirty="0"/>
                        <a:t> </a:t>
                      </a:r>
                      <a:endParaRPr lang="en-US" dirty="0"/>
                    </a:p>
                  </a:txBody>
                  <a:tcPr/>
                </a:tc>
                <a:tc>
                  <a:txBody>
                    <a:bodyPr/>
                    <a:lstStyle/>
                    <a:p>
                      <a:r>
                        <a:rPr lang="en-US" b="1" dirty="0" err="1"/>
                        <a:t>dname</a:t>
                      </a:r>
                      <a:endParaRPr lang="en-US" dirty="0"/>
                    </a:p>
                  </a:txBody>
                  <a:tcPr/>
                </a:tc>
                <a:extLst>
                  <a:ext uri="{0D108BD9-81ED-4DB2-BD59-A6C34878D82A}">
                    <a16:rowId xmlns:a16="http://schemas.microsoft.com/office/drawing/2014/main" val="10000"/>
                  </a:ext>
                </a:extLst>
              </a:tr>
              <a:tr h="370840">
                <a:tc>
                  <a:txBody>
                    <a:bodyPr/>
                    <a:lstStyle/>
                    <a:p>
                      <a:r>
                        <a:rPr lang="en-US" b="1" dirty="0" err="1"/>
                        <a:t>jim</a:t>
                      </a:r>
                      <a:r>
                        <a:rPr lang="en-US" b="1" dirty="0"/>
                        <a:t> </a:t>
                      </a:r>
                      <a:endParaRPr lang="en-US" dirty="0"/>
                    </a:p>
                  </a:txBody>
                  <a:tcPr/>
                </a:tc>
                <a:tc>
                  <a:txBody>
                    <a:bodyPr/>
                    <a:lstStyle/>
                    <a:p>
                      <a:r>
                        <a:rPr lang="en-US" b="1" dirty="0"/>
                        <a:t>shoe</a:t>
                      </a:r>
                      <a:endParaRPr lang="en-US" dirty="0"/>
                    </a:p>
                  </a:txBody>
                  <a:tcPr/>
                </a:tc>
                <a:extLst>
                  <a:ext uri="{0D108BD9-81ED-4DB2-BD59-A6C34878D82A}">
                    <a16:rowId xmlns:a16="http://schemas.microsoft.com/office/drawing/2014/main" val="10001"/>
                  </a:ext>
                </a:extLst>
              </a:tr>
              <a:tr h="370840">
                <a:tc>
                  <a:txBody>
                    <a:bodyPr/>
                    <a:lstStyle/>
                    <a:p>
                      <a:r>
                        <a:rPr lang="en-US" b="1" dirty="0" err="1"/>
                        <a:t>joe</a:t>
                      </a:r>
                      <a:r>
                        <a:rPr lang="en-US" b="1" dirty="0"/>
                        <a:t> </a:t>
                      </a:r>
                      <a:endParaRPr lang="en-US" dirty="0"/>
                    </a:p>
                  </a:txBody>
                  <a:tcPr/>
                </a:tc>
                <a:tc>
                  <a:txBody>
                    <a:bodyPr/>
                    <a:lstStyle/>
                    <a:p>
                      <a:r>
                        <a:rPr lang="en-US" b="1" dirty="0"/>
                        <a:t>suit</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en-US"/>
              <a:t>Update Views</a:t>
            </a:r>
          </a:p>
        </p:txBody>
      </p:sp>
      <p:sp>
        <p:nvSpPr>
          <p:cNvPr id="696323" name="Rectangle 3"/>
          <p:cNvSpPr>
            <a:spLocks noGrp="1" noChangeArrowheads="1"/>
          </p:cNvSpPr>
          <p:nvPr>
            <p:ph type="body" idx="1"/>
          </p:nvPr>
        </p:nvSpPr>
        <p:spPr/>
        <p:txBody>
          <a:bodyPr/>
          <a:lstStyle/>
          <a:p>
            <a:r>
              <a:rPr lang="en-US" dirty="0"/>
              <a:t>Modifications to a view’s instance must be propagated back to instances of relations in conceptual schema.</a:t>
            </a:r>
          </a:p>
          <a:p>
            <a:endParaRPr lang="en-US" dirty="0"/>
          </a:p>
          <a:p>
            <a:r>
              <a:rPr lang="en-US" dirty="0"/>
              <a:t>Update on a single view without aggregate operations: </a:t>
            </a:r>
          </a:p>
          <a:p>
            <a:pPr lvl="1"/>
            <a:r>
              <a:rPr lang="en-US" dirty="0"/>
              <a:t>Update may map to an update on the underlying base table</a:t>
            </a:r>
          </a:p>
          <a:p>
            <a:r>
              <a:rPr lang="en-US" dirty="0"/>
              <a:t>Views involving joins: </a:t>
            </a:r>
          </a:p>
          <a:p>
            <a:pPr lvl="1"/>
            <a:r>
              <a:rPr lang="en-US" dirty="0"/>
              <a:t>An update </a:t>
            </a:r>
            <a:r>
              <a:rPr lang="en-US" i="1" dirty="0"/>
              <a:t>may</a:t>
            </a:r>
            <a:r>
              <a:rPr lang="en-US" dirty="0"/>
              <a:t> map to an update on the underlying base relations </a:t>
            </a:r>
          </a:p>
          <a:p>
            <a:pPr lvl="2"/>
            <a:r>
              <a:rPr lang="en-US" dirty="0"/>
              <a:t>Not always possible</a:t>
            </a:r>
          </a:p>
          <a:p>
            <a:endParaRPr lang="en-US" dirty="0"/>
          </a:p>
        </p:txBody>
      </p:sp>
      <p:sp>
        <p:nvSpPr>
          <p:cNvPr id="5" name="Slide Number Placeholder 4"/>
          <p:cNvSpPr>
            <a:spLocks noGrp="1"/>
          </p:cNvSpPr>
          <p:nvPr>
            <p:ph type="sldNum" sz="quarter" idx="12"/>
          </p:nvPr>
        </p:nvSpPr>
        <p:spPr/>
        <p:txBody>
          <a:bodyPr/>
          <a:lstStyle/>
          <a:p>
            <a:fld id="{5DC49254-7230-4D7D-8A31-FF563553AF23}" type="slidenum">
              <a:rPr lang="en-SG" smtClean="0"/>
              <a:pPr/>
              <a:t>13</a:t>
            </a:fld>
            <a:endParaRPr lang="en-SG"/>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Views</a:t>
            </a:r>
          </a:p>
        </p:txBody>
      </p:sp>
      <p:sp>
        <p:nvSpPr>
          <p:cNvPr id="3" name="Slide Number Placeholder 2"/>
          <p:cNvSpPr>
            <a:spLocks noGrp="1"/>
          </p:cNvSpPr>
          <p:nvPr>
            <p:ph type="sldNum" sz="quarter" idx="12"/>
          </p:nvPr>
        </p:nvSpPr>
        <p:spPr/>
        <p:txBody>
          <a:bodyPr/>
          <a:lstStyle/>
          <a:p>
            <a:fld id="{5DC49254-7230-4D7D-8A31-FF563553AF23}" type="slidenum">
              <a:rPr lang="en-SG" smtClean="0"/>
              <a:pPr/>
              <a:t>14</a:t>
            </a:fld>
            <a:endParaRPr lang="en-SG"/>
          </a:p>
        </p:txBody>
      </p:sp>
      <p:sp>
        <p:nvSpPr>
          <p:cNvPr id="4" name="Content Placeholder 3"/>
          <p:cNvSpPr>
            <a:spLocks noGrp="1"/>
          </p:cNvSpPr>
          <p:nvPr>
            <p:ph sz="quarter" idx="1"/>
          </p:nvPr>
        </p:nvSpPr>
        <p:spPr/>
        <p:txBody>
          <a:bodyPr/>
          <a:lstStyle/>
          <a:p>
            <a:r>
              <a:rPr lang="en-US" dirty="0"/>
              <a:t>Some views cannot be updated unambiguously.</a:t>
            </a:r>
          </a:p>
          <a:p>
            <a:endParaRPr lang="en-US" dirty="0"/>
          </a:p>
        </p:txBody>
      </p:sp>
      <p:pic>
        <p:nvPicPr>
          <p:cNvPr id="68610" name="Picture 2"/>
          <p:cNvPicPr>
            <a:picLocks noChangeAspect="1" noChangeArrowheads="1"/>
          </p:cNvPicPr>
          <p:nvPr/>
        </p:nvPicPr>
        <p:blipFill>
          <a:blip r:embed="rId2"/>
          <a:srcRect/>
          <a:stretch>
            <a:fillRect/>
          </a:stretch>
        </p:blipFill>
        <p:spPr bwMode="auto">
          <a:xfrm>
            <a:off x="928662" y="1928802"/>
            <a:ext cx="6384993" cy="2990865"/>
          </a:xfrm>
          <a:prstGeom prst="rect">
            <a:avLst/>
          </a:prstGeom>
          <a:noFill/>
          <a:ln w="9525">
            <a:noFill/>
            <a:miter lim="800000"/>
            <a:headEnd/>
            <a:tailEnd/>
          </a:ln>
          <a:effectLst/>
        </p:spPr>
      </p:pic>
      <p:sp>
        <p:nvSpPr>
          <p:cNvPr id="6" name="Rectangle 5"/>
          <p:cNvSpPr/>
          <p:nvPr/>
        </p:nvSpPr>
        <p:spPr>
          <a:xfrm>
            <a:off x="2000232" y="5214950"/>
            <a:ext cx="6500826" cy="707886"/>
          </a:xfrm>
          <a:prstGeom prst="rect">
            <a:avLst/>
          </a:prstGeom>
        </p:spPr>
        <p:txBody>
          <a:bodyPr wrap="square">
            <a:spAutoFit/>
          </a:bodyPr>
          <a:lstStyle/>
          <a:p>
            <a:r>
              <a:rPr lang="en-US" sz="2000" dirty="0">
                <a:solidFill>
                  <a:srgbClr val="0070C0"/>
                </a:solidFill>
              </a:rPr>
              <a:t>1. What does it mean to insert (Darryl, Hockey)?</a:t>
            </a:r>
          </a:p>
          <a:p>
            <a:r>
              <a:rPr lang="en-US" sz="2000" dirty="0">
                <a:solidFill>
                  <a:srgbClr val="0070C0"/>
                </a:solidFill>
              </a:rPr>
              <a:t>2. What does it mean to delete (Dave, Curling)?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US"/>
              <a:t>Un-updatable Views</a:t>
            </a:r>
          </a:p>
        </p:txBody>
      </p:sp>
      <p:sp>
        <p:nvSpPr>
          <p:cNvPr id="698371" name="Rectangle 3"/>
          <p:cNvSpPr>
            <a:spLocks noGrp="1" noChangeArrowheads="1"/>
          </p:cNvSpPr>
          <p:nvPr>
            <p:ph type="body" idx="1"/>
          </p:nvPr>
        </p:nvSpPr>
        <p:spPr/>
        <p:txBody>
          <a:bodyPr/>
          <a:lstStyle/>
          <a:p>
            <a:pPr>
              <a:lnSpc>
                <a:spcPct val="90000"/>
              </a:lnSpc>
            </a:pPr>
            <a:r>
              <a:rPr lang="en-US" dirty="0"/>
              <a:t>Views defined using groups and aggregate functions are not updateable</a:t>
            </a:r>
          </a:p>
          <a:p>
            <a:pPr>
              <a:lnSpc>
                <a:spcPct val="90000"/>
              </a:lnSpc>
            </a:pPr>
            <a:endParaRPr lang="en-US" dirty="0"/>
          </a:p>
          <a:p>
            <a:pPr>
              <a:lnSpc>
                <a:spcPct val="90000"/>
              </a:lnSpc>
            </a:pPr>
            <a:r>
              <a:rPr lang="en-US" dirty="0"/>
              <a:t>Views defined on multiple tables using joins are generally not updateable</a:t>
            </a:r>
          </a:p>
          <a:p>
            <a:pPr>
              <a:lnSpc>
                <a:spcPct val="90000"/>
              </a:lnSpc>
            </a:pPr>
            <a:endParaRPr lang="en-US" sz="2400" b="1" dirty="0">
              <a:latin typeface="Courier New" pitchFamily="49" charset="0"/>
            </a:endParaRPr>
          </a:p>
          <a:p>
            <a:pPr>
              <a:lnSpc>
                <a:spcPct val="90000"/>
              </a:lnSpc>
            </a:pPr>
            <a:r>
              <a:rPr lang="en-US" sz="2400" b="1" dirty="0">
                <a:latin typeface="Courier New" pitchFamily="49" charset="0"/>
              </a:rPr>
              <a:t>WITH CHECK OPTION</a:t>
            </a:r>
            <a:r>
              <a:rPr lang="en-US" dirty="0"/>
              <a:t>: must be added to the definition of a view if the view is to be updated</a:t>
            </a:r>
          </a:p>
          <a:p>
            <a:pPr lvl="1">
              <a:lnSpc>
                <a:spcPct val="90000"/>
              </a:lnSpc>
            </a:pPr>
            <a:r>
              <a:rPr lang="en-US" dirty="0"/>
              <a:t>To allow check for updatability and to plan for an execution strategy</a:t>
            </a:r>
          </a:p>
        </p:txBody>
      </p:sp>
      <p:sp>
        <p:nvSpPr>
          <p:cNvPr id="5" name="Slide Number Placeholder 4"/>
          <p:cNvSpPr>
            <a:spLocks noGrp="1"/>
          </p:cNvSpPr>
          <p:nvPr>
            <p:ph type="sldNum" sz="quarter" idx="12"/>
          </p:nvPr>
        </p:nvSpPr>
        <p:spPr/>
        <p:txBody>
          <a:bodyPr/>
          <a:lstStyle/>
          <a:p>
            <a:fld id="{5DC49254-7230-4D7D-8A31-FF563553AF23}" type="slidenum">
              <a:rPr lang="en-SG" smtClean="0"/>
              <a:pPr/>
              <a:t>15</a:t>
            </a:fld>
            <a:endParaRPr lang="en-SG"/>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Updatable view ‘</a:t>
            </a:r>
            <a:r>
              <a:rPr lang="en-US" dirty="0" err="1"/>
              <a:t>vagent</a:t>
            </a:r>
            <a:r>
              <a:rPr lang="en-US" dirty="0"/>
              <a:t>'</a:t>
            </a:r>
          </a:p>
        </p:txBody>
      </p:sp>
      <p:sp>
        <p:nvSpPr>
          <p:cNvPr id="3" name="Slide Number Placeholder 2"/>
          <p:cNvSpPr>
            <a:spLocks noGrp="1"/>
          </p:cNvSpPr>
          <p:nvPr>
            <p:ph type="sldNum" sz="quarter" idx="12"/>
          </p:nvPr>
        </p:nvSpPr>
        <p:spPr/>
        <p:txBody>
          <a:bodyPr/>
          <a:lstStyle/>
          <a:p>
            <a:fld id="{5DC49254-7230-4D7D-8A31-FF563553AF23}" type="slidenum">
              <a:rPr lang="en-SG" smtClean="0"/>
              <a:pPr/>
              <a:t>16</a:t>
            </a:fld>
            <a:endParaRPr lang="en-SG"/>
          </a:p>
        </p:txBody>
      </p:sp>
      <p:sp>
        <p:nvSpPr>
          <p:cNvPr id="4" name="Content Placeholder 3"/>
          <p:cNvSpPr>
            <a:spLocks noGrp="1"/>
          </p:cNvSpPr>
          <p:nvPr>
            <p:ph sz="quarter" idx="1"/>
          </p:nvPr>
        </p:nvSpPr>
        <p:spPr/>
        <p:txBody>
          <a:bodyPr/>
          <a:lstStyle/>
          <a:p>
            <a:pPr>
              <a:buNone/>
            </a:pPr>
            <a:r>
              <a:rPr lang="en-US" sz="2400" b="1" dirty="0"/>
              <a:t>CREATE</a:t>
            </a:r>
            <a:r>
              <a:rPr lang="en-US" sz="2400" dirty="0"/>
              <a:t> </a:t>
            </a:r>
            <a:r>
              <a:rPr lang="en-US" sz="2400" b="1" dirty="0"/>
              <a:t>VIEW</a:t>
            </a:r>
            <a:r>
              <a:rPr lang="en-US" sz="2400" dirty="0"/>
              <a:t> </a:t>
            </a:r>
            <a:r>
              <a:rPr lang="en-US" sz="2400" dirty="0" err="1"/>
              <a:t>vagent</a:t>
            </a:r>
            <a:r>
              <a:rPr lang="en-US" sz="2400" dirty="0"/>
              <a:t>  </a:t>
            </a:r>
          </a:p>
          <a:p>
            <a:pPr>
              <a:buNone/>
            </a:pPr>
            <a:r>
              <a:rPr lang="en-US" sz="2400" b="1" dirty="0"/>
              <a:t>AS</a:t>
            </a:r>
            <a:r>
              <a:rPr lang="en-US" sz="2400" dirty="0"/>
              <a:t> </a:t>
            </a:r>
            <a:r>
              <a:rPr lang="en-US" sz="2400" b="1" dirty="0"/>
              <a:t>SELECT</a:t>
            </a:r>
            <a:r>
              <a:rPr lang="en-US" sz="2400" dirty="0"/>
              <a:t> *  </a:t>
            </a:r>
          </a:p>
          <a:p>
            <a:pPr>
              <a:buNone/>
            </a:pPr>
            <a:r>
              <a:rPr lang="en-US" sz="2400" b="1" dirty="0"/>
              <a:t>FROM</a:t>
            </a:r>
            <a:r>
              <a:rPr lang="en-US" sz="2400" dirty="0"/>
              <a:t> agents  </a:t>
            </a:r>
          </a:p>
          <a:p>
            <a:pPr>
              <a:buNone/>
            </a:pPr>
            <a:r>
              <a:rPr lang="en-US" sz="2400" b="1" dirty="0"/>
              <a:t>WHERE</a:t>
            </a:r>
            <a:r>
              <a:rPr lang="en-US" sz="2400" dirty="0"/>
              <a:t>  </a:t>
            </a:r>
            <a:r>
              <a:rPr lang="en-US" sz="2400" dirty="0" err="1"/>
              <a:t>working_area</a:t>
            </a:r>
            <a:r>
              <a:rPr lang="en-US" sz="2400" dirty="0"/>
              <a:t>=‘Colombo';</a:t>
            </a:r>
          </a:p>
          <a:p>
            <a:endParaRPr lang="en-US" dirty="0"/>
          </a:p>
          <a:p>
            <a:pPr marL="0" indent="0">
              <a:buNone/>
            </a:pPr>
            <a:r>
              <a:rPr lang="en-US" dirty="0"/>
              <a:t>To update the column 'commission' with the value .13 of the view ‘</a:t>
            </a:r>
            <a:r>
              <a:rPr lang="en-US" dirty="0" err="1"/>
              <a:t>vagent</a:t>
            </a:r>
            <a:r>
              <a:rPr lang="en-US" dirty="0"/>
              <a:t>‘</a:t>
            </a:r>
          </a:p>
          <a:p>
            <a:pPr marL="0" indent="0">
              <a:buNone/>
            </a:pPr>
            <a:endParaRPr lang="en-US" dirty="0"/>
          </a:p>
          <a:p>
            <a:pPr marL="808038" indent="-350838">
              <a:buNone/>
            </a:pPr>
            <a:r>
              <a:rPr lang="en-US" sz="2400" b="1" dirty="0"/>
              <a:t>UPDATE</a:t>
            </a:r>
            <a:r>
              <a:rPr lang="en-US" sz="2400" dirty="0"/>
              <a:t> </a:t>
            </a:r>
            <a:r>
              <a:rPr lang="en-US" sz="2400" dirty="0" err="1"/>
              <a:t>vagent</a:t>
            </a:r>
            <a:r>
              <a:rPr lang="en-US" sz="2400" dirty="0"/>
              <a:t>  </a:t>
            </a:r>
          </a:p>
          <a:p>
            <a:pPr marL="808038" indent="-350838">
              <a:buNone/>
            </a:pPr>
            <a:r>
              <a:rPr lang="en-US" sz="2400" b="1" dirty="0"/>
              <a:t>SET</a:t>
            </a:r>
            <a:r>
              <a:rPr lang="en-US" sz="2400" dirty="0"/>
              <a:t> commission=.13;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DC49254-7230-4D7D-8A31-FF563553AF23}" type="slidenum">
              <a:rPr lang="en-SG" smtClean="0"/>
              <a:pPr/>
              <a:t>17</a:t>
            </a:fld>
            <a:endParaRPr lang="en-SG"/>
          </a:p>
        </p:txBody>
      </p:sp>
      <p:sp>
        <p:nvSpPr>
          <p:cNvPr id="4" name="Content Placeholder 3"/>
          <p:cNvSpPr>
            <a:spLocks noGrp="1"/>
          </p:cNvSpPr>
          <p:nvPr>
            <p:ph sz="quarter" idx="1"/>
          </p:nvPr>
        </p:nvSpPr>
        <p:spPr>
          <a:xfrm>
            <a:off x="457200" y="357166"/>
            <a:ext cx="8229600" cy="5799794"/>
          </a:xfrm>
        </p:spPr>
        <p:txBody>
          <a:bodyPr>
            <a:normAutofit lnSpcReduction="10000"/>
          </a:bodyPr>
          <a:lstStyle/>
          <a:p>
            <a:pPr>
              <a:buNone/>
            </a:pPr>
            <a:r>
              <a:rPr lang="en-US" b="1" dirty="0"/>
              <a:t>CREATE</a:t>
            </a:r>
            <a:r>
              <a:rPr lang="en-US" dirty="0"/>
              <a:t> </a:t>
            </a:r>
            <a:r>
              <a:rPr lang="en-US" b="1" dirty="0"/>
              <a:t>VIEW</a:t>
            </a:r>
            <a:r>
              <a:rPr lang="en-US" dirty="0"/>
              <a:t> </a:t>
            </a:r>
            <a:r>
              <a:rPr lang="en-US" dirty="0" err="1"/>
              <a:t>daywiseorder</a:t>
            </a:r>
            <a:r>
              <a:rPr lang="en-US" dirty="0"/>
              <a:t>(</a:t>
            </a:r>
            <a:r>
              <a:rPr lang="en-US" dirty="0" err="1"/>
              <a:t>ord_date</a:t>
            </a:r>
            <a:r>
              <a:rPr lang="en-US" dirty="0"/>
              <a:t>, </a:t>
            </a:r>
            <a:r>
              <a:rPr lang="en-US" dirty="0" err="1">
                <a:solidFill>
                  <a:srgbClr val="FF0000"/>
                </a:solidFill>
              </a:rPr>
              <a:t>ord_count</a:t>
            </a:r>
            <a:r>
              <a:rPr lang="en-US" dirty="0"/>
              <a:t>)  </a:t>
            </a:r>
          </a:p>
          <a:p>
            <a:pPr>
              <a:buNone/>
            </a:pPr>
            <a:r>
              <a:rPr lang="en-US" b="1" dirty="0"/>
              <a:t>AS</a:t>
            </a:r>
            <a:r>
              <a:rPr lang="en-US" dirty="0"/>
              <a:t> </a:t>
            </a:r>
            <a:r>
              <a:rPr lang="en-US" b="1" dirty="0"/>
              <a:t>SELECT</a:t>
            </a:r>
            <a:r>
              <a:rPr lang="en-US" dirty="0"/>
              <a:t> </a:t>
            </a:r>
            <a:r>
              <a:rPr lang="en-US" dirty="0" err="1"/>
              <a:t>ord_date</a:t>
            </a:r>
            <a:r>
              <a:rPr lang="en-US" dirty="0"/>
              <a:t>, </a:t>
            </a:r>
            <a:r>
              <a:rPr lang="en-US" dirty="0">
                <a:solidFill>
                  <a:srgbClr val="FF0000"/>
                </a:solidFill>
              </a:rPr>
              <a:t>COUNT(*)  </a:t>
            </a:r>
          </a:p>
          <a:p>
            <a:pPr>
              <a:buNone/>
            </a:pPr>
            <a:r>
              <a:rPr lang="en-US" b="1" dirty="0"/>
              <a:t>FROM</a:t>
            </a:r>
            <a:r>
              <a:rPr lang="en-US" dirty="0"/>
              <a:t> orders  </a:t>
            </a:r>
          </a:p>
          <a:p>
            <a:pPr>
              <a:buNone/>
            </a:pPr>
            <a:r>
              <a:rPr lang="en-US" b="1" dirty="0"/>
              <a:t>GROUP</a:t>
            </a:r>
            <a:r>
              <a:rPr lang="en-US" dirty="0"/>
              <a:t> </a:t>
            </a:r>
            <a:r>
              <a:rPr lang="en-US" b="1" dirty="0"/>
              <a:t>BY</a:t>
            </a:r>
            <a:r>
              <a:rPr lang="en-US" dirty="0"/>
              <a:t> </a:t>
            </a:r>
            <a:r>
              <a:rPr lang="en-US" dirty="0" err="1"/>
              <a:t>ord_date</a:t>
            </a:r>
            <a:r>
              <a:rPr lang="en-US" dirty="0"/>
              <a:t>; </a:t>
            </a:r>
          </a:p>
          <a:p>
            <a:endParaRPr lang="en-US" dirty="0"/>
          </a:p>
          <a:p>
            <a:r>
              <a:rPr lang="en-US" dirty="0"/>
              <a:t>Try to update the view '</a:t>
            </a:r>
            <a:r>
              <a:rPr lang="en-US" dirty="0" err="1"/>
              <a:t>daywiseorder</a:t>
            </a:r>
            <a:r>
              <a:rPr lang="en-US" dirty="0"/>
              <a:t>‘ using the following SQL statement.</a:t>
            </a:r>
          </a:p>
          <a:p>
            <a:pPr marL="273050" indent="244475">
              <a:buNone/>
            </a:pPr>
            <a:r>
              <a:rPr lang="en-US" b="1" dirty="0"/>
              <a:t>UPDATE</a:t>
            </a:r>
            <a:r>
              <a:rPr lang="en-US" dirty="0"/>
              <a:t>  </a:t>
            </a:r>
            <a:r>
              <a:rPr lang="en-US" dirty="0" err="1"/>
              <a:t>daywiseorder</a:t>
            </a:r>
            <a:r>
              <a:rPr lang="en-US" dirty="0"/>
              <a:t> </a:t>
            </a:r>
            <a:r>
              <a:rPr lang="en-US" b="1" dirty="0"/>
              <a:t>SET</a:t>
            </a:r>
            <a:r>
              <a:rPr lang="en-US" dirty="0"/>
              <a:t> </a:t>
            </a:r>
            <a:r>
              <a:rPr lang="en-US" dirty="0" err="1">
                <a:solidFill>
                  <a:srgbClr val="FF0000"/>
                </a:solidFill>
              </a:rPr>
              <a:t>ord_count</a:t>
            </a:r>
            <a:r>
              <a:rPr lang="en-US" dirty="0">
                <a:solidFill>
                  <a:srgbClr val="FF0000"/>
                </a:solidFill>
              </a:rPr>
              <a:t>=2</a:t>
            </a:r>
            <a:r>
              <a:rPr lang="en-US" dirty="0"/>
              <a:t>  </a:t>
            </a:r>
          </a:p>
          <a:p>
            <a:pPr marL="273050" indent="244475">
              <a:buNone/>
            </a:pPr>
            <a:r>
              <a:rPr lang="en-US" b="1" dirty="0"/>
              <a:t>WHERE</a:t>
            </a:r>
            <a:r>
              <a:rPr lang="en-US" dirty="0"/>
              <a:t> </a:t>
            </a:r>
            <a:r>
              <a:rPr lang="en-US" dirty="0" err="1"/>
              <a:t>ord_count</a:t>
            </a:r>
            <a:r>
              <a:rPr lang="en-US" dirty="0"/>
              <a:t>=1;  </a:t>
            </a:r>
          </a:p>
          <a:p>
            <a:endParaRPr lang="en-US" dirty="0"/>
          </a:p>
          <a:p>
            <a:r>
              <a:rPr lang="en-US" dirty="0"/>
              <a:t>This view is a not an updatable view.  Aggregate function 'COUNT' have been used in the definition of the view .</a:t>
            </a:r>
          </a:p>
          <a:p>
            <a:pPr lvl="1"/>
            <a:r>
              <a:rPr lang="en-US" dirty="0"/>
              <a:t>The 'view' is read only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blinds(horizontal)">
                                      <p:cBhvr>
                                        <p:cTn id="1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Updatable?</a:t>
            </a:r>
          </a:p>
        </p:txBody>
      </p:sp>
      <p:sp>
        <p:nvSpPr>
          <p:cNvPr id="3" name="Slide Number Placeholder 2"/>
          <p:cNvSpPr>
            <a:spLocks noGrp="1"/>
          </p:cNvSpPr>
          <p:nvPr>
            <p:ph type="sldNum" sz="quarter" idx="12"/>
          </p:nvPr>
        </p:nvSpPr>
        <p:spPr/>
        <p:txBody>
          <a:bodyPr/>
          <a:lstStyle/>
          <a:p>
            <a:fld id="{5DC49254-7230-4D7D-8A31-FF563553AF23}" type="slidenum">
              <a:rPr lang="en-SG" smtClean="0"/>
              <a:pPr/>
              <a:t>18</a:t>
            </a:fld>
            <a:endParaRPr lang="en-SG"/>
          </a:p>
        </p:txBody>
      </p:sp>
      <p:sp>
        <p:nvSpPr>
          <p:cNvPr id="4" name="Content Placeholder 3"/>
          <p:cNvSpPr>
            <a:spLocks noGrp="1"/>
          </p:cNvSpPr>
          <p:nvPr>
            <p:ph sz="quarter" idx="1"/>
          </p:nvPr>
        </p:nvSpPr>
        <p:spPr/>
        <p:txBody>
          <a:bodyPr>
            <a:normAutofit fontScale="85000" lnSpcReduction="20000"/>
          </a:bodyPr>
          <a:lstStyle/>
          <a:p>
            <a:pPr>
              <a:buNone/>
            </a:pPr>
            <a:r>
              <a:rPr lang="en-US" b="1" dirty="0"/>
              <a:t>CREATE</a:t>
            </a:r>
            <a:r>
              <a:rPr lang="en-US" dirty="0"/>
              <a:t> </a:t>
            </a:r>
            <a:r>
              <a:rPr lang="en-US" b="1" dirty="0"/>
              <a:t>VIEW</a:t>
            </a:r>
            <a:r>
              <a:rPr lang="en-US" dirty="0"/>
              <a:t> </a:t>
            </a:r>
            <a:r>
              <a:rPr lang="en-US" dirty="0" err="1"/>
              <a:t>myagent</a:t>
            </a:r>
            <a:r>
              <a:rPr lang="en-US" dirty="0"/>
              <a:t>  </a:t>
            </a:r>
          </a:p>
          <a:p>
            <a:pPr>
              <a:buNone/>
            </a:pPr>
            <a:r>
              <a:rPr lang="en-US" b="1" dirty="0"/>
              <a:t>AS</a:t>
            </a:r>
            <a:r>
              <a:rPr lang="en-US" dirty="0"/>
              <a:t> </a:t>
            </a:r>
            <a:r>
              <a:rPr lang="en-US" b="1" dirty="0"/>
              <a:t>SELECT</a:t>
            </a:r>
            <a:r>
              <a:rPr lang="en-US" dirty="0"/>
              <a:t> *  </a:t>
            </a:r>
          </a:p>
          <a:p>
            <a:pPr>
              <a:buNone/>
            </a:pPr>
            <a:r>
              <a:rPr lang="en-US" b="1" dirty="0"/>
              <a:t>FROM</a:t>
            </a:r>
            <a:r>
              <a:rPr lang="en-US" dirty="0"/>
              <a:t> agents  </a:t>
            </a:r>
          </a:p>
          <a:p>
            <a:pPr>
              <a:buNone/>
            </a:pPr>
            <a:r>
              <a:rPr lang="en-US" b="1" dirty="0"/>
              <a:t>WHERE</a:t>
            </a:r>
            <a:r>
              <a:rPr lang="en-US" dirty="0"/>
              <a:t> </a:t>
            </a:r>
            <a:r>
              <a:rPr lang="en-US" dirty="0" err="1"/>
              <a:t>agent_code</a:t>
            </a:r>
            <a:r>
              <a:rPr lang="en-US" dirty="0"/>
              <a:t> IN  </a:t>
            </a:r>
          </a:p>
          <a:p>
            <a:pPr>
              <a:buNone/>
            </a:pPr>
            <a:r>
              <a:rPr lang="en-US" dirty="0"/>
              <a:t>(</a:t>
            </a:r>
            <a:r>
              <a:rPr lang="en-US" b="1" dirty="0"/>
              <a:t>SELECT</a:t>
            </a:r>
            <a:r>
              <a:rPr lang="en-US" dirty="0"/>
              <a:t> </a:t>
            </a:r>
            <a:r>
              <a:rPr lang="en-US" dirty="0" err="1"/>
              <a:t>agent_code</a:t>
            </a:r>
            <a:r>
              <a:rPr lang="en-US" dirty="0"/>
              <a:t>  </a:t>
            </a:r>
          </a:p>
          <a:p>
            <a:pPr>
              <a:buNone/>
            </a:pPr>
            <a:r>
              <a:rPr lang="en-US" b="1" dirty="0"/>
              <a:t>FROM</a:t>
            </a:r>
            <a:r>
              <a:rPr lang="en-US" dirty="0"/>
              <a:t> orders  </a:t>
            </a:r>
          </a:p>
          <a:p>
            <a:pPr>
              <a:buNone/>
            </a:pPr>
            <a:r>
              <a:rPr lang="en-US" b="1" dirty="0"/>
              <a:t>WHERE</a:t>
            </a:r>
            <a:r>
              <a:rPr lang="en-US" dirty="0"/>
              <a:t> </a:t>
            </a:r>
            <a:r>
              <a:rPr lang="en-US" dirty="0" err="1"/>
              <a:t>ord_date</a:t>
            </a:r>
            <a:r>
              <a:rPr lang="en-US" dirty="0"/>
              <a:t>='15-MAY-16'); </a:t>
            </a:r>
          </a:p>
          <a:p>
            <a:pPr>
              <a:buNone/>
            </a:pPr>
            <a:endParaRPr lang="en-US" dirty="0"/>
          </a:p>
          <a:p>
            <a:pPr>
              <a:buNone/>
            </a:pPr>
            <a:r>
              <a:rPr lang="en-US" b="1" dirty="0"/>
              <a:t>CREATE</a:t>
            </a:r>
            <a:r>
              <a:rPr lang="en-US" dirty="0"/>
              <a:t> </a:t>
            </a:r>
            <a:r>
              <a:rPr lang="en-US" b="1" dirty="0"/>
              <a:t>VIEW</a:t>
            </a:r>
            <a:r>
              <a:rPr lang="en-US" dirty="0"/>
              <a:t> </a:t>
            </a:r>
            <a:r>
              <a:rPr lang="en-US" dirty="0" err="1"/>
              <a:t>myclient</a:t>
            </a:r>
            <a:r>
              <a:rPr lang="en-US" dirty="0"/>
              <a:t>(</a:t>
            </a:r>
            <a:r>
              <a:rPr lang="en-US" dirty="0" err="1"/>
              <a:t>client_name,client_no,outspercent</a:t>
            </a:r>
            <a:r>
              <a:rPr lang="en-US" dirty="0"/>
              <a:t>)  </a:t>
            </a:r>
          </a:p>
          <a:p>
            <a:pPr>
              <a:buNone/>
            </a:pPr>
            <a:r>
              <a:rPr lang="en-US" b="1" dirty="0"/>
              <a:t>AS</a:t>
            </a:r>
            <a:r>
              <a:rPr lang="en-US" dirty="0"/>
              <a:t> </a:t>
            </a:r>
            <a:r>
              <a:rPr lang="en-US" b="1" dirty="0"/>
              <a:t>SELECT</a:t>
            </a:r>
            <a:r>
              <a:rPr lang="en-US" dirty="0"/>
              <a:t>    </a:t>
            </a:r>
            <a:r>
              <a:rPr lang="en-US" dirty="0" err="1"/>
              <a:t>cust_name,cust_code</a:t>
            </a:r>
            <a:r>
              <a:rPr lang="en-US" dirty="0"/>
              <a:t>  </a:t>
            </a:r>
          </a:p>
          <a:p>
            <a:pPr>
              <a:buNone/>
            </a:pPr>
            <a:r>
              <a:rPr lang="en-US" dirty="0" err="1"/>
              <a:t>outstanding_amt</a:t>
            </a:r>
            <a:r>
              <a:rPr lang="en-US" dirty="0"/>
              <a:t>*100/(</a:t>
            </a:r>
            <a:r>
              <a:rPr lang="en-US" dirty="0" err="1"/>
              <a:t>opening_amt+receive_amt</a:t>
            </a:r>
            <a:r>
              <a:rPr lang="en-US" dirty="0"/>
              <a:t>)  </a:t>
            </a:r>
          </a:p>
          <a:p>
            <a:pPr>
              <a:buNone/>
            </a:pPr>
            <a:r>
              <a:rPr lang="en-US" b="1" dirty="0"/>
              <a:t>FROM</a:t>
            </a:r>
            <a:r>
              <a:rPr lang="en-US" dirty="0"/>
              <a:t> customer  </a:t>
            </a:r>
          </a:p>
          <a:p>
            <a:pPr>
              <a:buNone/>
            </a:pPr>
            <a:r>
              <a:rPr lang="en-US" b="1" dirty="0"/>
              <a:t>WHERE</a:t>
            </a:r>
            <a:r>
              <a:rPr lang="en-US" dirty="0"/>
              <a:t> </a:t>
            </a:r>
            <a:r>
              <a:rPr lang="en-US" dirty="0" err="1"/>
              <a:t>cust_country</a:t>
            </a:r>
            <a:r>
              <a:rPr lang="en-US" dirty="0"/>
              <a:t>='USA'  </a:t>
            </a:r>
          </a:p>
          <a:p>
            <a:pPr>
              <a:buNone/>
            </a:pPr>
            <a:r>
              <a:rPr lang="en-US" dirty="0"/>
              <a:t>AND  </a:t>
            </a:r>
            <a:r>
              <a:rPr lang="en-US" dirty="0" err="1"/>
              <a:t>outstanding_amt</a:t>
            </a:r>
            <a:r>
              <a:rPr lang="en-US" dirty="0"/>
              <a:t>*100/(</a:t>
            </a:r>
            <a:r>
              <a:rPr lang="en-US" dirty="0" err="1"/>
              <a:t>opening_amt+receive_amt</a:t>
            </a:r>
            <a:r>
              <a:rPr lang="en-US" dirty="0"/>
              <a:t>)&gt;5</a:t>
            </a:r>
          </a:p>
          <a:p>
            <a:pPr>
              <a:buNone/>
            </a:pPr>
            <a:endParaRPr lang="en-US" dirty="0"/>
          </a:p>
          <a:p>
            <a:pPr>
              <a:buNone/>
            </a:pP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Stored Procedures</a:t>
            </a:r>
          </a:p>
        </p:txBody>
      </p:sp>
      <p:sp>
        <p:nvSpPr>
          <p:cNvPr id="3" name="Slide Number Placeholder 2"/>
          <p:cNvSpPr>
            <a:spLocks noGrp="1"/>
          </p:cNvSpPr>
          <p:nvPr>
            <p:ph type="sldNum" sz="quarter" idx="12"/>
          </p:nvPr>
        </p:nvSpPr>
        <p:spPr/>
        <p:txBody>
          <a:bodyPr/>
          <a:lstStyle/>
          <a:p>
            <a:fld id="{5DC49254-7230-4D7D-8A31-FF563553AF23}" type="slidenum">
              <a:rPr lang="en-SG" smtClean="0"/>
              <a:pPr/>
              <a:t>19</a:t>
            </a:fld>
            <a:endParaRPr lang="en-SG"/>
          </a:p>
        </p:txBody>
      </p:sp>
      <p:sp>
        <p:nvSpPr>
          <p:cNvPr id="4" name="Content Placeholder 3"/>
          <p:cNvSpPr>
            <a:spLocks noGrp="1"/>
          </p:cNvSpPr>
          <p:nvPr>
            <p:ph sz="quarter" idx="1"/>
          </p:nvPr>
        </p:nvSpPr>
        <p:spPr/>
        <p:txBody>
          <a:bodyPr/>
          <a:lstStyle/>
          <a:p>
            <a:r>
              <a:rPr lang="en-SG" dirty="0"/>
              <a:t>If we were using a programming language instead of SQL, how would we implement this logic – subroutine or inline? Why?</a:t>
            </a:r>
          </a:p>
          <a:p>
            <a:endParaRPr lang="en-SG" dirty="0"/>
          </a:p>
          <a:p>
            <a:r>
              <a:rPr lang="en-SG" dirty="0"/>
              <a:t>In SQL, the analogue of a subroutine is called a stored procedure (SP).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Learning Outcomes</a:t>
            </a:r>
          </a:p>
        </p:txBody>
      </p:sp>
      <p:sp>
        <p:nvSpPr>
          <p:cNvPr id="3" name="Content Placeholder 2"/>
          <p:cNvSpPr>
            <a:spLocks noGrp="1"/>
          </p:cNvSpPr>
          <p:nvPr>
            <p:ph sz="quarter" idx="1"/>
          </p:nvPr>
        </p:nvSpPr>
        <p:spPr/>
        <p:txBody>
          <a:bodyPr/>
          <a:lstStyle/>
          <a:p>
            <a:pPr>
              <a:buNone/>
            </a:pPr>
            <a:endParaRPr lang="en-SG" dirty="0"/>
          </a:p>
          <a:p>
            <a:pPr>
              <a:buNone/>
            </a:pPr>
            <a:r>
              <a:rPr lang="en-SG" dirty="0"/>
              <a:t>Be able to:</a:t>
            </a:r>
          </a:p>
          <a:p>
            <a:r>
              <a:rPr lang="en-SG" dirty="0"/>
              <a:t> Use Views, Stored Procedures and Triggers appropriately in database management systems and related applications</a:t>
            </a:r>
          </a:p>
        </p:txBody>
      </p:sp>
      <p:sp>
        <p:nvSpPr>
          <p:cNvPr id="4" name="Slide Number Placeholder 3"/>
          <p:cNvSpPr>
            <a:spLocks noGrp="1"/>
          </p:cNvSpPr>
          <p:nvPr>
            <p:ph type="sldNum" sz="quarter" idx="12"/>
          </p:nvPr>
        </p:nvSpPr>
        <p:spPr/>
        <p:txBody>
          <a:bodyPr/>
          <a:lstStyle/>
          <a:p>
            <a:fld id="{5DC49254-7230-4D7D-8A31-FF563553AF23}" type="slidenum">
              <a:rPr lang="en-SG" smtClean="0"/>
              <a:pPr/>
              <a:t>2</a:t>
            </a:fld>
            <a:endParaRPr lang="en-S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What is a Stored Procedure (SP)?</a:t>
            </a:r>
          </a:p>
        </p:txBody>
      </p:sp>
      <p:sp>
        <p:nvSpPr>
          <p:cNvPr id="3" name="Slide Number Placeholder 2"/>
          <p:cNvSpPr>
            <a:spLocks noGrp="1"/>
          </p:cNvSpPr>
          <p:nvPr>
            <p:ph type="sldNum" sz="quarter" idx="12"/>
          </p:nvPr>
        </p:nvSpPr>
        <p:spPr/>
        <p:txBody>
          <a:bodyPr/>
          <a:lstStyle/>
          <a:p>
            <a:fld id="{5DC49254-7230-4D7D-8A31-FF563553AF23}" type="slidenum">
              <a:rPr lang="en-SG" smtClean="0"/>
              <a:pPr/>
              <a:t>20</a:t>
            </a:fld>
            <a:endParaRPr lang="en-SG"/>
          </a:p>
        </p:txBody>
      </p:sp>
      <p:sp>
        <p:nvSpPr>
          <p:cNvPr id="4" name="Content Placeholder 3"/>
          <p:cNvSpPr>
            <a:spLocks noGrp="1"/>
          </p:cNvSpPr>
          <p:nvPr>
            <p:ph sz="quarter" idx="1"/>
          </p:nvPr>
        </p:nvSpPr>
        <p:spPr/>
        <p:txBody>
          <a:bodyPr/>
          <a:lstStyle/>
          <a:p>
            <a:r>
              <a:rPr lang="en-SG" dirty="0"/>
              <a:t>A stored procedure is nothing more than stored SQL code that you would like to use over and over again.</a:t>
            </a:r>
          </a:p>
          <a:p>
            <a:endParaRPr lang="en-SG" dirty="0"/>
          </a:p>
          <a:p>
            <a:r>
              <a:rPr lang="en-US" dirty="0"/>
              <a:t>It is </a:t>
            </a:r>
            <a:r>
              <a:rPr lang="en-US" u="sng" dirty="0"/>
              <a:t>a set of SQL statements </a:t>
            </a:r>
            <a:r>
              <a:rPr lang="en-US" dirty="0"/>
              <a:t>with an </a:t>
            </a:r>
            <a:r>
              <a:rPr lang="en-US" u="sng" dirty="0"/>
              <a:t>assigned name </a:t>
            </a:r>
            <a:r>
              <a:rPr lang="en-US" dirty="0"/>
              <a:t>that's </a:t>
            </a:r>
            <a:r>
              <a:rPr lang="en-US" u="sng" dirty="0"/>
              <a:t>stored in the database in compiled form </a:t>
            </a:r>
            <a:r>
              <a:rPr lang="en-US" dirty="0"/>
              <a:t>so that it can be shared by a number of programs. </a:t>
            </a:r>
            <a:endParaRPr lang="en-S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SPs vs. Subroutines</a:t>
            </a:r>
          </a:p>
        </p:txBody>
      </p:sp>
      <p:sp>
        <p:nvSpPr>
          <p:cNvPr id="3" name="Slide Number Placeholder 2"/>
          <p:cNvSpPr>
            <a:spLocks noGrp="1"/>
          </p:cNvSpPr>
          <p:nvPr>
            <p:ph type="sldNum" sz="quarter" idx="12"/>
          </p:nvPr>
        </p:nvSpPr>
        <p:spPr>
          <a:xfrm>
            <a:off x="612648" y="6447616"/>
            <a:ext cx="1981200" cy="365760"/>
          </a:xfrm>
        </p:spPr>
        <p:txBody>
          <a:bodyPr/>
          <a:lstStyle/>
          <a:p>
            <a:fld id="{5DC49254-7230-4D7D-8A31-FF563553AF23}" type="slidenum">
              <a:rPr lang="en-SG" smtClean="0"/>
              <a:pPr/>
              <a:t>21</a:t>
            </a:fld>
            <a:r>
              <a:rPr lang="en-SG" dirty="0"/>
              <a:t> </a:t>
            </a:r>
          </a:p>
        </p:txBody>
      </p:sp>
      <p:sp>
        <p:nvSpPr>
          <p:cNvPr id="4" name="Content Placeholder 3"/>
          <p:cNvSpPr>
            <a:spLocks noGrp="1"/>
          </p:cNvSpPr>
          <p:nvPr>
            <p:ph sz="quarter" idx="1"/>
          </p:nvPr>
        </p:nvSpPr>
        <p:spPr/>
        <p:txBody>
          <a:bodyPr>
            <a:normAutofit/>
          </a:bodyPr>
          <a:lstStyle/>
          <a:p>
            <a:r>
              <a:rPr lang="en-SG" dirty="0"/>
              <a:t>Similarities between SPs and subroutines</a:t>
            </a:r>
          </a:p>
          <a:p>
            <a:pPr lvl="1"/>
            <a:r>
              <a:rPr lang="en-SG" dirty="0"/>
              <a:t>SPs can be written in many languages</a:t>
            </a:r>
          </a:p>
          <a:p>
            <a:pPr lvl="2"/>
            <a:r>
              <a:rPr lang="en-SG" dirty="0"/>
              <a:t>In </a:t>
            </a:r>
            <a:r>
              <a:rPr lang="en-SG" dirty="0" err="1"/>
              <a:t>Postgresql</a:t>
            </a:r>
            <a:r>
              <a:rPr lang="en-SG" dirty="0"/>
              <a:t> PL/SQL</a:t>
            </a:r>
          </a:p>
          <a:p>
            <a:pPr lvl="1"/>
            <a:r>
              <a:rPr lang="en-SG" dirty="0"/>
              <a:t>An SP returns a structure</a:t>
            </a:r>
          </a:p>
          <a:p>
            <a:pPr lvl="2"/>
            <a:r>
              <a:rPr lang="en-SG" dirty="0"/>
              <a:t>In SQL-land this means a table</a:t>
            </a:r>
          </a:p>
          <a:p>
            <a:pPr lvl="2"/>
            <a:r>
              <a:rPr lang="en-SG" dirty="0"/>
              <a:t>A call to an SP can appear in the FROM clause of a query</a:t>
            </a:r>
          </a:p>
          <a:p>
            <a:endParaRPr lang="en-SG" dirty="0"/>
          </a:p>
          <a:p>
            <a:r>
              <a:rPr lang="en-SG" dirty="0"/>
              <a:t>Difference between SPs and subroutines</a:t>
            </a:r>
          </a:p>
          <a:p>
            <a:pPr lvl="1"/>
            <a:r>
              <a:rPr lang="en-SG" dirty="0"/>
              <a:t>An SP executes in the DBMS's address space, not the clients'</a:t>
            </a:r>
          </a:p>
          <a:p>
            <a:pPr lvl="2"/>
            <a:r>
              <a:rPr lang="en-SG" dirty="0"/>
              <a:t>This has huge performance implications.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Bad news, Good news</a:t>
            </a:r>
          </a:p>
        </p:txBody>
      </p:sp>
      <p:sp>
        <p:nvSpPr>
          <p:cNvPr id="3" name="Slide Number Placeholder 2"/>
          <p:cNvSpPr>
            <a:spLocks noGrp="1"/>
          </p:cNvSpPr>
          <p:nvPr>
            <p:ph type="sldNum" sz="quarter" idx="12"/>
          </p:nvPr>
        </p:nvSpPr>
        <p:spPr/>
        <p:txBody>
          <a:bodyPr/>
          <a:lstStyle/>
          <a:p>
            <a:fld id="{5DC49254-7230-4D7D-8A31-FF563553AF23}" type="slidenum">
              <a:rPr lang="en-SG" smtClean="0"/>
              <a:pPr/>
              <a:t>22</a:t>
            </a:fld>
            <a:endParaRPr lang="en-SG"/>
          </a:p>
        </p:txBody>
      </p:sp>
      <p:sp>
        <p:nvSpPr>
          <p:cNvPr id="4" name="Content Placeholder 3"/>
          <p:cNvSpPr>
            <a:spLocks noGrp="1"/>
          </p:cNvSpPr>
          <p:nvPr>
            <p:ph sz="quarter" idx="1"/>
          </p:nvPr>
        </p:nvSpPr>
        <p:spPr>
          <a:xfrm>
            <a:off x="457200" y="1219200"/>
            <a:ext cx="8229600" cy="1995486"/>
          </a:xfrm>
        </p:spPr>
        <p:txBody>
          <a:bodyPr>
            <a:normAutofit fontScale="92500" lnSpcReduction="10000"/>
          </a:bodyPr>
          <a:lstStyle/>
          <a:p>
            <a:r>
              <a:rPr lang="en-SG" dirty="0"/>
              <a:t>Stored Procedures are not in any SQL standard</a:t>
            </a:r>
          </a:p>
          <a:p>
            <a:pPr lvl="1"/>
            <a:r>
              <a:rPr lang="en-SG" dirty="0"/>
              <a:t>Each vendors' implementation is different</a:t>
            </a:r>
          </a:p>
          <a:p>
            <a:pPr lvl="1"/>
            <a:r>
              <a:rPr lang="en-SG" dirty="0"/>
              <a:t>Some shops don't allow stored procedures for this reason</a:t>
            </a:r>
          </a:p>
          <a:p>
            <a:r>
              <a:rPr lang="en-SG" dirty="0"/>
              <a:t>Stored Procedures can be very efficient compared to SQL</a:t>
            </a:r>
          </a:p>
          <a:p>
            <a:pPr lvl="1"/>
            <a:r>
              <a:rPr lang="en-SG" dirty="0"/>
              <a:t>Suppose a program's logic is S1;S2;…;</a:t>
            </a:r>
            <a:r>
              <a:rPr lang="en-SG" dirty="0" err="1"/>
              <a:t>Sn</a:t>
            </a:r>
            <a:r>
              <a:rPr lang="en-SG" dirty="0"/>
              <a:t>, each Si is a SQL statement</a:t>
            </a:r>
          </a:p>
          <a:p>
            <a:endParaRPr lang="en-SG" dirty="0"/>
          </a:p>
        </p:txBody>
      </p:sp>
      <p:grpSp>
        <p:nvGrpSpPr>
          <p:cNvPr id="5" name="Group 26"/>
          <p:cNvGrpSpPr/>
          <p:nvPr/>
        </p:nvGrpSpPr>
        <p:grpSpPr>
          <a:xfrm>
            <a:off x="714348" y="3500438"/>
            <a:ext cx="3143272" cy="2786082"/>
            <a:chOff x="714348" y="3571876"/>
            <a:chExt cx="3143272" cy="2786082"/>
          </a:xfrm>
        </p:grpSpPr>
        <p:grpSp>
          <p:nvGrpSpPr>
            <p:cNvPr id="7" name="Group 22"/>
            <p:cNvGrpSpPr/>
            <p:nvPr/>
          </p:nvGrpSpPr>
          <p:grpSpPr>
            <a:xfrm>
              <a:off x="714348" y="3571876"/>
              <a:ext cx="3143272" cy="2786082"/>
              <a:chOff x="714348" y="3571876"/>
              <a:chExt cx="3143272" cy="2786082"/>
            </a:xfrm>
          </p:grpSpPr>
          <p:sp>
            <p:nvSpPr>
              <p:cNvPr id="6" name="Rectangle 5"/>
              <p:cNvSpPr/>
              <p:nvPr/>
            </p:nvSpPr>
            <p:spPr>
              <a:xfrm>
                <a:off x="714348" y="3571876"/>
                <a:ext cx="3143272" cy="2786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TextBox 7"/>
              <p:cNvSpPr txBox="1"/>
              <p:nvPr/>
            </p:nvSpPr>
            <p:spPr>
              <a:xfrm>
                <a:off x="785786" y="3631172"/>
                <a:ext cx="753732" cy="369332"/>
              </a:xfrm>
              <a:prstGeom prst="rect">
                <a:avLst/>
              </a:prstGeom>
              <a:noFill/>
            </p:spPr>
            <p:txBody>
              <a:bodyPr wrap="none" rtlCol="0">
                <a:spAutoFit/>
              </a:bodyPr>
              <a:lstStyle/>
              <a:p>
                <a:r>
                  <a:rPr lang="en-US" dirty="0"/>
                  <a:t>Client</a:t>
                </a:r>
              </a:p>
            </p:txBody>
          </p:sp>
          <p:sp>
            <p:nvSpPr>
              <p:cNvPr id="9" name="TextBox 8"/>
              <p:cNvSpPr txBox="1"/>
              <p:nvPr/>
            </p:nvSpPr>
            <p:spPr>
              <a:xfrm>
                <a:off x="2928926" y="3643314"/>
                <a:ext cx="797654" cy="369332"/>
              </a:xfrm>
              <a:prstGeom prst="rect">
                <a:avLst/>
              </a:prstGeom>
              <a:noFill/>
            </p:spPr>
            <p:txBody>
              <a:bodyPr wrap="none" rtlCol="0">
                <a:spAutoFit/>
              </a:bodyPr>
              <a:lstStyle/>
              <a:p>
                <a:r>
                  <a:rPr lang="en-US" dirty="0"/>
                  <a:t>Server</a:t>
                </a:r>
              </a:p>
            </p:txBody>
          </p:sp>
          <p:grpSp>
            <p:nvGrpSpPr>
              <p:cNvPr id="10" name="Group 21"/>
              <p:cNvGrpSpPr/>
              <p:nvPr/>
            </p:nvGrpSpPr>
            <p:grpSpPr>
              <a:xfrm>
                <a:off x="1142975" y="4143380"/>
                <a:ext cx="2143140" cy="1857388"/>
                <a:chOff x="1142975" y="4143380"/>
                <a:chExt cx="2143140" cy="1857388"/>
              </a:xfrm>
            </p:grpSpPr>
            <p:cxnSp>
              <p:nvCxnSpPr>
                <p:cNvPr id="11" name="Straight Arrow Connector 10"/>
                <p:cNvCxnSpPr/>
                <p:nvPr/>
              </p:nvCxnSpPr>
              <p:spPr>
                <a:xfrm>
                  <a:off x="1142975" y="4143380"/>
                  <a:ext cx="21431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42975" y="4786322"/>
                  <a:ext cx="21431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2975" y="5783278"/>
                  <a:ext cx="21431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1142976" y="4357694"/>
                  <a:ext cx="207170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1142976" y="5000636"/>
                  <a:ext cx="207170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1142975" y="5999180"/>
                  <a:ext cx="207170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714480" y="5143512"/>
                <a:ext cx="415498" cy="369332"/>
              </a:xfrm>
              <a:prstGeom prst="rect">
                <a:avLst/>
              </a:prstGeom>
              <a:noFill/>
            </p:spPr>
            <p:txBody>
              <a:bodyPr wrap="none" rtlCol="0">
                <a:spAutoFit/>
              </a:bodyPr>
              <a:lstStyle/>
              <a:p>
                <a:r>
                  <a:rPr lang="en-US" dirty="0"/>
                  <a:t>…</a:t>
                </a:r>
              </a:p>
            </p:txBody>
          </p:sp>
        </p:grpSp>
        <p:sp>
          <p:nvSpPr>
            <p:cNvPr id="24" name="TextBox 23"/>
            <p:cNvSpPr txBox="1"/>
            <p:nvPr/>
          </p:nvSpPr>
          <p:spPr>
            <a:xfrm>
              <a:off x="3237426" y="4071942"/>
              <a:ext cx="405880" cy="369332"/>
            </a:xfrm>
            <a:prstGeom prst="rect">
              <a:avLst/>
            </a:prstGeom>
            <a:noFill/>
          </p:spPr>
          <p:txBody>
            <a:bodyPr wrap="none" rtlCol="0">
              <a:spAutoFit/>
            </a:bodyPr>
            <a:lstStyle/>
            <a:p>
              <a:r>
                <a:rPr lang="en-US" dirty="0">
                  <a:solidFill>
                    <a:srgbClr val="FF0000"/>
                  </a:solidFill>
                </a:rPr>
                <a:t>S1</a:t>
              </a:r>
            </a:p>
          </p:txBody>
        </p:sp>
        <p:sp>
          <p:nvSpPr>
            <p:cNvPr id="25" name="TextBox 24"/>
            <p:cNvSpPr txBox="1"/>
            <p:nvPr/>
          </p:nvSpPr>
          <p:spPr>
            <a:xfrm>
              <a:off x="3214678" y="4702742"/>
              <a:ext cx="405880" cy="369332"/>
            </a:xfrm>
            <a:prstGeom prst="rect">
              <a:avLst/>
            </a:prstGeom>
            <a:noFill/>
          </p:spPr>
          <p:txBody>
            <a:bodyPr wrap="none" rtlCol="0">
              <a:spAutoFit/>
            </a:bodyPr>
            <a:lstStyle/>
            <a:p>
              <a:r>
                <a:rPr lang="en-US" dirty="0">
                  <a:solidFill>
                    <a:srgbClr val="FF0000"/>
                  </a:solidFill>
                </a:rPr>
                <a:t>S2</a:t>
              </a:r>
            </a:p>
          </p:txBody>
        </p:sp>
        <p:sp>
          <p:nvSpPr>
            <p:cNvPr id="26" name="TextBox 25"/>
            <p:cNvSpPr txBox="1"/>
            <p:nvPr/>
          </p:nvSpPr>
          <p:spPr>
            <a:xfrm>
              <a:off x="3214678" y="5631436"/>
              <a:ext cx="405880" cy="369332"/>
            </a:xfrm>
            <a:prstGeom prst="rect">
              <a:avLst/>
            </a:prstGeom>
            <a:noFill/>
          </p:spPr>
          <p:txBody>
            <a:bodyPr wrap="none" rtlCol="0">
              <a:spAutoFit/>
            </a:bodyPr>
            <a:lstStyle/>
            <a:p>
              <a:r>
                <a:rPr lang="en-US" dirty="0">
                  <a:solidFill>
                    <a:srgbClr val="FF0000"/>
                  </a:solidFill>
                </a:rPr>
                <a:t>S3</a:t>
              </a:r>
            </a:p>
          </p:txBody>
        </p:sp>
      </p:grpSp>
      <p:grpSp>
        <p:nvGrpSpPr>
          <p:cNvPr id="13" name="Group 27"/>
          <p:cNvGrpSpPr/>
          <p:nvPr/>
        </p:nvGrpSpPr>
        <p:grpSpPr>
          <a:xfrm>
            <a:off x="4643438" y="3500438"/>
            <a:ext cx="3143272" cy="2786082"/>
            <a:chOff x="714348" y="3571876"/>
            <a:chExt cx="3143272" cy="2786082"/>
          </a:xfrm>
        </p:grpSpPr>
        <p:grpSp>
          <p:nvGrpSpPr>
            <p:cNvPr id="15" name="Group 22"/>
            <p:cNvGrpSpPr/>
            <p:nvPr/>
          </p:nvGrpSpPr>
          <p:grpSpPr>
            <a:xfrm>
              <a:off x="714348" y="3571876"/>
              <a:ext cx="3143272" cy="2786082"/>
              <a:chOff x="714348" y="3571876"/>
              <a:chExt cx="3143272" cy="2786082"/>
            </a:xfrm>
          </p:grpSpPr>
          <p:sp>
            <p:nvSpPr>
              <p:cNvPr id="33" name="Rectangle 32"/>
              <p:cNvSpPr/>
              <p:nvPr/>
            </p:nvSpPr>
            <p:spPr>
              <a:xfrm>
                <a:off x="714348" y="3571876"/>
                <a:ext cx="3143272" cy="2786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4" name="TextBox 33"/>
              <p:cNvSpPr txBox="1"/>
              <p:nvPr/>
            </p:nvSpPr>
            <p:spPr>
              <a:xfrm>
                <a:off x="785786" y="3631172"/>
                <a:ext cx="753732" cy="369332"/>
              </a:xfrm>
              <a:prstGeom prst="rect">
                <a:avLst/>
              </a:prstGeom>
              <a:noFill/>
            </p:spPr>
            <p:txBody>
              <a:bodyPr wrap="none" rtlCol="0">
                <a:spAutoFit/>
              </a:bodyPr>
              <a:lstStyle/>
              <a:p>
                <a:r>
                  <a:rPr lang="en-US" dirty="0"/>
                  <a:t>Client</a:t>
                </a:r>
              </a:p>
            </p:txBody>
          </p:sp>
          <p:sp>
            <p:nvSpPr>
              <p:cNvPr id="35" name="TextBox 34"/>
              <p:cNvSpPr txBox="1"/>
              <p:nvPr/>
            </p:nvSpPr>
            <p:spPr>
              <a:xfrm>
                <a:off x="2928926" y="3643314"/>
                <a:ext cx="797654" cy="369332"/>
              </a:xfrm>
              <a:prstGeom prst="rect">
                <a:avLst/>
              </a:prstGeom>
              <a:noFill/>
            </p:spPr>
            <p:txBody>
              <a:bodyPr wrap="none" rtlCol="0">
                <a:spAutoFit/>
              </a:bodyPr>
              <a:lstStyle/>
              <a:p>
                <a:r>
                  <a:rPr lang="en-US" dirty="0"/>
                  <a:t>Server</a:t>
                </a:r>
              </a:p>
            </p:txBody>
          </p:sp>
          <p:grpSp>
            <p:nvGrpSpPr>
              <p:cNvPr id="16" name="Group 21"/>
              <p:cNvGrpSpPr/>
              <p:nvPr/>
            </p:nvGrpSpPr>
            <p:grpSpPr>
              <a:xfrm>
                <a:off x="1142975" y="4143380"/>
                <a:ext cx="2143140" cy="1857388"/>
                <a:chOff x="1142975" y="4143380"/>
                <a:chExt cx="2143140" cy="1857388"/>
              </a:xfrm>
            </p:grpSpPr>
            <p:cxnSp>
              <p:nvCxnSpPr>
                <p:cNvPr id="38" name="Straight Arrow Connector 37"/>
                <p:cNvCxnSpPr/>
                <p:nvPr/>
              </p:nvCxnSpPr>
              <p:spPr>
                <a:xfrm>
                  <a:off x="1142975" y="4143380"/>
                  <a:ext cx="21431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1142975" y="5999180"/>
                  <a:ext cx="207170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3143240" y="5143512"/>
                <a:ext cx="415498" cy="369332"/>
              </a:xfrm>
              <a:prstGeom prst="rect">
                <a:avLst/>
              </a:prstGeom>
              <a:noFill/>
            </p:spPr>
            <p:txBody>
              <a:bodyPr wrap="none" rtlCol="0">
                <a:spAutoFit/>
              </a:bodyPr>
              <a:lstStyle/>
              <a:p>
                <a:r>
                  <a:rPr lang="en-US" dirty="0"/>
                  <a:t>…</a:t>
                </a:r>
              </a:p>
            </p:txBody>
          </p:sp>
        </p:grpSp>
        <p:sp>
          <p:nvSpPr>
            <p:cNvPr id="30" name="TextBox 29"/>
            <p:cNvSpPr txBox="1"/>
            <p:nvPr/>
          </p:nvSpPr>
          <p:spPr>
            <a:xfrm>
              <a:off x="3237426" y="4071942"/>
              <a:ext cx="405880" cy="369332"/>
            </a:xfrm>
            <a:prstGeom prst="rect">
              <a:avLst/>
            </a:prstGeom>
            <a:noFill/>
          </p:spPr>
          <p:txBody>
            <a:bodyPr wrap="none" rtlCol="0">
              <a:spAutoFit/>
            </a:bodyPr>
            <a:lstStyle/>
            <a:p>
              <a:r>
                <a:rPr lang="en-US" dirty="0">
                  <a:solidFill>
                    <a:srgbClr val="FF0000"/>
                  </a:solidFill>
                </a:rPr>
                <a:t>S1</a:t>
              </a:r>
            </a:p>
          </p:txBody>
        </p:sp>
        <p:sp>
          <p:nvSpPr>
            <p:cNvPr id="31" name="TextBox 30"/>
            <p:cNvSpPr txBox="1"/>
            <p:nvPr/>
          </p:nvSpPr>
          <p:spPr>
            <a:xfrm>
              <a:off x="3214678" y="4702742"/>
              <a:ext cx="405880" cy="369332"/>
            </a:xfrm>
            <a:prstGeom prst="rect">
              <a:avLst/>
            </a:prstGeom>
            <a:noFill/>
          </p:spPr>
          <p:txBody>
            <a:bodyPr wrap="none" rtlCol="0">
              <a:spAutoFit/>
            </a:bodyPr>
            <a:lstStyle/>
            <a:p>
              <a:r>
                <a:rPr lang="en-US" dirty="0">
                  <a:solidFill>
                    <a:srgbClr val="FF0000"/>
                  </a:solidFill>
                </a:rPr>
                <a:t>S2</a:t>
              </a:r>
            </a:p>
          </p:txBody>
        </p:sp>
        <p:sp>
          <p:nvSpPr>
            <p:cNvPr id="32" name="TextBox 31"/>
            <p:cNvSpPr txBox="1"/>
            <p:nvPr/>
          </p:nvSpPr>
          <p:spPr>
            <a:xfrm>
              <a:off x="3214678" y="5631436"/>
              <a:ext cx="405880" cy="369332"/>
            </a:xfrm>
            <a:prstGeom prst="rect">
              <a:avLst/>
            </a:prstGeom>
            <a:noFill/>
          </p:spPr>
          <p:txBody>
            <a:bodyPr wrap="none" rtlCol="0">
              <a:spAutoFit/>
            </a:bodyPr>
            <a:lstStyle/>
            <a:p>
              <a:r>
                <a:rPr lang="en-US" dirty="0">
                  <a:solidFill>
                    <a:srgbClr val="FF0000"/>
                  </a:solidFill>
                </a:rPr>
                <a:t>S3</a:t>
              </a:r>
            </a:p>
          </p:txBody>
        </p:sp>
      </p:grpSp>
      <p:sp>
        <p:nvSpPr>
          <p:cNvPr id="60" name="TextBox 59"/>
          <p:cNvSpPr txBox="1"/>
          <p:nvPr/>
        </p:nvSpPr>
        <p:spPr>
          <a:xfrm>
            <a:off x="785786" y="3143248"/>
            <a:ext cx="2130711" cy="369332"/>
          </a:xfrm>
          <a:prstGeom prst="rect">
            <a:avLst/>
          </a:prstGeom>
          <a:noFill/>
        </p:spPr>
        <p:txBody>
          <a:bodyPr wrap="none" rtlCol="0">
            <a:spAutoFit/>
          </a:bodyPr>
          <a:lstStyle/>
          <a:p>
            <a:r>
              <a:rPr lang="en-US" dirty="0">
                <a:solidFill>
                  <a:srgbClr val="FF0000"/>
                </a:solidFill>
              </a:rPr>
              <a:t>Implemented as SQL</a:t>
            </a:r>
          </a:p>
        </p:txBody>
      </p:sp>
      <p:sp>
        <p:nvSpPr>
          <p:cNvPr id="61" name="TextBox 60"/>
          <p:cNvSpPr txBox="1"/>
          <p:nvPr/>
        </p:nvSpPr>
        <p:spPr>
          <a:xfrm>
            <a:off x="4714876" y="3131106"/>
            <a:ext cx="1943161" cy="369332"/>
          </a:xfrm>
          <a:prstGeom prst="rect">
            <a:avLst/>
          </a:prstGeom>
          <a:noFill/>
        </p:spPr>
        <p:txBody>
          <a:bodyPr wrap="none" rtlCol="0">
            <a:spAutoFit/>
          </a:bodyPr>
          <a:lstStyle/>
          <a:p>
            <a:r>
              <a:rPr lang="en-US" dirty="0">
                <a:solidFill>
                  <a:srgbClr val="FF0000"/>
                </a:solidFill>
              </a:rPr>
              <a:t>Implemented as SP</a:t>
            </a:r>
          </a:p>
        </p:txBody>
      </p:sp>
      <p:cxnSp>
        <p:nvCxnSpPr>
          <p:cNvPr id="36" name="Straight Arrow Connector 35"/>
          <p:cNvCxnSpPr/>
          <p:nvPr/>
        </p:nvCxnSpPr>
        <p:spPr>
          <a:xfrm>
            <a:off x="1285852" y="6500834"/>
            <a:ext cx="21431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5143504" y="6572272"/>
            <a:ext cx="207170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358082" y="6345816"/>
            <a:ext cx="903965" cy="369332"/>
          </a:xfrm>
          <a:prstGeom prst="rect">
            <a:avLst/>
          </a:prstGeom>
          <a:noFill/>
        </p:spPr>
        <p:txBody>
          <a:bodyPr wrap="none" rtlCol="0">
            <a:spAutoFit/>
          </a:bodyPr>
          <a:lstStyle/>
          <a:p>
            <a:r>
              <a:rPr lang="en-US" dirty="0"/>
              <a:t>Answer</a:t>
            </a:r>
          </a:p>
        </p:txBody>
      </p:sp>
      <p:sp>
        <p:nvSpPr>
          <p:cNvPr id="41" name="TextBox 40"/>
          <p:cNvSpPr txBox="1"/>
          <p:nvPr/>
        </p:nvSpPr>
        <p:spPr>
          <a:xfrm>
            <a:off x="3500430" y="6345816"/>
            <a:ext cx="800668" cy="369332"/>
          </a:xfrm>
          <a:prstGeom prst="rect">
            <a:avLst/>
          </a:prstGeom>
          <a:noFill/>
        </p:spPr>
        <p:txBody>
          <a:bodyPr wrap="none" rtlCol="0">
            <a:spAutoFit/>
          </a:bodyPr>
          <a:lstStyle/>
          <a:p>
            <a:r>
              <a:rPr lang="en-US" dirty="0"/>
              <a:t>Query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To create a stored procedure</a:t>
            </a:r>
          </a:p>
        </p:txBody>
      </p:sp>
      <p:sp>
        <p:nvSpPr>
          <p:cNvPr id="3" name="Slide Number Placeholder 2"/>
          <p:cNvSpPr>
            <a:spLocks noGrp="1"/>
          </p:cNvSpPr>
          <p:nvPr>
            <p:ph type="sldNum" sz="quarter" idx="12"/>
          </p:nvPr>
        </p:nvSpPr>
        <p:spPr/>
        <p:txBody>
          <a:bodyPr/>
          <a:lstStyle/>
          <a:p>
            <a:fld id="{5DC49254-7230-4D7D-8A31-FF563553AF23}" type="slidenum">
              <a:rPr lang="en-SG" smtClean="0"/>
              <a:pPr/>
              <a:t>23</a:t>
            </a:fld>
            <a:endParaRPr lang="en-SG"/>
          </a:p>
        </p:txBody>
      </p:sp>
      <p:sp>
        <p:nvSpPr>
          <p:cNvPr id="4" name="Content Placeholder 3"/>
          <p:cNvSpPr>
            <a:spLocks noGrp="1"/>
          </p:cNvSpPr>
          <p:nvPr>
            <p:ph sz="quarter" idx="1"/>
          </p:nvPr>
        </p:nvSpPr>
        <p:spPr/>
        <p:txBody>
          <a:bodyPr/>
          <a:lstStyle/>
          <a:p>
            <a:pPr>
              <a:buNone/>
            </a:pPr>
            <a:r>
              <a:rPr lang="en-SG" dirty="0">
                <a:solidFill>
                  <a:srgbClr val="FF0000"/>
                </a:solidFill>
              </a:rPr>
              <a:t>USE</a:t>
            </a:r>
            <a:r>
              <a:rPr lang="en-SG" dirty="0"/>
              <a:t> </a:t>
            </a:r>
            <a:r>
              <a:rPr lang="en-SG" dirty="0" err="1"/>
              <a:t>AdventureWorks</a:t>
            </a:r>
            <a:r>
              <a:rPr lang="en-SG" dirty="0"/>
              <a:t> </a:t>
            </a:r>
          </a:p>
          <a:p>
            <a:pPr>
              <a:buNone/>
            </a:pPr>
            <a:r>
              <a:rPr lang="en-SG" dirty="0">
                <a:solidFill>
                  <a:srgbClr val="FF0000"/>
                </a:solidFill>
              </a:rPr>
              <a:t>GO </a:t>
            </a:r>
          </a:p>
          <a:p>
            <a:endParaRPr lang="en-SG" dirty="0"/>
          </a:p>
          <a:p>
            <a:pPr>
              <a:buNone/>
            </a:pPr>
            <a:r>
              <a:rPr lang="en-SG" dirty="0">
                <a:solidFill>
                  <a:srgbClr val="FF0000"/>
                </a:solidFill>
              </a:rPr>
              <a:t>CREATE PROCEDURE </a:t>
            </a:r>
            <a:r>
              <a:rPr lang="en-SG" dirty="0" err="1"/>
              <a:t>dbo.uspGetAddress</a:t>
            </a:r>
            <a:r>
              <a:rPr lang="en-SG" dirty="0"/>
              <a:t> </a:t>
            </a:r>
          </a:p>
          <a:p>
            <a:pPr>
              <a:buNone/>
            </a:pPr>
            <a:r>
              <a:rPr lang="en-SG" dirty="0">
                <a:solidFill>
                  <a:srgbClr val="FF0000"/>
                </a:solidFill>
              </a:rPr>
              <a:t>AS </a:t>
            </a:r>
          </a:p>
          <a:p>
            <a:pPr>
              <a:buNone/>
            </a:pPr>
            <a:r>
              <a:rPr lang="en-SG" dirty="0"/>
              <a:t>SELECT * FROM </a:t>
            </a:r>
            <a:r>
              <a:rPr lang="en-SG" dirty="0" err="1"/>
              <a:t>Person.Address</a:t>
            </a:r>
            <a:r>
              <a:rPr lang="en-SG" dirty="0"/>
              <a:t> </a:t>
            </a:r>
          </a:p>
          <a:p>
            <a:pPr>
              <a:buNone/>
            </a:pPr>
            <a:r>
              <a:rPr lang="en-SG" dirty="0">
                <a:solidFill>
                  <a:srgbClr val="FF0000"/>
                </a:solidFill>
              </a:rPr>
              <a:t>GO</a:t>
            </a:r>
          </a:p>
        </p:txBody>
      </p:sp>
      <p:sp>
        <p:nvSpPr>
          <p:cNvPr id="5" name="Rectangle 4"/>
          <p:cNvSpPr/>
          <p:nvPr/>
        </p:nvSpPr>
        <p:spPr>
          <a:xfrm>
            <a:off x="3428992" y="5396227"/>
            <a:ext cx="549470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SG" sz="2400" dirty="0"/>
              <a:t>CREATE PROCEDURE or CREATE PROC</a:t>
            </a:r>
          </a:p>
        </p:txBody>
      </p:sp>
      <p:grpSp>
        <p:nvGrpSpPr>
          <p:cNvPr id="10" name="Group 9"/>
          <p:cNvGrpSpPr/>
          <p:nvPr/>
        </p:nvGrpSpPr>
        <p:grpSpPr>
          <a:xfrm>
            <a:off x="5286380" y="3643314"/>
            <a:ext cx="3448238" cy="461665"/>
            <a:chOff x="5286380" y="3643314"/>
            <a:chExt cx="3448238" cy="461665"/>
          </a:xfrm>
        </p:grpSpPr>
        <p:sp>
          <p:nvSpPr>
            <p:cNvPr id="6" name="Rectangle 5"/>
            <p:cNvSpPr/>
            <p:nvPr/>
          </p:nvSpPr>
          <p:spPr>
            <a:xfrm>
              <a:off x="6286512" y="3643314"/>
              <a:ext cx="244810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SG" sz="2400" dirty="0">
                  <a:solidFill>
                    <a:srgbClr val="0070C0"/>
                  </a:solidFill>
                </a:rPr>
                <a:t>Regular SQL code</a:t>
              </a:r>
              <a:endParaRPr lang="en-US" sz="2400" dirty="0">
                <a:solidFill>
                  <a:srgbClr val="0070C0"/>
                </a:solidFill>
              </a:endParaRPr>
            </a:p>
          </p:txBody>
        </p:sp>
        <p:cxnSp>
          <p:nvCxnSpPr>
            <p:cNvPr id="8" name="Straight Connector 7"/>
            <p:cNvCxnSpPr>
              <a:stCxn id="6" idx="1"/>
            </p:cNvCxnSpPr>
            <p:nvPr/>
          </p:nvCxnSpPr>
          <p:spPr>
            <a:xfrm rot="10800000" flipV="1">
              <a:off x="5286380" y="3874147"/>
              <a:ext cx="1000132" cy="54918"/>
            </a:xfrm>
            <a:prstGeom prst="line">
              <a:avLst/>
            </a:prstGeom>
          </p:spPr>
          <p:style>
            <a:lnRef idx="1">
              <a:schemeClr val="accent2"/>
            </a:lnRef>
            <a:fillRef idx="2">
              <a:schemeClr val="accent2"/>
            </a:fillRef>
            <a:effectRef idx="1">
              <a:schemeClr val="accent2"/>
            </a:effectRef>
            <a:fontRef idx="minor">
              <a:schemeClr val="dk1"/>
            </a:fontRef>
          </p:style>
        </p:cxnSp>
      </p:grpSp>
      <p:sp>
        <p:nvSpPr>
          <p:cNvPr id="11" name="Folded Corner 10"/>
          <p:cNvSpPr/>
          <p:nvPr/>
        </p:nvSpPr>
        <p:spPr>
          <a:xfrm>
            <a:off x="6286512" y="1214422"/>
            <a:ext cx="2428892" cy="1357322"/>
          </a:xfrm>
          <a:prstGeom prst="foldedCorner">
            <a:avLst>
              <a:gd name="adj" fmla="val 17770"/>
            </a:avLst>
          </a:prstGeom>
        </p:spPr>
        <p:style>
          <a:lnRef idx="2">
            <a:schemeClr val="accent2"/>
          </a:lnRef>
          <a:fillRef idx="1">
            <a:schemeClr val="lt1"/>
          </a:fillRef>
          <a:effectRef idx="0">
            <a:schemeClr val="accent2"/>
          </a:effectRef>
          <a:fontRef idx="minor">
            <a:schemeClr val="dk1"/>
          </a:fontRef>
        </p:style>
        <p:txBody>
          <a:bodyPr rtlCol="0" anchor="ctr"/>
          <a:lstStyle/>
          <a:p>
            <a:r>
              <a:rPr lang="en-SG" dirty="0" err="1"/>
              <a:t>AdventureWorks</a:t>
            </a:r>
            <a:r>
              <a:rPr lang="en-SG" dirty="0"/>
              <a:t> is a sample database. </a:t>
            </a:r>
            <a:r>
              <a:rPr lang="en-SG" b="1" dirty="0"/>
              <a:t>Address</a:t>
            </a:r>
            <a:r>
              <a:rPr lang="en-SG" dirty="0"/>
              <a:t> is a table in the database.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To call the procedure to return the contents from the table specified, </a:t>
            </a:r>
          </a:p>
        </p:txBody>
      </p:sp>
      <p:sp>
        <p:nvSpPr>
          <p:cNvPr id="3" name="Slide Number Placeholder 2"/>
          <p:cNvSpPr>
            <a:spLocks noGrp="1"/>
          </p:cNvSpPr>
          <p:nvPr>
            <p:ph type="sldNum" sz="quarter" idx="12"/>
          </p:nvPr>
        </p:nvSpPr>
        <p:spPr/>
        <p:txBody>
          <a:bodyPr/>
          <a:lstStyle/>
          <a:p>
            <a:fld id="{5DC49254-7230-4D7D-8A31-FF563553AF23}" type="slidenum">
              <a:rPr lang="en-SG" smtClean="0"/>
              <a:pPr/>
              <a:t>24</a:t>
            </a:fld>
            <a:endParaRPr lang="en-SG"/>
          </a:p>
        </p:txBody>
      </p:sp>
      <p:sp>
        <p:nvSpPr>
          <p:cNvPr id="4" name="Content Placeholder 3"/>
          <p:cNvSpPr>
            <a:spLocks noGrp="1"/>
          </p:cNvSpPr>
          <p:nvPr>
            <p:ph sz="quarter" idx="1"/>
          </p:nvPr>
        </p:nvSpPr>
        <p:spPr/>
        <p:txBody>
          <a:bodyPr/>
          <a:lstStyle/>
          <a:p>
            <a:pPr>
              <a:buNone/>
            </a:pPr>
            <a:r>
              <a:rPr lang="en-SG" dirty="0">
                <a:solidFill>
                  <a:srgbClr val="FF0000"/>
                </a:solidFill>
              </a:rPr>
              <a:t>EXEC</a:t>
            </a:r>
            <a:r>
              <a:rPr lang="en-SG" dirty="0"/>
              <a:t> </a:t>
            </a:r>
            <a:r>
              <a:rPr lang="en-SG" dirty="0" err="1"/>
              <a:t>dbo.uspGetAddress</a:t>
            </a:r>
            <a:r>
              <a:rPr lang="en-SG" dirty="0"/>
              <a:t> </a:t>
            </a:r>
          </a:p>
          <a:p>
            <a:pPr>
              <a:buNone/>
            </a:pPr>
            <a:r>
              <a:rPr lang="en-SG" dirty="0"/>
              <a:t>-- or </a:t>
            </a:r>
          </a:p>
          <a:p>
            <a:pPr>
              <a:buNone/>
            </a:pPr>
            <a:r>
              <a:rPr lang="en-SG" dirty="0">
                <a:solidFill>
                  <a:srgbClr val="FF0000"/>
                </a:solidFill>
              </a:rPr>
              <a:t>EXEC</a:t>
            </a:r>
            <a:r>
              <a:rPr lang="en-SG" dirty="0"/>
              <a:t> </a:t>
            </a:r>
            <a:r>
              <a:rPr lang="en-SG" dirty="0" err="1"/>
              <a:t>uspGetAddress</a:t>
            </a:r>
            <a:r>
              <a:rPr lang="en-SG" dirty="0"/>
              <a:t> </a:t>
            </a:r>
          </a:p>
          <a:p>
            <a:pPr>
              <a:buNone/>
            </a:pPr>
            <a:r>
              <a:rPr lang="en-SG" dirty="0"/>
              <a:t>--or </a:t>
            </a:r>
          </a:p>
          <a:p>
            <a:pPr>
              <a:buNone/>
            </a:pPr>
            <a:r>
              <a:rPr lang="en-SG" dirty="0"/>
              <a:t>just simply </a:t>
            </a:r>
            <a:r>
              <a:rPr lang="en-SG" dirty="0" err="1"/>
              <a:t>uspGetAddress</a:t>
            </a:r>
            <a:endParaRPr lang="en-S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Passing parameter values to a stored procedure.</a:t>
            </a:r>
          </a:p>
        </p:txBody>
      </p:sp>
      <p:sp>
        <p:nvSpPr>
          <p:cNvPr id="3" name="Slide Number Placeholder 2"/>
          <p:cNvSpPr>
            <a:spLocks noGrp="1"/>
          </p:cNvSpPr>
          <p:nvPr>
            <p:ph type="sldNum" sz="quarter" idx="12"/>
          </p:nvPr>
        </p:nvSpPr>
        <p:spPr/>
        <p:txBody>
          <a:bodyPr/>
          <a:lstStyle/>
          <a:p>
            <a:fld id="{5DC49254-7230-4D7D-8A31-FF563553AF23}" type="slidenum">
              <a:rPr lang="en-SG" smtClean="0"/>
              <a:pPr/>
              <a:t>25</a:t>
            </a:fld>
            <a:endParaRPr lang="en-SG"/>
          </a:p>
        </p:txBody>
      </p:sp>
      <p:sp>
        <p:nvSpPr>
          <p:cNvPr id="4" name="Content Placeholder 3"/>
          <p:cNvSpPr>
            <a:spLocks noGrp="1"/>
          </p:cNvSpPr>
          <p:nvPr>
            <p:ph sz="quarter" idx="1"/>
          </p:nvPr>
        </p:nvSpPr>
        <p:spPr>
          <a:xfrm>
            <a:off x="457200" y="1299552"/>
            <a:ext cx="8229600" cy="4937760"/>
          </a:xfrm>
        </p:spPr>
        <p:txBody>
          <a:bodyPr/>
          <a:lstStyle/>
          <a:p>
            <a:pPr>
              <a:buNone/>
            </a:pPr>
            <a:r>
              <a:rPr lang="en-SG" dirty="0"/>
              <a:t>CREATE PROCEDURE </a:t>
            </a:r>
            <a:r>
              <a:rPr lang="en-SG" dirty="0" err="1"/>
              <a:t>dbo.uspGetAddress</a:t>
            </a:r>
            <a:r>
              <a:rPr lang="en-SG" dirty="0"/>
              <a:t> </a:t>
            </a:r>
          </a:p>
          <a:p>
            <a:pPr>
              <a:buNone/>
            </a:pPr>
            <a:r>
              <a:rPr lang="en-SG" dirty="0">
                <a:solidFill>
                  <a:srgbClr val="FF0000"/>
                </a:solidFill>
              </a:rPr>
              <a:t>	@City </a:t>
            </a:r>
            <a:r>
              <a:rPr lang="en-SG" dirty="0" err="1">
                <a:solidFill>
                  <a:srgbClr val="FF0000"/>
                </a:solidFill>
              </a:rPr>
              <a:t>nvarchar</a:t>
            </a:r>
            <a:r>
              <a:rPr lang="en-SG" dirty="0">
                <a:solidFill>
                  <a:srgbClr val="FF0000"/>
                </a:solidFill>
              </a:rPr>
              <a:t>(30) </a:t>
            </a:r>
          </a:p>
          <a:p>
            <a:pPr>
              <a:buNone/>
            </a:pPr>
            <a:r>
              <a:rPr lang="en-SG" dirty="0"/>
              <a:t>AS </a:t>
            </a:r>
          </a:p>
          <a:p>
            <a:pPr>
              <a:buNone/>
            </a:pPr>
            <a:r>
              <a:rPr lang="en-SG" dirty="0"/>
              <a:t>SELECT * FROM </a:t>
            </a:r>
            <a:r>
              <a:rPr lang="en-SG" dirty="0" err="1"/>
              <a:t>Person.Address</a:t>
            </a:r>
            <a:r>
              <a:rPr lang="en-SG" dirty="0"/>
              <a:t> WHERE City = </a:t>
            </a:r>
            <a:r>
              <a:rPr lang="en-SG" dirty="0">
                <a:solidFill>
                  <a:srgbClr val="FF0000"/>
                </a:solidFill>
              </a:rPr>
              <a:t>@City </a:t>
            </a:r>
          </a:p>
          <a:p>
            <a:pPr>
              <a:buNone/>
            </a:pPr>
            <a:r>
              <a:rPr lang="en-SG" dirty="0"/>
              <a:t>GO</a:t>
            </a:r>
          </a:p>
          <a:p>
            <a:pPr>
              <a:buNone/>
            </a:pPr>
            <a:endParaRPr lang="en-SG" dirty="0"/>
          </a:p>
          <a:p>
            <a:pPr>
              <a:buNone/>
            </a:pPr>
            <a:endParaRPr lang="en-SG" dirty="0"/>
          </a:p>
          <a:p>
            <a:pPr>
              <a:buNone/>
            </a:pPr>
            <a:r>
              <a:rPr lang="en-SG" dirty="0">
                <a:solidFill>
                  <a:srgbClr val="0070C0"/>
                </a:solidFill>
              </a:rPr>
              <a:t>To call this stored procedure…</a:t>
            </a:r>
          </a:p>
          <a:p>
            <a:pPr>
              <a:buNone/>
            </a:pPr>
            <a:r>
              <a:rPr lang="en-SG" dirty="0"/>
              <a:t>EXEC </a:t>
            </a:r>
            <a:r>
              <a:rPr lang="en-SG" dirty="0" err="1"/>
              <a:t>dbo.uspGetAddress</a:t>
            </a:r>
            <a:r>
              <a:rPr lang="en-SG" dirty="0"/>
              <a:t> </a:t>
            </a:r>
            <a:r>
              <a:rPr lang="en-SG" dirty="0">
                <a:solidFill>
                  <a:srgbClr val="FF0000"/>
                </a:solidFill>
              </a:rPr>
              <a:t>@City </a:t>
            </a:r>
            <a:r>
              <a:rPr lang="en-SG" dirty="0"/>
              <a:t>= 'New York'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With LIKE and %</a:t>
            </a:r>
          </a:p>
        </p:txBody>
      </p:sp>
      <p:sp>
        <p:nvSpPr>
          <p:cNvPr id="3" name="Slide Number Placeholder 2"/>
          <p:cNvSpPr>
            <a:spLocks noGrp="1"/>
          </p:cNvSpPr>
          <p:nvPr>
            <p:ph type="sldNum" sz="quarter" idx="12"/>
          </p:nvPr>
        </p:nvSpPr>
        <p:spPr/>
        <p:txBody>
          <a:bodyPr/>
          <a:lstStyle/>
          <a:p>
            <a:fld id="{5DC49254-7230-4D7D-8A31-FF563553AF23}" type="slidenum">
              <a:rPr lang="en-SG" smtClean="0"/>
              <a:pPr/>
              <a:t>26</a:t>
            </a:fld>
            <a:endParaRPr lang="en-SG"/>
          </a:p>
        </p:txBody>
      </p:sp>
      <p:sp>
        <p:nvSpPr>
          <p:cNvPr id="4" name="Content Placeholder 3"/>
          <p:cNvSpPr>
            <a:spLocks noGrp="1"/>
          </p:cNvSpPr>
          <p:nvPr>
            <p:ph sz="quarter" idx="1"/>
          </p:nvPr>
        </p:nvSpPr>
        <p:spPr/>
        <p:txBody>
          <a:bodyPr/>
          <a:lstStyle/>
          <a:p>
            <a:pPr>
              <a:buNone/>
            </a:pPr>
            <a:r>
              <a:rPr lang="en-SG" dirty="0"/>
              <a:t>CREATE PROCEDURE </a:t>
            </a:r>
            <a:r>
              <a:rPr lang="en-SG" dirty="0" err="1"/>
              <a:t>dbo.uspGetAddress</a:t>
            </a:r>
            <a:r>
              <a:rPr lang="en-SG" dirty="0"/>
              <a:t> </a:t>
            </a:r>
          </a:p>
          <a:p>
            <a:pPr>
              <a:buNone/>
            </a:pPr>
            <a:r>
              <a:rPr lang="en-SG" dirty="0">
                <a:solidFill>
                  <a:srgbClr val="FF0000"/>
                </a:solidFill>
              </a:rPr>
              <a:t>@City </a:t>
            </a:r>
            <a:r>
              <a:rPr lang="en-SG" dirty="0" err="1">
                <a:solidFill>
                  <a:srgbClr val="FF0000"/>
                </a:solidFill>
              </a:rPr>
              <a:t>nvarchar</a:t>
            </a:r>
            <a:r>
              <a:rPr lang="en-SG" dirty="0">
                <a:solidFill>
                  <a:srgbClr val="FF0000"/>
                </a:solidFill>
              </a:rPr>
              <a:t>(30) </a:t>
            </a:r>
          </a:p>
          <a:p>
            <a:pPr>
              <a:buNone/>
            </a:pPr>
            <a:r>
              <a:rPr lang="en-SG" dirty="0"/>
              <a:t>AS </a:t>
            </a:r>
          </a:p>
          <a:p>
            <a:pPr>
              <a:buNone/>
            </a:pPr>
            <a:r>
              <a:rPr lang="en-SG" dirty="0"/>
              <a:t>SELECT * FROM </a:t>
            </a:r>
            <a:r>
              <a:rPr lang="en-SG" dirty="0" err="1"/>
              <a:t>Person.Address</a:t>
            </a:r>
            <a:r>
              <a:rPr lang="en-SG" dirty="0"/>
              <a:t> </a:t>
            </a:r>
          </a:p>
          <a:p>
            <a:pPr>
              <a:buNone/>
            </a:pPr>
            <a:r>
              <a:rPr lang="en-SG" dirty="0"/>
              <a:t>	WHERE City </a:t>
            </a:r>
            <a:r>
              <a:rPr lang="en-SG" b="1" dirty="0">
                <a:solidFill>
                  <a:srgbClr val="0070C0"/>
                </a:solidFill>
              </a:rPr>
              <a:t>LIKE</a:t>
            </a:r>
            <a:r>
              <a:rPr lang="en-SG" dirty="0"/>
              <a:t> </a:t>
            </a:r>
            <a:r>
              <a:rPr lang="en-SG" dirty="0">
                <a:solidFill>
                  <a:srgbClr val="FF0000"/>
                </a:solidFill>
              </a:rPr>
              <a:t>@City</a:t>
            </a:r>
            <a:r>
              <a:rPr lang="en-SG" dirty="0"/>
              <a:t> </a:t>
            </a:r>
            <a:r>
              <a:rPr lang="en-SG" b="1" dirty="0">
                <a:solidFill>
                  <a:srgbClr val="0070C0"/>
                </a:solidFill>
              </a:rPr>
              <a:t>+ '%' </a:t>
            </a:r>
          </a:p>
          <a:p>
            <a:pPr>
              <a:buNone/>
            </a:pPr>
            <a:r>
              <a:rPr lang="en-SG" dirty="0"/>
              <a:t>GO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Multiple Parameters</a:t>
            </a:r>
          </a:p>
        </p:txBody>
      </p:sp>
      <p:sp>
        <p:nvSpPr>
          <p:cNvPr id="3" name="Slide Number Placeholder 2"/>
          <p:cNvSpPr>
            <a:spLocks noGrp="1"/>
          </p:cNvSpPr>
          <p:nvPr>
            <p:ph type="sldNum" sz="quarter" idx="12"/>
          </p:nvPr>
        </p:nvSpPr>
        <p:spPr/>
        <p:txBody>
          <a:bodyPr/>
          <a:lstStyle/>
          <a:p>
            <a:fld id="{5DC49254-7230-4D7D-8A31-FF563553AF23}" type="slidenum">
              <a:rPr lang="en-SG" smtClean="0"/>
              <a:pPr/>
              <a:t>27</a:t>
            </a:fld>
            <a:endParaRPr lang="en-SG"/>
          </a:p>
        </p:txBody>
      </p:sp>
      <p:sp>
        <p:nvSpPr>
          <p:cNvPr id="4" name="Content Placeholder 3"/>
          <p:cNvSpPr>
            <a:spLocks noGrp="1"/>
          </p:cNvSpPr>
          <p:nvPr>
            <p:ph sz="quarter" idx="1"/>
          </p:nvPr>
        </p:nvSpPr>
        <p:spPr/>
        <p:txBody>
          <a:bodyPr/>
          <a:lstStyle/>
          <a:p>
            <a:pPr>
              <a:buNone/>
            </a:pPr>
            <a:r>
              <a:rPr lang="en-SG" dirty="0"/>
              <a:t>CREATE PROCEDURE </a:t>
            </a:r>
            <a:r>
              <a:rPr lang="en-SG" dirty="0" err="1"/>
              <a:t>dbo.uspGetAddress</a:t>
            </a:r>
            <a:r>
              <a:rPr lang="en-SG" dirty="0"/>
              <a:t> </a:t>
            </a:r>
          </a:p>
          <a:p>
            <a:pPr>
              <a:buNone/>
            </a:pPr>
            <a:r>
              <a:rPr lang="en-SG" dirty="0">
                <a:solidFill>
                  <a:srgbClr val="FF0000"/>
                </a:solidFill>
              </a:rPr>
              <a:t>@City </a:t>
            </a:r>
            <a:r>
              <a:rPr lang="en-SG" dirty="0" err="1"/>
              <a:t>nvarchar</a:t>
            </a:r>
            <a:r>
              <a:rPr lang="en-SG" dirty="0"/>
              <a:t>(30) </a:t>
            </a:r>
            <a:r>
              <a:rPr lang="en-SG" dirty="0">
                <a:solidFill>
                  <a:srgbClr val="0070C0"/>
                </a:solidFill>
              </a:rPr>
              <a:t>= NULL</a:t>
            </a:r>
            <a:r>
              <a:rPr lang="en-SG" dirty="0"/>
              <a:t>, </a:t>
            </a:r>
          </a:p>
          <a:p>
            <a:pPr>
              <a:buNone/>
            </a:pPr>
            <a:r>
              <a:rPr lang="en-SG" dirty="0">
                <a:solidFill>
                  <a:srgbClr val="FF0000"/>
                </a:solidFill>
              </a:rPr>
              <a:t>@AddressLine1 </a:t>
            </a:r>
            <a:r>
              <a:rPr lang="en-SG" dirty="0" err="1"/>
              <a:t>nvarchar</a:t>
            </a:r>
            <a:r>
              <a:rPr lang="en-SG" dirty="0"/>
              <a:t>(60) = NULL </a:t>
            </a:r>
          </a:p>
          <a:p>
            <a:pPr>
              <a:buNone/>
            </a:pPr>
            <a:r>
              <a:rPr lang="en-SG" dirty="0"/>
              <a:t>AS </a:t>
            </a:r>
          </a:p>
          <a:p>
            <a:pPr>
              <a:buNone/>
            </a:pPr>
            <a:r>
              <a:rPr lang="en-SG" dirty="0"/>
              <a:t>SELECT * FROM </a:t>
            </a:r>
            <a:r>
              <a:rPr lang="en-SG" dirty="0" err="1"/>
              <a:t>Person.Address</a:t>
            </a:r>
            <a:r>
              <a:rPr lang="en-SG" dirty="0"/>
              <a:t> </a:t>
            </a:r>
          </a:p>
          <a:p>
            <a:pPr>
              <a:buNone/>
            </a:pPr>
            <a:r>
              <a:rPr lang="en-SG" dirty="0"/>
              <a:t>WHERE City = </a:t>
            </a:r>
            <a:r>
              <a:rPr lang="en-SG" dirty="0">
                <a:solidFill>
                  <a:srgbClr val="0070C0"/>
                </a:solidFill>
              </a:rPr>
              <a:t>ISNULL(</a:t>
            </a:r>
            <a:r>
              <a:rPr lang="en-SG" dirty="0">
                <a:solidFill>
                  <a:srgbClr val="FF0000"/>
                </a:solidFill>
              </a:rPr>
              <a:t>@</a:t>
            </a:r>
            <a:r>
              <a:rPr lang="en-SG" dirty="0" err="1">
                <a:solidFill>
                  <a:srgbClr val="FF0000"/>
                </a:solidFill>
              </a:rPr>
              <a:t>City</a:t>
            </a:r>
            <a:r>
              <a:rPr lang="en-SG" dirty="0" err="1">
                <a:solidFill>
                  <a:srgbClr val="0070C0"/>
                </a:solidFill>
              </a:rPr>
              <a:t>,City</a:t>
            </a:r>
            <a:r>
              <a:rPr lang="en-SG" dirty="0">
                <a:solidFill>
                  <a:srgbClr val="0070C0"/>
                </a:solidFill>
              </a:rPr>
              <a:t>) </a:t>
            </a:r>
            <a:r>
              <a:rPr lang="en-SG" dirty="0"/>
              <a:t>AND </a:t>
            </a:r>
          </a:p>
          <a:p>
            <a:pPr>
              <a:buNone/>
            </a:pPr>
            <a:r>
              <a:rPr lang="en-SG" dirty="0"/>
              <a:t>AddressLine1 LIKE '%' + ISNULL(</a:t>
            </a:r>
            <a:r>
              <a:rPr lang="en-SG" dirty="0">
                <a:solidFill>
                  <a:srgbClr val="FF0000"/>
                </a:solidFill>
              </a:rPr>
              <a:t>@AddressLine1</a:t>
            </a:r>
            <a:r>
              <a:rPr lang="en-SG" dirty="0"/>
              <a:t>, AddressLine1) + '%' </a:t>
            </a:r>
          </a:p>
          <a:p>
            <a:pPr>
              <a:buNone/>
            </a:pPr>
            <a:r>
              <a:rPr lang="en-SG" dirty="0"/>
              <a:t>GO</a:t>
            </a:r>
          </a:p>
        </p:txBody>
      </p:sp>
      <p:sp>
        <p:nvSpPr>
          <p:cNvPr id="6" name="Line Callout 1 5"/>
          <p:cNvSpPr/>
          <p:nvPr/>
        </p:nvSpPr>
        <p:spPr>
          <a:xfrm>
            <a:off x="6786578" y="1857364"/>
            <a:ext cx="2143140" cy="857256"/>
          </a:xfrm>
          <a:prstGeom prst="borderCallout1">
            <a:avLst>
              <a:gd name="adj1" fmla="val 18750"/>
              <a:gd name="adj2" fmla="val -8333"/>
              <a:gd name="adj3" fmla="val 5114"/>
              <a:gd name="adj4" fmla="val -103941"/>
            </a:avLst>
          </a:prstGeom>
        </p:spPr>
        <p:style>
          <a:lnRef idx="1">
            <a:schemeClr val="accent3"/>
          </a:lnRef>
          <a:fillRef idx="2">
            <a:schemeClr val="accent3"/>
          </a:fillRef>
          <a:effectRef idx="1">
            <a:schemeClr val="accent3"/>
          </a:effectRef>
          <a:fontRef idx="minor">
            <a:schemeClr val="dk1"/>
          </a:fontRef>
        </p:style>
        <p:txBody>
          <a:bodyPr rtlCol="0" anchor="ctr"/>
          <a:lstStyle/>
          <a:p>
            <a:r>
              <a:rPr lang="en-SG" sz="2000" dirty="0"/>
              <a:t>Default Parameter Values</a:t>
            </a:r>
          </a:p>
        </p:txBody>
      </p:sp>
      <p:sp>
        <p:nvSpPr>
          <p:cNvPr id="7" name="Rectangle 6"/>
          <p:cNvSpPr/>
          <p:nvPr/>
        </p:nvSpPr>
        <p:spPr>
          <a:xfrm>
            <a:off x="1142976" y="6143644"/>
            <a:ext cx="7786742"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SG" sz="2400" dirty="0"/>
              <a:t>If a value is not passed at execution, it will return all records.</a:t>
            </a:r>
          </a:p>
        </p:txBody>
      </p:sp>
      <p:sp>
        <p:nvSpPr>
          <p:cNvPr id="8" name="Rectangle 1"/>
          <p:cNvSpPr>
            <a:spLocks noChangeArrowheads="1"/>
          </p:cNvSpPr>
          <p:nvPr/>
        </p:nvSpPr>
        <p:spPr bwMode="auto">
          <a:xfrm>
            <a:off x="3500430" y="4786322"/>
            <a:ext cx="5611031" cy="83099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000000"/>
              </a:solidFill>
              <a:effectLst/>
              <a:latin typeface="Consolas" pitchFamily="49" charset="0"/>
              <a:cs typeface="Consolas"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ISNULL(</a:t>
            </a:r>
            <a:r>
              <a:rPr kumimoji="0" lang="en-US" b="0" i="0" u="none" strike="noStrike" cap="none" normalizeH="0" baseline="0" dirty="0" err="1">
                <a:ln>
                  <a:noFill/>
                </a:ln>
                <a:solidFill>
                  <a:srgbClr val="000000"/>
                </a:solidFill>
                <a:effectLst/>
                <a:latin typeface="Consolas" pitchFamily="49" charset="0"/>
                <a:cs typeface="Consolas" pitchFamily="49" charset="0"/>
              </a:rPr>
              <a:t>check_expression</a:t>
            </a:r>
            <a:r>
              <a:rPr kumimoji="0" lang="en-US" b="0" i="0" u="none" strike="noStrike" cap="none" normalizeH="0" baseline="0" dirty="0">
                <a:ln>
                  <a:noFill/>
                </a:ln>
                <a:solidFill>
                  <a:srgbClr val="000000"/>
                </a:solidFill>
                <a:effectLst/>
                <a:latin typeface="Consolas" pitchFamily="49" charset="0"/>
                <a:cs typeface="Consolas" pitchFamily="49" charset="0"/>
              </a:rPr>
              <a:t>, </a:t>
            </a:r>
            <a:r>
              <a:rPr kumimoji="0" lang="en-US" b="0" i="0" u="none" strike="noStrike" cap="none" normalizeH="0" baseline="0" dirty="0" err="1">
                <a:ln>
                  <a:noFill/>
                </a:ln>
                <a:solidFill>
                  <a:srgbClr val="000000"/>
                </a:solidFill>
                <a:effectLst/>
                <a:latin typeface="Consolas" pitchFamily="49" charset="0"/>
                <a:cs typeface="Consolas" pitchFamily="49" charset="0"/>
              </a:rPr>
              <a:t>replacement_value</a:t>
            </a:r>
            <a:r>
              <a:rPr kumimoji="0" lang="en-US" b="0" i="0" u="none" strike="noStrike" cap="none" normalizeH="0" baseline="0" dirty="0">
                <a:ln>
                  <a:noFill/>
                </a:ln>
                <a:solidFill>
                  <a:srgbClr val="000000"/>
                </a:solidFill>
                <a:effectLst/>
                <a:latin typeface="Consolas" pitchFamily="49" charset="0"/>
                <a:cs typeface="Consolas" pitchFamily="49"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Consolas" pitchFamily="49"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DC49254-7230-4D7D-8A31-FF563553AF23}" type="slidenum">
              <a:rPr lang="en-SG" smtClean="0"/>
              <a:pPr/>
              <a:t>28</a:t>
            </a:fld>
            <a:endParaRPr lang="en-SG"/>
          </a:p>
        </p:txBody>
      </p:sp>
      <p:sp>
        <p:nvSpPr>
          <p:cNvPr id="4" name="Content Placeholder 3"/>
          <p:cNvSpPr>
            <a:spLocks noGrp="1"/>
          </p:cNvSpPr>
          <p:nvPr>
            <p:ph sz="quarter" idx="1"/>
          </p:nvPr>
        </p:nvSpPr>
        <p:spPr/>
        <p:txBody>
          <a:bodyPr/>
          <a:lstStyle/>
          <a:p>
            <a:r>
              <a:rPr lang="en-SG" dirty="0"/>
              <a:t>EXEC </a:t>
            </a:r>
            <a:r>
              <a:rPr lang="en-SG" dirty="0" err="1"/>
              <a:t>dbo.uspGetAddress</a:t>
            </a:r>
            <a:r>
              <a:rPr lang="en-SG" dirty="0"/>
              <a:t> @City = 'Calgary' </a:t>
            </a:r>
          </a:p>
          <a:p>
            <a:r>
              <a:rPr lang="en-SG" dirty="0"/>
              <a:t>--or </a:t>
            </a:r>
          </a:p>
          <a:p>
            <a:r>
              <a:rPr lang="en-SG" dirty="0"/>
              <a:t>EXEC </a:t>
            </a:r>
            <a:r>
              <a:rPr lang="en-SG" dirty="0" err="1"/>
              <a:t>dbo.uspGetAddress</a:t>
            </a:r>
            <a:r>
              <a:rPr lang="en-SG" dirty="0"/>
              <a:t> @City = 'Calgary', @AddressLine1 = 'A' </a:t>
            </a:r>
          </a:p>
          <a:p>
            <a:r>
              <a:rPr lang="en-SG" dirty="0"/>
              <a:t>--or </a:t>
            </a:r>
          </a:p>
          <a:p>
            <a:r>
              <a:rPr lang="en-SG" dirty="0"/>
              <a:t>EXEC </a:t>
            </a:r>
            <a:r>
              <a:rPr lang="en-SG" dirty="0" err="1"/>
              <a:t>dbo.uspGetAddress</a:t>
            </a:r>
            <a:r>
              <a:rPr lang="en-SG" dirty="0"/>
              <a:t> @AddressLine1 = '</a:t>
            </a:r>
            <a:r>
              <a:rPr lang="en-SG" dirty="0" err="1"/>
              <a:t>Acardia</a:t>
            </a:r>
            <a:r>
              <a:rPr lang="en-SG"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parameter</a:t>
            </a:r>
          </a:p>
        </p:txBody>
      </p:sp>
      <p:sp>
        <p:nvSpPr>
          <p:cNvPr id="3" name="Slide Number Placeholder 2"/>
          <p:cNvSpPr>
            <a:spLocks noGrp="1"/>
          </p:cNvSpPr>
          <p:nvPr>
            <p:ph type="sldNum" sz="quarter" idx="12"/>
          </p:nvPr>
        </p:nvSpPr>
        <p:spPr/>
        <p:txBody>
          <a:bodyPr/>
          <a:lstStyle/>
          <a:p>
            <a:fld id="{5DC49254-7230-4D7D-8A31-FF563553AF23}" type="slidenum">
              <a:rPr lang="en-SG" smtClean="0"/>
              <a:pPr/>
              <a:t>29</a:t>
            </a:fld>
            <a:endParaRPr lang="en-SG"/>
          </a:p>
        </p:txBody>
      </p:sp>
      <p:sp>
        <p:nvSpPr>
          <p:cNvPr id="4" name="Content Placeholder 3"/>
          <p:cNvSpPr>
            <a:spLocks noGrp="1"/>
          </p:cNvSpPr>
          <p:nvPr>
            <p:ph sz="quarter" idx="1"/>
          </p:nvPr>
        </p:nvSpPr>
        <p:spPr>
          <a:xfrm>
            <a:off x="590872" y="1587584"/>
            <a:ext cx="8229600" cy="4937760"/>
          </a:xfrm>
        </p:spPr>
        <p:txBody>
          <a:bodyPr>
            <a:normAutofit fontScale="92500" lnSpcReduction="20000"/>
          </a:bodyPr>
          <a:lstStyle/>
          <a:p>
            <a:r>
              <a:rPr lang="en-SG" dirty="0"/>
              <a:t>Returns a single OUT parameter (</a:t>
            </a:r>
            <a:r>
              <a:rPr lang="en-SG" dirty="0" err="1"/>
              <a:t>managerID</a:t>
            </a:r>
            <a:r>
              <a:rPr lang="en-SG" dirty="0"/>
              <a:t>), an integer, based on the specified IN parameter (</a:t>
            </a:r>
            <a:r>
              <a:rPr lang="en-SG" dirty="0" err="1"/>
              <a:t>employeeID</a:t>
            </a:r>
            <a:r>
              <a:rPr lang="en-SG" dirty="0"/>
              <a:t>), which is also an integer in the </a:t>
            </a:r>
            <a:r>
              <a:rPr lang="en-SG" dirty="0" err="1"/>
              <a:t>HumanResources.Employee</a:t>
            </a:r>
            <a:r>
              <a:rPr lang="en-SG" dirty="0"/>
              <a:t> table.</a:t>
            </a:r>
          </a:p>
          <a:p>
            <a:endParaRPr lang="en-SG" dirty="0"/>
          </a:p>
          <a:p>
            <a:pPr>
              <a:buNone/>
            </a:pPr>
            <a:r>
              <a:rPr lang="en-SG" dirty="0"/>
              <a:t>CREATE PROCEDURE </a:t>
            </a:r>
            <a:r>
              <a:rPr lang="en-SG" dirty="0" err="1"/>
              <a:t>uspGetImmediateManager</a:t>
            </a:r>
            <a:endParaRPr lang="en-SG" dirty="0"/>
          </a:p>
          <a:p>
            <a:pPr>
              <a:buNone/>
            </a:pPr>
            <a:r>
              <a:rPr lang="en-SG" dirty="0"/>
              <a:t>@</a:t>
            </a:r>
            <a:r>
              <a:rPr lang="en-SG" dirty="0" err="1"/>
              <a:t>employeeID</a:t>
            </a:r>
            <a:r>
              <a:rPr lang="en-SG" dirty="0"/>
              <a:t> INT, </a:t>
            </a:r>
          </a:p>
          <a:p>
            <a:pPr>
              <a:buNone/>
            </a:pPr>
            <a:r>
              <a:rPr lang="en-SG" dirty="0">
                <a:solidFill>
                  <a:srgbClr val="FF0000"/>
                </a:solidFill>
              </a:rPr>
              <a:t>@</a:t>
            </a:r>
            <a:r>
              <a:rPr lang="en-SG" dirty="0" err="1">
                <a:solidFill>
                  <a:srgbClr val="FF0000"/>
                </a:solidFill>
              </a:rPr>
              <a:t>managerID</a:t>
            </a:r>
            <a:r>
              <a:rPr lang="en-SG" dirty="0">
                <a:solidFill>
                  <a:srgbClr val="FF0000"/>
                </a:solidFill>
              </a:rPr>
              <a:t> INT </a:t>
            </a:r>
            <a:r>
              <a:rPr lang="en-SG" b="1" dirty="0">
                <a:solidFill>
                  <a:srgbClr val="FF0000"/>
                </a:solidFill>
              </a:rPr>
              <a:t>OUTPUT</a:t>
            </a:r>
            <a:r>
              <a:rPr lang="en-SG" dirty="0">
                <a:solidFill>
                  <a:srgbClr val="FF0000"/>
                </a:solidFill>
              </a:rPr>
              <a:t> </a:t>
            </a:r>
          </a:p>
          <a:p>
            <a:pPr>
              <a:buNone/>
            </a:pPr>
            <a:r>
              <a:rPr lang="en-SG" dirty="0"/>
              <a:t>AS </a:t>
            </a:r>
          </a:p>
          <a:p>
            <a:pPr>
              <a:buNone/>
            </a:pPr>
            <a:r>
              <a:rPr lang="en-SG" dirty="0"/>
              <a:t>BEGIN </a:t>
            </a:r>
          </a:p>
          <a:p>
            <a:pPr marL="898525" indent="0">
              <a:buNone/>
            </a:pPr>
            <a:r>
              <a:rPr lang="en-SG" dirty="0"/>
              <a:t>SELECT </a:t>
            </a:r>
            <a:r>
              <a:rPr lang="en-SG" dirty="0">
                <a:solidFill>
                  <a:srgbClr val="FF0000"/>
                </a:solidFill>
              </a:rPr>
              <a:t>@</a:t>
            </a:r>
            <a:r>
              <a:rPr lang="en-SG" dirty="0" err="1">
                <a:solidFill>
                  <a:srgbClr val="FF0000"/>
                </a:solidFill>
              </a:rPr>
              <a:t>managerID</a:t>
            </a:r>
            <a:r>
              <a:rPr lang="en-SG" dirty="0">
                <a:solidFill>
                  <a:srgbClr val="FF0000"/>
                </a:solidFill>
              </a:rPr>
              <a:t> </a:t>
            </a:r>
            <a:r>
              <a:rPr lang="en-SG" dirty="0"/>
              <a:t>= </a:t>
            </a:r>
            <a:r>
              <a:rPr lang="en-SG" dirty="0" err="1"/>
              <a:t>ManagerID</a:t>
            </a:r>
            <a:r>
              <a:rPr lang="en-SG" dirty="0"/>
              <a:t> </a:t>
            </a:r>
          </a:p>
          <a:p>
            <a:pPr marL="898525" indent="0">
              <a:buNone/>
            </a:pPr>
            <a:r>
              <a:rPr lang="en-SG" dirty="0"/>
              <a:t>FROM </a:t>
            </a:r>
            <a:r>
              <a:rPr lang="en-SG" dirty="0" err="1"/>
              <a:t>HumanResources.Employee</a:t>
            </a:r>
            <a:r>
              <a:rPr lang="en-SG" dirty="0"/>
              <a:t> </a:t>
            </a:r>
          </a:p>
          <a:p>
            <a:pPr marL="898525" indent="0">
              <a:buNone/>
            </a:pPr>
            <a:r>
              <a:rPr lang="en-SG" dirty="0"/>
              <a:t>WHERE </a:t>
            </a:r>
            <a:r>
              <a:rPr lang="en-SG" dirty="0" err="1"/>
              <a:t>EmployeeID</a:t>
            </a:r>
            <a:r>
              <a:rPr lang="en-SG" dirty="0"/>
              <a:t> = @</a:t>
            </a:r>
            <a:r>
              <a:rPr lang="en-SG" dirty="0" err="1"/>
              <a:t>employeeID</a:t>
            </a:r>
            <a:r>
              <a:rPr lang="en-SG" dirty="0"/>
              <a:t> </a:t>
            </a:r>
          </a:p>
          <a:p>
            <a:pPr>
              <a:buNone/>
            </a:pPr>
            <a:r>
              <a:rPr lang="en-SG" dirty="0"/>
              <a:t>END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Views</a:t>
            </a:r>
          </a:p>
        </p:txBody>
      </p:sp>
      <p:sp>
        <p:nvSpPr>
          <p:cNvPr id="3" name="Slide Number Placeholder 2"/>
          <p:cNvSpPr>
            <a:spLocks noGrp="1"/>
          </p:cNvSpPr>
          <p:nvPr>
            <p:ph type="sldNum" sz="quarter" idx="12"/>
          </p:nvPr>
        </p:nvSpPr>
        <p:spPr/>
        <p:txBody>
          <a:bodyPr/>
          <a:lstStyle/>
          <a:p>
            <a:fld id="{5DC49254-7230-4D7D-8A31-FF563553AF23}" type="slidenum">
              <a:rPr lang="en-SG" smtClean="0"/>
              <a:pPr/>
              <a:t>3</a:t>
            </a:fld>
            <a:endParaRPr lang="en-SG"/>
          </a:p>
        </p:txBody>
      </p:sp>
      <p:sp>
        <p:nvSpPr>
          <p:cNvPr id="4" name="Content Placeholder 3"/>
          <p:cNvSpPr>
            <a:spLocks noGrp="1"/>
          </p:cNvSpPr>
          <p:nvPr>
            <p:ph sz="quarter" idx="1"/>
          </p:nvPr>
        </p:nvSpPr>
        <p:spPr>
          <a:xfrm>
            <a:off x="214282" y="1219200"/>
            <a:ext cx="8786874" cy="5138758"/>
          </a:xfrm>
        </p:spPr>
        <p:txBody>
          <a:bodyPr>
            <a:normAutofit/>
          </a:bodyPr>
          <a:lstStyle/>
          <a:p>
            <a:r>
              <a:rPr lang="en-US" dirty="0"/>
              <a:t>A view is a relation whose instance is determined by the instances of other relations </a:t>
            </a:r>
          </a:p>
          <a:p>
            <a:endParaRPr lang="en-SG" sz="1300" dirty="0"/>
          </a:p>
          <a:p>
            <a:r>
              <a:rPr lang="en-SG" dirty="0"/>
              <a:t>A SQL statement that is stored in the database with an associated name.</a:t>
            </a:r>
            <a:endParaRPr lang="en-US" dirty="0"/>
          </a:p>
          <a:p>
            <a:endParaRPr lang="en-US" sz="1200" dirty="0"/>
          </a:p>
          <a:p>
            <a:endParaRPr lang="en-SG" sz="1200" dirty="0"/>
          </a:p>
          <a:p>
            <a:r>
              <a:rPr lang="en-SG" dirty="0"/>
              <a:t>The fields in a view are fields from one or more real tables in the database.</a:t>
            </a:r>
          </a:p>
          <a:p>
            <a:endParaRPr lang="en-SG" sz="1200" dirty="0"/>
          </a:p>
          <a:p>
            <a:r>
              <a:rPr lang="en-SG" dirty="0"/>
              <a:t>Always shows up-to-date data, every time a user queries a view.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 Vs Views</a:t>
            </a:r>
          </a:p>
        </p:txBody>
      </p:sp>
      <p:sp>
        <p:nvSpPr>
          <p:cNvPr id="3" name="Slide Number Placeholder 2"/>
          <p:cNvSpPr>
            <a:spLocks noGrp="1"/>
          </p:cNvSpPr>
          <p:nvPr>
            <p:ph type="sldNum" sz="quarter" idx="12"/>
          </p:nvPr>
        </p:nvSpPr>
        <p:spPr/>
        <p:txBody>
          <a:bodyPr/>
          <a:lstStyle/>
          <a:p>
            <a:fld id="{5DC49254-7230-4D7D-8A31-FF563553AF23}" type="slidenum">
              <a:rPr lang="en-SG" smtClean="0"/>
              <a:pPr/>
              <a:t>30</a:t>
            </a:fld>
            <a:endParaRPr lang="en-SG"/>
          </a:p>
        </p:txBody>
      </p:sp>
      <p:graphicFrame>
        <p:nvGraphicFramePr>
          <p:cNvPr id="5" name="Content Placeholder 4"/>
          <p:cNvGraphicFramePr>
            <a:graphicFrameLocks noGrp="1"/>
          </p:cNvGraphicFramePr>
          <p:nvPr>
            <p:ph sz="quarter" idx="1"/>
          </p:nvPr>
        </p:nvGraphicFramePr>
        <p:xfrm>
          <a:off x="457200" y="1219200"/>
          <a:ext cx="8229600" cy="3779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SG" sz="2800" dirty="0"/>
                        <a:t>SP</a:t>
                      </a:r>
                    </a:p>
                  </a:txBody>
                  <a:tcPr/>
                </a:tc>
                <a:tc>
                  <a:txBody>
                    <a:bodyPr/>
                    <a:lstStyle/>
                    <a:p>
                      <a:r>
                        <a:rPr lang="en-SG" sz="2800" dirty="0"/>
                        <a:t>View</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800" dirty="0"/>
                        <a:t>A</a:t>
                      </a:r>
                      <a:r>
                        <a:rPr kumimoji="0" lang="en-SG" sz="2800" b="0" i="0" kern="1200" dirty="0">
                          <a:solidFill>
                            <a:schemeClr val="dk1"/>
                          </a:solidFill>
                          <a:latin typeface="+mn-lt"/>
                          <a:ea typeface="+mn-ea"/>
                          <a:cs typeface="+mn-cs"/>
                        </a:rPr>
                        <a:t>ccepts parameters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SG" sz="2800" b="0" i="0" kern="1200" dirty="0">
                          <a:solidFill>
                            <a:schemeClr val="dk1"/>
                          </a:solidFill>
                          <a:latin typeface="+mn-lt"/>
                          <a:ea typeface="+mn-ea"/>
                          <a:cs typeface="+mn-cs"/>
                        </a:rPr>
                        <a:t>Does</a:t>
                      </a:r>
                      <a:r>
                        <a:rPr kumimoji="0" lang="en-SG" sz="2800" b="0" i="0" kern="1200" baseline="0" dirty="0">
                          <a:solidFill>
                            <a:schemeClr val="dk1"/>
                          </a:solidFill>
                          <a:latin typeface="+mn-lt"/>
                          <a:ea typeface="+mn-ea"/>
                          <a:cs typeface="+mn-cs"/>
                        </a:rPr>
                        <a:t> not</a:t>
                      </a:r>
                      <a:r>
                        <a:rPr kumimoji="0" lang="en-SG" sz="2800" b="0" i="0" kern="1200" dirty="0">
                          <a:solidFill>
                            <a:schemeClr val="dk1"/>
                          </a:solidFill>
                          <a:latin typeface="+mn-lt"/>
                          <a:ea typeface="+mn-ea"/>
                          <a:cs typeface="+mn-cs"/>
                        </a:rPr>
                        <a:t> accept parameters</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SG" sz="2800" b="0" i="0" kern="1200" dirty="0">
                          <a:solidFill>
                            <a:schemeClr val="dk1"/>
                          </a:solidFill>
                          <a:latin typeface="+mn-lt"/>
                          <a:ea typeface="+mn-ea"/>
                          <a:cs typeface="+mn-cs"/>
                        </a:rPr>
                        <a:t>Cannot be used as building block in a larger query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SG" sz="2800" b="0" i="0" kern="1200" dirty="0">
                          <a:solidFill>
                            <a:schemeClr val="dk1"/>
                          </a:solidFill>
                          <a:latin typeface="+mn-lt"/>
                          <a:ea typeface="+mn-ea"/>
                          <a:cs typeface="+mn-cs"/>
                        </a:rPr>
                        <a:t>Can be used as building block in a larger query</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SG" sz="2800" b="0" i="0" kern="1200" dirty="0">
                          <a:solidFill>
                            <a:schemeClr val="dk1"/>
                          </a:solidFill>
                          <a:latin typeface="+mn-lt"/>
                          <a:ea typeface="+mn-ea"/>
                          <a:cs typeface="+mn-cs"/>
                        </a:rPr>
                        <a:t>Can contain several statements, loops, IF ELSE, 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SG" sz="2800" b="0" i="0" kern="1200" dirty="0">
                          <a:solidFill>
                            <a:schemeClr val="dk1"/>
                          </a:solidFill>
                          <a:latin typeface="+mn-lt"/>
                          <a:ea typeface="+mn-ea"/>
                          <a:cs typeface="+mn-cs"/>
                        </a:rPr>
                        <a:t>Can contain only one single SELECT query</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Note</a:t>
            </a:r>
            <a:r>
              <a:rPr lang="en-US" dirty="0"/>
              <a:t>: Database schema…</a:t>
            </a:r>
          </a:p>
        </p:txBody>
      </p:sp>
      <p:sp>
        <p:nvSpPr>
          <p:cNvPr id="3" name="Slide Number Placeholder 2"/>
          <p:cNvSpPr>
            <a:spLocks noGrp="1"/>
          </p:cNvSpPr>
          <p:nvPr>
            <p:ph type="sldNum" sz="quarter" idx="12"/>
          </p:nvPr>
        </p:nvSpPr>
        <p:spPr/>
        <p:txBody>
          <a:bodyPr/>
          <a:lstStyle/>
          <a:p>
            <a:fld id="{5DC49254-7230-4D7D-8A31-FF563553AF23}" type="slidenum">
              <a:rPr lang="en-SG" smtClean="0"/>
              <a:pPr/>
              <a:t>31</a:t>
            </a:fld>
            <a:endParaRPr lang="en-SG"/>
          </a:p>
        </p:txBody>
      </p:sp>
      <p:sp>
        <p:nvSpPr>
          <p:cNvPr id="4" name="Content Placeholder 3"/>
          <p:cNvSpPr>
            <a:spLocks noGrp="1"/>
          </p:cNvSpPr>
          <p:nvPr>
            <p:ph sz="quarter" idx="1"/>
          </p:nvPr>
        </p:nvSpPr>
        <p:spPr>
          <a:xfrm>
            <a:off x="285720" y="1219200"/>
            <a:ext cx="8643998" cy="4937760"/>
          </a:xfrm>
        </p:spPr>
        <p:txBody>
          <a:bodyPr>
            <a:normAutofit fontScale="92500" lnSpcReduction="20000"/>
          </a:bodyPr>
          <a:lstStyle/>
          <a:p>
            <a:r>
              <a:rPr lang="en-US" dirty="0"/>
              <a:t>A </a:t>
            </a:r>
            <a:r>
              <a:rPr lang="en-US" b="1" dirty="0"/>
              <a:t>database schema</a:t>
            </a:r>
            <a:r>
              <a:rPr lang="en-US" dirty="0"/>
              <a:t> is a way to logically group objects such as tables, views, stored procedures etc. </a:t>
            </a:r>
          </a:p>
          <a:p>
            <a:endParaRPr lang="en-US" dirty="0"/>
          </a:p>
          <a:p>
            <a:r>
              <a:rPr lang="en-US" dirty="0"/>
              <a:t>It can be considered as a container of objects. </a:t>
            </a:r>
          </a:p>
          <a:p>
            <a:endParaRPr lang="en-US" dirty="0"/>
          </a:p>
          <a:p>
            <a:r>
              <a:rPr lang="en-US" dirty="0"/>
              <a:t>Users can be granted access to a schema.</a:t>
            </a:r>
          </a:p>
          <a:p>
            <a:pPr lvl="1"/>
            <a:r>
              <a:rPr lang="en-US" dirty="0"/>
              <a:t>User login permissions can be assigned to a single </a:t>
            </a:r>
            <a:r>
              <a:rPr lang="en-US" b="1" dirty="0"/>
              <a:t>schema</a:t>
            </a:r>
            <a:r>
              <a:rPr lang="en-US" dirty="0"/>
              <a:t> so that the user can only access the objects they are authorized to access.</a:t>
            </a:r>
          </a:p>
          <a:p>
            <a:endParaRPr lang="en-US" dirty="0"/>
          </a:p>
          <a:p>
            <a:r>
              <a:rPr lang="en-US" dirty="0"/>
              <a:t>E.g. if there is a large enterprise application, you can use different schemes for different purposes.</a:t>
            </a:r>
          </a:p>
          <a:p>
            <a:pPr lvl="1"/>
            <a:r>
              <a:rPr lang="en-US" dirty="0"/>
              <a:t>Accounting related tables into Accounting schema – Accounting. </a:t>
            </a:r>
            <a:r>
              <a:rPr lang="en-US" dirty="0" err="1"/>
              <a:t>tableAssets</a:t>
            </a:r>
            <a:endParaRPr lang="en-US" dirty="0"/>
          </a:p>
          <a:p>
            <a:pPr lvl="1"/>
            <a:r>
              <a:rPr lang="en-US" dirty="0"/>
              <a:t>HR related tables into HR schema - </a:t>
            </a:r>
            <a:r>
              <a:rPr lang="en-US" dirty="0" err="1"/>
              <a:t>HR.tableEmployeeTraining</a:t>
            </a:r>
            <a:r>
              <a:rPr lang="en-US"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Database schema… Cont’d</a:t>
            </a:r>
          </a:p>
        </p:txBody>
      </p:sp>
      <p:sp>
        <p:nvSpPr>
          <p:cNvPr id="3" name="Slide Number Placeholder 2"/>
          <p:cNvSpPr>
            <a:spLocks noGrp="1"/>
          </p:cNvSpPr>
          <p:nvPr>
            <p:ph type="sldNum" sz="quarter" idx="12"/>
          </p:nvPr>
        </p:nvSpPr>
        <p:spPr/>
        <p:txBody>
          <a:bodyPr/>
          <a:lstStyle/>
          <a:p>
            <a:fld id="{5DC49254-7230-4D7D-8A31-FF563553AF23}" type="slidenum">
              <a:rPr lang="en-SG" smtClean="0"/>
              <a:pPr/>
              <a:t>32</a:t>
            </a:fld>
            <a:endParaRPr lang="en-SG"/>
          </a:p>
        </p:txBody>
      </p:sp>
      <p:sp>
        <p:nvSpPr>
          <p:cNvPr id="4" name="Content Placeholder 3"/>
          <p:cNvSpPr>
            <a:spLocks noGrp="1"/>
          </p:cNvSpPr>
          <p:nvPr>
            <p:ph sz="quarter" idx="1"/>
          </p:nvPr>
        </p:nvSpPr>
        <p:spPr/>
        <p:txBody>
          <a:bodyPr/>
          <a:lstStyle/>
          <a:p>
            <a:r>
              <a:rPr lang="en-US" dirty="0"/>
              <a:t>CREATE SCHEMA </a:t>
            </a:r>
            <a:r>
              <a:rPr lang="en-US" dirty="0" err="1"/>
              <a:t>schema_name</a:t>
            </a:r>
            <a:endParaRPr lang="en-US" dirty="0"/>
          </a:p>
          <a:p>
            <a:endParaRPr lang="en-US" dirty="0"/>
          </a:p>
          <a:p>
            <a:r>
              <a:rPr lang="en-US" dirty="0"/>
              <a:t>CREATE SCHEMA test;</a:t>
            </a:r>
          </a:p>
          <a:p>
            <a:endParaRPr lang="en-US" dirty="0"/>
          </a:p>
          <a:p>
            <a:r>
              <a:rPr lang="en-US" dirty="0"/>
              <a:t>-- creates schema test2 owned by user1</a:t>
            </a:r>
          </a:p>
          <a:p>
            <a:pPr>
              <a:buNone/>
            </a:pPr>
            <a:r>
              <a:rPr lang="en-US" dirty="0"/>
              <a:t>CREATE SCHEMA test2 AUTHORIZATION user1 </a:t>
            </a:r>
          </a:p>
          <a:p>
            <a:endParaRPr lang="en-US" dirty="0"/>
          </a:p>
          <a:p>
            <a:r>
              <a:rPr lang="de-DE" dirty="0"/>
              <a:t>ALTER SCHEMA dbo TRANSFER test.client</a:t>
            </a:r>
          </a:p>
          <a:p>
            <a:pPr>
              <a:buNone/>
            </a:pP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p>
        </p:txBody>
      </p:sp>
      <p:sp>
        <p:nvSpPr>
          <p:cNvPr id="3" name="Slide Number Placeholder 2"/>
          <p:cNvSpPr>
            <a:spLocks noGrp="1"/>
          </p:cNvSpPr>
          <p:nvPr>
            <p:ph type="sldNum" sz="quarter" idx="12"/>
          </p:nvPr>
        </p:nvSpPr>
        <p:spPr/>
        <p:txBody>
          <a:bodyPr/>
          <a:lstStyle/>
          <a:p>
            <a:fld id="{5DC49254-7230-4D7D-8A31-FF563553AF23}" type="slidenum">
              <a:rPr lang="en-SG" smtClean="0"/>
              <a:pPr/>
              <a:t>4</a:t>
            </a:fld>
            <a:endParaRPr lang="en-SG"/>
          </a:p>
        </p:txBody>
      </p:sp>
      <p:sp>
        <p:nvSpPr>
          <p:cNvPr id="4" name="Content Placeholder 3"/>
          <p:cNvSpPr>
            <a:spLocks noGrp="1"/>
          </p:cNvSpPr>
          <p:nvPr>
            <p:ph sz="quarter" idx="1"/>
          </p:nvPr>
        </p:nvSpPr>
        <p:spPr/>
        <p:txBody>
          <a:bodyPr/>
          <a:lstStyle/>
          <a:p>
            <a:r>
              <a:rPr lang="en-SG" dirty="0"/>
              <a:t>A </a:t>
            </a:r>
            <a:r>
              <a:rPr lang="en-SG" b="1" dirty="0"/>
              <a:t>virtual table</a:t>
            </a:r>
            <a:r>
              <a:rPr lang="en-SG" dirty="0"/>
              <a:t> based on the result-set of an SQL statement.</a:t>
            </a:r>
          </a:p>
          <a:p>
            <a:pPr lvl="1"/>
            <a:r>
              <a:rPr lang="en-SG" dirty="0"/>
              <a:t>Contains rows and columns</a:t>
            </a:r>
          </a:p>
          <a:p>
            <a:pPr lvl="1"/>
            <a:r>
              <a:rPr lang="en-SG" dirty="0"/>
              <a:t>Contains all rows of a table or select rows from a table</a:t>
            </a:r>
          </a:p>
          <a:p>
            <a:pPr lvl="1"/>
            <a:r>
              <a:rPr lang="en-SG" dirty="0"/>
              <a:t>Can be created from a single table, multiple tables, or another view</a:t>
            </a:r>
          </a:p>
          <a:p>
            <a:pPr>
              <a:buNone/>
            </a:pPr>
            <a:endParaRPr lang="en-US" dirty="0"/>
          </a:p>
          <a:p>
            <a:pPr>
              <a:buNone/>
            </a:pPr>
            <a:r>
              <a:rPr lang="en-US" dirty="0"/>
              <a:t>A view has many of the same properties as a table. </a:t>
            </a:r>
          </a:p>
          <a:p>
            <a:r>
              <a:rPr lang="en-US" dirty="0"/>
              <a:t>its schema information appears in the database schema </a:t>
            </a:r>
          </a:p>
          <a:p>
            <a:r>
              <a:rPr lang="en-US" dirty="0"/>
              <a:t>access controls can be applied to it </a:t>
            </a:r>
          </a:p>
          <a:p>
            <a:r>
              <a:rPr lang="en-US" dirty="0"/>
              <a:t>other views can be defined in terms of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Advantages of Views</a:t>
            </a:r>
          </a:p>
        </p:txBody>
      </p:sp>
      <p:sp>
        <p:nvSpPr>
          <p:cNvPr id="3" name="Slide Number Placeholder 2"/>
          <p:cNvSpPr>
            <a:spLocks noGrp="1"/>
          </p:cNvSpPr>
          <p:nvPr>
            <p:ph type="sldNum" sz="quarter" idx="12"/>
          </p:nvPr>
        </p:nvSpPr>
        <p:spPr/>
        <p:txBody>
          <a:bodyPr/>
          <a:lstStyle/>
          <a:p>
            <a:fld id="{5DC49254-7230-4D7D-8A31-FF563553AF23}" type="slidenum">
              <a:rPr lang="en-SG" smtClean="0"/>
              <a:pPr/>
              <a:t>5</a:t>
            </a:fld>
            <a:endParaRPr lang="en-SG"/>
          </a:p>
        </p:txBody>
      </p:sp>
      <p:sp>
        <p:nvSpPr>
          <p:cNvPr id="4" name="Content Placeholder 3"/>
          <p:cNvSpPr>
            <a:spLocks noGrp="1"/>
          </p:cNvSpPr>
          <p:nvPr>
            <p:ph sz="quarter" idx="1"/>
          </p:nvPr>
        </p:nvSpPr>
        <p:spPr/>
        <p:txBody>
          <a:bodyPr/>
          <a:lstStyle/>
          <a:p>
            <a:r>
              <a:rPr lang="en-SG" dirty="0"/>
              <a:t>Structure data in a way that users find natural.</a:t>
            </a:r>
          </a:p>
          <a:p>
            <a:r>
              <a:rPr lang="en-SG" dirty="0"/>
              <a:t>Restrict access to the data – what a user can see and modify.</a:t>
            </a:r>
          </a:p>
          <a:p>
            <a:r>
              <a:rPr lang="en-SG" dirty="0"/>
              <a:t>Summarize data from various tables which can be used to generate reports.</a:t>
            </a:r>
          </a:p>
          <a:p>
            <a:endParaRPr lang="en-S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Slide Number Placeholder 2"/>
          <p:cNvSpPr>
            <a:spLocks noGrp="1"/>
          </p:cNvSpPr>
          <p:nvPr>
            <p:ph type="sldNum" sz="quarter" idx="12"/>
          </p:nvPr>
        </p:nvSpPr>
        <p:spPr/>
        <p:txBody>
          <a:bodyPr/>
          <a:lstStyle/>
          <a:p>
            <a:fld id="{5DC49254-7230-4D7D-8A31-FF563553AF23}" type="slidenum">
              <a:rPr lang="en-SG" smtClean="0"/>
              <a:pPr/>
              <a:t>6</a:t>
            </a:fld>
            <a:endParaRPr lang="en-SG"/>
          </a:p>
        </p:txBody>
      </p:sp>
      <p:sp>
        <p:nvSpPr>
          <p:cNvPr id="4" name="Content Placeholder 3"/>
          <p:cNvSpPr>
            <a:spLocks noGrp="1"/>
          </p:cNvSpPr>
          <p:nvPr>
            <p:ph sz="quarter" idx="1"/>
          </p:nvPr>
        </p:nvSpPr>
        <p:spPr/>
        <p:txBody>
          <a:bodyPr>
            <a:normAutofit fontScale="85000" lnSpcReduction="20000"/>
          </a:bodyPr>
          <a:lstStyle/>
          <a:p>
            <a:pPr>
              <a:buNone/>
            </a:pPr>
            <a:r>
              <a:rPr lang="en-US" dirty="0">
                <a:solidFill>
                  <a:srgbClr val="FF0000"/>
                </a:solidFill>
              </a:rPr>
              <a:t>students(</a:t>
            </a:r>
            <a:r>
              <a:rPr lang="en-US" dirty="0" err="1">
                <a:solidFill>
                  <a:srgbClr val="FF0000"/>
                </a:solidFill>
              </a:rPr>
              <a:t>sid</a:t>
            </a:r>
            <a:r>
              <a:rPr lang="en-US" dirty="0">
                <a:solidFill>
                  <a:srgbClr val="FF0000"/>
                </a:solidFill>
              </a:rPr>
              <a:t>, name, address, </a:t>
            </a:r>
            <a:r>
              <a:rPr lang="en-US" dirty="0" err="1">
                <a:solidFill>
                  <a:srgbClr val="FF0000"/>
                </a:solidFill>
              </a:rPr>
              <a:t>gpa</a:t>
            </a:r>
            <a:r>
              <a:rPr lang="en-US" dirty="0">
                <a:solidFill>
                  <a:srgbClr val="FF0000"/>
                </a:solidFill>
              </a:rPr>
              <a:t>)</a:t>
            </a:r>
          </a:p>
          <a:p>
            <a:pPr>
              <a:buNone/>
            </a:pPr>
            <a:r>
              <a:rPr lang="en-US" dirty="0">
                <a:solidFill>
                  <a:srgbClr val="FF0000"/>
                </a:solidFill>
              </a:rPr>
              <a:t>completed( </a:t>
            </a:r>
            <a:r>
              <a:rPr lang="en-US" dirty="0" err="1">
                <a:solidFill>
                  <a:srgbClr val="FF0000"/>
                </a:solidFill>
              </a:rPr>
              <a:t>sid</a:t>
            </a:r>
            <a:r>
              <a:rPr lang="en-US" dirty="0">
                <a:solidFill>
                  <a:srgbClr val="FF0000"/>
                </a:solidFill>
              </a:rPr>
              <a:t>, course, grade)</a:t>
            </a:r>
          </a:p>
          <a:p>
            <a:pPr>
              <a:buNone/>
            </a:pPr>
            <a:endParaRPr lang="en-US" dirty="0"/>
          </a:p>
          <a:p>
            <a:r>
              <a:rPr lang="en-US" dirty="0"/>
              <a:t> A view is a query stored in the database</a:t>
            </a:r>
          </a:p>
          <a:p>
            <a:pPr lvl="1"/>
            <a:r>
              <a:rPr lang="en-US" dirty="0"/>
              <a:t>Think of it as a table definition for future use</a:t>
            </a:r>
          </a:p>
          <a:p>
            <a:r>
              <a:rPr lang="en-US" dirty="0"/>
              <a:t>Example view definition:</a:t>
            </a:r>
          </a:p>
          <a:p>
            <a:pPr>
              <a:buNone/>
            </a:pPr>
            <a:endParaRPr lang="en-US" dirty="0"/>
          </a:p>
          <a:p>
            <a:pPr>
              <a:buNone/>
            </a:pPr>
            <a:r>
              <a:rPr lang="en-US" dirty="0">
                <a:solidFill>
                  <a:srgbClr val="FF0000"/>
                </a:solidFill>
              </a:rPr>
              <a:t>CREATE VIEW </a:t>
            </a:r>
            <a:r>
              <a:rPr lang="en-US" dirty="0" err="1">
                <a:solidFill>
                  <a:srgbClr val="FF0000"/>
                </a:solidFill>
              </a:rPr>
              <a:t>gstudents</a:t>
            </a:r>
            <a:endParaRPr lang="en-US" dirty="0">
              <a:solidFill>
                <a:srgbClr val="FF0000"/>
              </a:solidFill>
            </a:endParaRPr>
          </a:p>
          <a:p>
            <a:pPr>
              <a:buNone/>
            </a:pPr>
            <a:r>
              <a:rPr lang="en-US" dirty="0">
                <a:solidFill>
                  <a:srgbClr val="FF0000"/>
                </a:solidFill>
              </a:rPr>
              <a:t>AS</a:t>
            </a:r>
          </a:p>
          <a:p>
            <a:pPr>
              <a:buNone/>
            </a:pPr>
            <a:r>
              <a:rPr lang="en-US" dirty="0">
                <a:solidFill>
                  <a:srgbClr val="FF0000"/>
                </a:solidFill>
              </a:rPr>
              <a:t>	SELECT *</a:t>
            </a:r>
          </a:p>
          <a:p>
            <a:pPr>
              <a:buNone/>
            </a:pPr>
            <a:r>
              <a:rPr lang="en-US" dirty="0">
                <a:solidFill>
                  <a:srgbClr val="FF0000"/>
                </a:solidFill>
              </a:rPr>
              <a:t>	FROM students</a:t>
            </a:r>
          </a:p>
          <a:p>
            <a:pPr>
              <a:buNone/>
            </a:pPr>
            <a:r>
              <a:rPr lang="en-US" dirty="0">
                <a:solidFill>
                  <a:srgbClr val="FF0000"/>
                </a:solidFill>
              </a:rPr>
              <a:t>	WHERE </a:t>
            </a:r>
            <a:r>
              <a:rPr lang="en-US" dirty="0" err="1">
                <a:solidFill>
                  <a:srgbClr val="FF0000"/>
                </a:solidFill>
              </a:rPr>
              <a:t>gpa</a:t>
            </a:r>
            <a:r>
              <a:rPr lang="en-US" dirty="0">
                <a:solidFill>
                  <a:srgbClr val="FF0000"/>
                </a:solidFill>
              </a:rPr>
              <a:t> &gt;= 2.5</a:t>
            </a:r>
          </a:p>
          <a:p>
            <a:pPr>
              <a:buNone/>
            </a:pPr>
            <a:endParaRPr lang="en-US" dirty="0"/>
          </a:p>
          <a:p>
            <a:pPr marL="0" indent="0">
              <a:buNone/>
            </a:pPr>
            <a:r>
              <a:rPr lang="en-US" dirty="0"/>
              <a:t>Views can be used like base tables, in any query or in any other view. </a:t>
            </a:r>
          </a:p>
        </p:txBody>
      </p:sp>
      <p:sp>
        <p:nvSpPr>
          <p:cNvPr id="5" name="Rectangle 4"/>
          <p:cNvSpPr/>
          <p:nvPr/>
        </p:nvSpPr>
        <p:spPr>
          <a:xfrm>
            <a:off x="5286380" y="4071942"/>
            <a:ext cx="3562963" cy="830997"/>
          </a:xfrm>
          <a:prstGeom prst="rect">
            <a:avLst/>
          </a:prstGeom>
        </p:spPr>
        <p:txBody>
          <a:bodyPr wrap="none">
            <a:spAutoFit/>
          </a:bodyPr>
          <a:lstStyle/>
          <a:p>
            <a:r>
              <a:rPr lang="en-US" sz="2400" dirty="0"/>
              <a:t>To access a view</a:t>
            </a:r>
          </a:p>
          <a:p>
            <a:r>
              <a:rPr lang="en-US" sz="2400" dirty="0">
                <a:solidFill>
                  <a:srgbClr val="0070C0"/>
                </a:solidFill>
              </a:rPr>
              <a:t>SELECT * FROM </a:t>
            </a:r>
            <a:r>
              <a:rPr lang="en-US" sz="2400" dirty="0" err="1">
                <a:solidFill>
                  <a:srgbClr val="0070C0"/>
                </a:solidFill>
              </a:rPr>
              <a:t>gstudents</a:t>
            </a:r>
            <a:endParaRPr lang="en-US" sz="2400" dirty="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view use: simpler queries</a:t>
            </a:r>
          </a:p>
        </p:txBody>
      </p:sp>
      <p:sp>
        <p:nvSpPr>
          <p:cNvPr id="3" name="Slide Number Placeholder 2"/>
          <p:cNvSpPr>
            <a:spLocks noGrp="1"/>
          </p:cNvSpPr>
          <p:nvPr>
            <p:ph type="sldNum" sz="quarter" idx="12"/>
          </p:nvPr>
        </p:nvSpPr>
        <p:spPr/>
        <p:txBody>
          <a:bodyPr/>
          <a:lstStyle/>
          <a:p>
            <a:fld id="{5DC49254-7230-4D7D-8A31-FF563553AF23}" type="slidenum">
              <a:rPr lang="en-SG" smtClean="0"/>
              <a:pPr/>
              <a:t>7</a:t>
            </a:fld>
            <a:endParaRPr lang="en-SG"/>
          </a:p>
        </p:txBody>
      </p:sp>
      <p:sp>
        <p:nvSpPr>
          <p:cNvPr id="4" name="Content Placeholder 3"/>
          <p:cNvSpPr>
            <a:spLocks noGrp="1"/>
          </p:cNvSpPr>
          <p:nvPr>
            <p:ph sz="quarter" idx="1"/>
          </p:nvPr>
        </p:nvSpPr>
        <p:spPr/>
        <p:txBody>
          <a:bodyPr/>
          <a:lstStyle/>
          <a:p>
            <a:r>
              <a:rPr lang="en-US" dirty="0"/>
              <a:t>Suppose you want to retrieve good students who have completed CS386.</a:t>
            </a:r>
          </a:p>
          <a:p>
            <a:endParaRPr lang="en-US" dirty="0"/>
          </a:p>
          <a:p>
            <a:r>
              <a:rPr lang="en-US" dirty="0"/>
              <a:t>SELECT S.name, </a:t>
            </a:r>
            <a:r>
              <a:rPr lang="en-US" dirty="0" err="1"/>
              <a:t>S.phone</a:t>
            </a:r>
            <a:endParaRPr lang="en-US" dirty="0"/>
          </a:p>
          <a:p>
            <a:r>
              <a:rPr lang="en-US" dirty="0"/>
              <a:t>FROM </a:t>
            </a:r>
            <a:r>
              <a:rPr lang="en-US" dirty="0" err="1"/>
              <a:t>gstudents</a:t>
            </a:r>
            <a:r>
              <a:rPr lang="en-US" dirty="0"/>
              <a:t> S JOIN completed C USING (</a:t>
            </a:r>
            <a:r>
              <a:rPr lang="en-US" dirty="0" err="1"/>
              <a:t>sid</a:t>
            </a:r>
            <a:r>
              <a:rPr lang="en-US" dirty="0"/>
              <a:t>)</a:t>
            </a:r>
          </a:p>
          <a:p>
            <a:r>
              <a:rPr lang="en-US" dirty="0"/>
              <a:t>WHERE </a:t>
            </a:r>
            <a:r>
              <a:rPr lang="en-US" dirty="0" err="1"/>
              <a:t>C.course</a:t>
            </a:r>
            <a:r>
              <a:rPr lang="en-US" dirty="0"/>
              <a:t> = ‘CS386’;</a:t>
            </a:r>
          </a:p>
          <a:p>
            <a:endParaRPr lang="en-US" dirty="0"/>
          </a:p>
          <a:p>
            <a:r>
              <a:rPr lang="en-US" dirty="0"/>
              <a:t>It’s easier to write the query using the view.</a:t>
            </a:r>
          </a:p>
        </p:txBody>
      </p:sp>
      <p:sp>
        <p:nvSpPr>
          <p:cNvPr id="48129" name="Rectangle 1"/>
          <p:cNvSpPr>
            <a:spLocks noChangeArrowheads="1"/>
          </p:cNvSpPr>
          <p:nvPr/>
        </p:nvSpPr>
        <p:spPr bwMode="auto">
          <a:xfrm>
            <a:off x="1285852" y="5643578"/>
            <a:ext cx="7143800" cy="55399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42729"/>
                </a:solidFill>
                <a:effectLst/>
                <a:latin typeface="Arial" pitchFamily="34" charset="0"/>
                <a:cs typeface="Arial" pitchFamily="34" charset="0"/>
              </a:rPr>
              <a:t>When we use </a:t>
            </a:r>
            <a:r>
              <a:rPr kumimoji="0" lang="en-US" b="0" i="0" u="none" strike="noStrike" cap="none" normalizeH="0" baseline="0" dirty="0">
                <a:ln>
                  <a:noFill/>
                </a:ln>
                <a:solidFill>
                  <a:srgbClr val="242729"/>
                </a:solidFill>
                <a:effectLst/>
                <a:latin typeface="Consolas" pitchFamily="49" charset="0"/>
                <a:cs typeface="Arial" pitchFamily="34" charset="0"/>
              </a:rPr>
              <a:t>USING</a:t>
            </a:r>
            <a:r>
              <a:rPr kumimoji="0" lang="en-US" b="0" i="0" u="none" strike="noStrike" cap="none" normalizeH="0" baseline="0" dirty="0">
                <a:ln>
                  <a:noFill/>
                </a:ln>
                <a:solidFill>
                  <a:srgbClr val="242729"/>
                </a:solidFill>
                <a:effectLst/>
                <a:latin typeface="Arial" pitchFamily="34" charset="0"/>
                <a:cs typeface="Arial" pitchFamily="34" charset="0"/>
              </a:rPr>
              <a:t> clause, that particular column name should be present in both tables</a:t>
            </a:r>
            <a:r>
              <a:rPr lang="en-US" dirty="0">
                <a:solidFill>
                  <a:schemeClr val="tx1"/>
                </a:solidFill>
                <a:latin typeface="Arial" pitchFamily="34" charset="0"/>
                <a:cs typeface="Arial"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for Security</a:t>
            </a:r>
          </a:p>
        </p:txBody>
      </p:sp>
      <p:sp>
        <p:nvSpPr>
          <p:cNvPr id="3" name="Slide Number Placeholder 2"/>
          <p:cNvSpPr>
            <a:spLocks noGrp="1"/>
          </p:cNvSpPr>
          <p:nvPr>
            <p:ph type="sldNum" sz="quarter" idx="12"/>
          </p:nvPr>
        </p:nvSpPr>
        <p:spPr/>
        <p:txBody>
          <a:bodyPr/>
          <a:lstStyle/>
          <a:p>
            <a:fld id="{5DC49254-7230-4D7D-8A31-FF563553AF23}" type="slidenum">
              <a:rPr lang="en-SG" smtClean="0"/>
              <a:pPr/>
              <a:t>8</a:t>
            </a:fld>
            <a:endParaRPr lang="en-SG"/>
          </a:p>
        </p:txBody>
      </p:sp>
      <p:sp>
        <p:nvSpPr>
          <p:cNvPr id="4" name="Content Placeholder 3"/>
          <p:cNvSpPr>
            <a:spLocks noGrp="1"/>
          </p:cNvSpPr>
          <p:nvPr>
            <p:ph sz="quarter" idx="1"/>
          </p:nvPr>
        </p:nvSpPr>
        <p:spPr/>
        <p:txBody>
          <a:bodyPr/>
          <a:lstStyle/>
          <a:p>
            <a:r>
              <a:rPr lang="en-US" dirty="0"/>
              <a:t>This is the student table without the </a:t>
            </a:r>
            <a:r>
              <a:rPr lang="en-US" dirty="0" err="1"/>
              <a:t>gpa</a:t>
            </a:r>
            <a:r>
              <a:rPr lang="en-US" dirty="0"/>
              <a:t> field.</a:t>
            </a:r>
          </a:p>
          <a:p>
            <a:pPr>
              <a:buNone/>
            </a:pPr>
            <a:endParaRPr lang="en-US" dirty="0"/>
          </a:p>
          <a:p>
            <a:pPr>
              <a:buNone/>
            </a:pPr>
            <a:r>
              <a:rPr lang="en-US" dirty="0">
                <a:solidFill>
                  <a:srgbClr val="FF0000"/>
                </a:solidFill>
              </a:rPr>
              <a:t>CREATE VIEW </a:t>
            </a:r>
            <a:r>
              <a:rPr lang="en-US" dirty="0" err="1">
                <a:solidFill>
                  <a:srgbClr val="FF0000"/>
                </a:solidFill>
              </a:rPr>
              <a:t>sstudents</a:t>
            </a:r>
            <a:r>
              <a:rPr lang="en-US" dirty="0">
                <a:solidFill>
                  <a:srgbClr val="FF0000"/>
                </a:solidFill>
              </a:rPr>
              <a:t> AS</a:t>
            </a:r>
          </a:p>
          <a:p>
            <a:pPr>
              <a:buNone/>
            </a:pPr>
            <a:r>
              <a:rPr lang="en-US" dirty="0">
                <a:solidFill>
                  <a:srgbClr val="FF0000"/>
                </a:solidFill>
              </a:rPr>
              <a:t>	SELECT </a:t>
            </a:r>
            <a:r>
              <a:rPr lang="en-US" dirty="0" err="1">
                <a:solidFill>
                  <a:srgbClr val="FF0000"/>
                </a:solidFill>
              </a:rPr>
              <a:t>sid</a:t>
            </a:r>
            <a:r>
              <a:rPr lang="en-US" dirty="0">
                <a:solidFill>
                  <a:srgbClr val="FF0000"/>
                </a:solidFill>
              </a:rPr>
              <a:t>, name, address</a:t>
            </a:r>
          </a:p>
          <a:p>
            <a:pPr>
              <a:buNone/>
            </a:pPr>
            <a:r>
              <a:rPr lang="en-US" dirty="0">
                <a:solidFill>
                  <a:srgbClr val="FF0000"/>
                </a:solidFill>
              </a:rPr>
              <a:t>	FROM students</a:t>
            </a:r>
          </a:p>
          <a:p>
            <a:endParaRPr lang="en-US" dirty="0"/>
          </a:p>
          <a:p>
            <a:r>
              <a:rPr lang="en-US" dirty="0"/>
              <a:t>Can you think of some other security examples?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DC49254-7230-4D7D-8A31-FF563553AF23}" type="slidenum">
              <a:rPr lang="en-SG" smtClean="0"/>
              <a:pPr/>
              <a:t>9</a:t>
            </a:fld>
            <a:endParaRPr lang="en-SG"/>
          </a:p>
        </p:txBody>
      </p:sp>
      <p:sp>
        <p:nvSpPr>
          <p:cNvPr id="4" name="Content Placeholder 3"/>
          <p:cNvSpPr>
            <a:spLocks noGrp="1"/>
          </p:cNvSpPr>
          <p:nvPr>
            <p:ph sz="quarter" idx="1"/>
          </p:nvPr>
        </p:nvSpPr>
        <p:spPr/>
        <p:txBody>
          <a:bodyPr/>
          <a:lstStyle/>
          <a:p>
            <a:r>
              <a:rPr lang="en-US" dirty="0"/>
              <a:t>An </a:t>
            </a:r>
            <a:r>
              <a:rPr lang="en-US" dirty="0">
                <a:solidFill>
                  <a:srgbClr val="FF0000"/>
                </a:solidFill>
              </a:rPr>
              <a:t>old</a:t>
            </a:r>
            <a:r>
              <a:rPr lang="en-US" dirty="0"/>
              <a:t> company’s database includes a table:</a:t>
            </a:r>
          </a:p>
          <a:p>
            <a:pPr>
              <a:buNone/>
            </a:pPr>
            <a:r>
              <a:rPr lang="en-US" b="1" dirty="0">
                <a:solidFill>
                  <a:srgbClr val="FF0000"/>
                </a:solidFill>
              </a:rPr>
              <a:t>Part (</a:t>
            </a:r>
            <a:r>
              <a:rPr lang="en-US" b="1" u="sng" dirty="0">
                <a:solidFill>
                  <a:srgbClr val="FF0000"/>
                </a:solidFill>
              </a:rPr>
              <a:t>PartID</a:t>
            </a:r>
            <a:r>
              <a:rPr lang="en-US" b="1" dirty="0">
                <a:solidFill>
                  <a:srgbClr val="FF0000"/>
                </a:solidFill>
              </a:rPr>
              <a:t>, Name, Weight)</a:t>
            </a:r>
          </a:p>
          <a:p>
            <a:endParaRPr lang="en-US" dirty="0"/>
          </a:p>
          <a:p>
            <a:r>
              <a:rPr lang="en-US" dirty="0"/>
              <a:t>Weight is stored in pounds</a:t>
            </a:r>
          </a:p>
          <a:p>
            <a:r>
              <a:rPr lang="en-US" dirty="0"/>
              <a:t>The company is purchased by a </a:t>
            </a:r>
            <a:r>
              <a:rPr lang="en-US" dirty="0">
                <a:solidFill>
                  <a:srgbClr val="FF0000"/>
                </a:solidFill>
              </a:rPr>
              <a:t>new </a:t>
            </a:r>
            <a:r>
              <a:rPr lang="en-US" dirty="0"/>
              <a:t>firm that uses metric weights</a:t>
            </a:r>
          </a:p>
          <a:p>
            <a:r>
              <a:rPr lang="en-US" dirty="0"/>
              <a:t>The two databases, </a:t>
            </a:r>
            <a:r>
              <a:rPr lang="en-US" dirty="0">
                <a:solidFill>
                  <a:srgbClr val="FF0000"/>
                </a:solidFill>
              </a:rPr>
              <a:t>old and new</a:t>
            </a:r>
            <a:r>
              <a:rPr lang="en-US" dirty="0"/>
              <a:t>, must be integrated and use Kg.</a:t>
            </a:r>
          </a:p>
          <a:p>
            <a:r>
              <a:rPr lang="en-US" dirty="0"/>
              <a:t>But of old software using pounds.</a:t>
            </a:r>
          </a:p>
          <a:p>
            <a:r>
              <a:rPr lang="en-US" dirty="0"/>
              <a:t>Solution: </a:t>
            </a:r>
            <a:r>
              <a:rPr lang="en-US" dirty="0">
                <a:solidFill>
                  <a:srgbClr val="FF0000"/>
                </a:solidFill>
              </a:rPr>
              <a:t>views</a:t>
            </a:r>
            <a:r>
              <a:rPr lang="en-US"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9143</TotalTime>
  <Words>2306</Words>
  <Application>Microsoft Office PowerPoint</Application>
  <PresentationFormat>On-screen Show (4:3)</PresentationFormat>
  <Paragraphs>357</Paragraphs>
  <Slides>32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Bookman Old Style</vt:lpstr>
      <vt:lpstr>Calibri</vt:lpstr>
      <vt:lpstr>Consolas</vt:lpstr>
      <vt:lpstr>Courier New</vt:lpstr>
      <vt:lpstr>Gill Sans MT</vt:lpstr>
      <vt:lpstr>Wingdings</vt:lpstr>
      <vt:lpstr>Wingdings 3</vt:lpstr>
      <vt:lpstr>Origin</vt:lpstr>
      <vt:lpstr>Views, Stored Procedures </vt:lpstr>
      <vt:lpstr>Learning Outcomes</vt:lpstr>
      <vt:lpstr>Views</vt:lpstr>
      <vt:lpstr>View</vt:lpstr>
      <vt:lpstr>Advantages of Views</vt:lpstr>
      <vt:lpstr>Views</vt:lpstr>
      <vt:lpstr>Example view use: simpler queries</vt:lpstr>
      <vt:lpstr>Views for Security</vt:lpstr>
      <vt:lpstr>PowerPoint Presentation</vt:lpstr>
      <vt:lpstr>Views for extensibility (cont’d)</vt:lpstr>
      <vt:lpstr>Practice</vt:lpstr>
      <vt:lpstr>But there’s one problem with views: update</vt:lpstr>
      <vt:lpstr>Update Views</vt:lpstr>
      <vt:lpstr>Update Views</vt:lpstr>
      <vt:lpstr>Un-updatable Views</vt:lpstr>
      <vt:lpstr>Updatable view ‘vagent'</vt:lpstr>
      <vt:lpstr>PowerPoint Presentation</vt:lpstr>
      <vt:lpstr>Updatable?</vt:lpstr>
      <vt:lpstr>Stored Procedures</vt:lpstr>
      <vt:lpstr>What is a Stored Procedure (SP)?</vt:lpstr>
      <vt:lpstr>SPs vs. Subroutines</vt:lpstr>
      <vt:lpstr>Bad news, Good news</vt:lpstr>
      <vt:lpstr>To create a stored procedure</vt:lpstr>
      <vt:lpstr>To call the procedure to return the contents from the table specified, </vt:lpstr>
      <vt:lpstr>Passing parameter values to a stored procedure.</vt:lpstr>
      <vt:lpstr>With LIKE and %</vt:lpstr>
      <vt:lpstr>Multiple Parameters</vt:lpstr>
      <vt:lpstr>PowerPoint Presentation</vt:lpstr>
      <vt:lpstr>Output parameter</vt:lpstr>
      <vt:lpstr>SPs Vs Views</vt:lpstr>
      <vt:lpstr>Additional Note: Database schema…</vt:lpstr>
      <vt:lpstr>Note: Database schema… Cont’d</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Processing and Optimization</dc:title>
  <dc:creator>supun</dc:creator>
  <cp:lastModifiedBy>Kalani Ishanka</cp:lastModifiedBy>
  <cp:revision>263</cp:revision>
  <dcterms:created xsi:type="dcterms:W3CDTF">2016-03-18T14:18:10Z</dcterms:created>
  <dcterms:modified xsi:type="dcterms:W3CDTF">2020-11-29T13:32:55Z</dcterms:modified>
</cp:coreProperties>
</file>