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DM Sans Bold" charset="1" panose="00000000000000000000"/>
      <p:regular r:id="rId32"/>
    </p:embeddedFont>
    <p:embeddedFont>
      <p:font typeface="Garet" charset="1" panose="00000000000000000000"/>
      <p:regular r:id="rId33"/>
    </p:embeddedFont>
    <p:embeddedFont>
      <p:font typeface="Arimo Bold" charset="1" panose="020B0704020202020204"/>
      <p:regular r:id="rId34"/>
    </p:embeddedFont>
    <p:embeddedFont>
      <p:font typeface="Arimo" charset="1" panose="020B0604020202020204"/>
      <p:regular r:id="rId35"/>
    </p:embeddedFont>
    <p:embeddedFont>
      <p:font typeface="DM Sans" charset="1" panose="00000000000000000000"/>
      <p:regular r:id="rId36"/>
    </p:embeddedFont>
    <p:embeddedFont>
      <p:font typeface="DM Sans Bold Italics" charset="1" panose="000000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3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5.png" Type="http://schemas.openxmlformats.org/officeDocument/2006/relationships/image"/><Relationship Id="rId32" Target="../media/image36.png" Type="http://schemas.openxmlformats.org/officeDocument/2006/relationships/image"/><Relationship Id="rId33" Target="../media/image37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8.png" Type="http://schemas.openxmlformats.org/officeDocument/2006/relationships/image"/><Relationship Id="rId32" Target="../media/image39.png" Type="http://schemas.openxmlformats.org/officeDocument/2006/relationships/image"/><Relationship Id="rId33" Target="../media/image40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4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14" Target="../media/image28.png" Type="http://schemas.openxmlformats.org/officeDocument/2006/relationships/image"/><Relationship Id="rId15" Target="../media/image29.svg" Type="http://schemas.openxmlformats.org/officeDocument/2006/relationships/image"/><Relationship Id="rId16" Target="../media/image2.png" Type="http://schemas.openxmlformats.org/officeDocument/2006/relationships/image"/><Relationship Id="rId17" Target="../media/image3.svg" Type="http://schemas.openxmlformats.org/officeDocument/2006/relationships/image"/><Relationship Id="rId18" Target="../media/image4.png" Type="http://schemas.openxmlformats.org/officeDocument/2006/relationships/image"/><Relationship Id="rId19" Target="../media/image5.svg" Type="http://schemas.openxmlformats.org/officeDocument/2006/relationships/image"/><Relationship Id="rId2" Target="../media/image1.png" Type="http://schemas.openxmlformats.org/officeDocument/2006/relationships/image"/><Relationship Id="rId20" Target="../media/image14.png" Type="http://schemas.openxmlformats.org/officeDocument/2006/relationships/image"/><Relationship Id="rId21" Target="../media/image15.svg" Type="http://schemas.openxmlformats.org/officeDocument/2006/relationships/image"/><Relationship Id="rId22" Target="../media/image24.png" Type="http://schemas.openxmlformats.org/officeDocument/2006/relationships/image"/><Relationship Id="rId23" Target="../media/image25.svg" Type="http://schemas.openxmlformats.org/officeDocument/2006/relationships/image"/><Relationship Id="rId24" Target="../media/image10.png" Type="http://schemas.openxmlformats.org/officeDocument/2006/relationships/image"/><Relationship Id="rId25" Target="../media/image11.svg" Type="http://schemas.openxmlformats.org/officeDocument/2006/relationships/image"/><Relationship Id="rId26" Target="../media/image18.png" Type="http://schemas.openxmlformats.org/officeDocument/2006/relationships/image"/><Relationship Id="rId27" Target="../media/image19.svg" Type="http://schemas.openxmlformats.org/officeDocument/2006/relationships/image"/><Relationship Id="rId28" Target="../media/image12.png" Type="http://schemas.openxmlformats.org/officeDocument/2006/relationships/image"/><Relationship Id="rId29" Target="../media/image13.svg" Type="http://schemas.openxmlformats.org/officeDocument/2006/relationships/image"/><Relationship Id="rId3" Target="../media/image30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1.jpeg" Type="http://schemas.openxmlformats.org/officeDocument/2006/relationships/image"/><Relationship Id="rId7" Target="../media/image32.jpe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42.png" Type="http://schemas.openxmlformats.org/officeDocument/2006/relationships/image"/><Relationship Id="rId32" Target="../media/image43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4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3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15" Target="../media/image4.png" Type="http://schemas.openxmlformats.org/officeDocument/2006/relationships/image"/><Relationship Id="rId16" Target="../media/image5.svg" Type="http://schemas.openxmlformats.org/officeDocument/2006/relationships/image"/><Relationship Id="rId17" Target="../media/image14.png" Type="http://schemas.openxmlformats.org/officeDocument/2006/relationships/image"/><Relationship Id="rId18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136468" y="3136543"/>
            <a:ext cx="14015064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Science Competition 2.0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Car Price Prediction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07117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949836" y="3144410"/>
            <a:ext cx="13069764" cy="4849787"/>
          </a:xfrm>
          <a:custGeom>
            <a:avLst/>
            <a:gdLst/>
            <a:ahLst/>
            <a:cxnLst/>
            <a:rect r="r" b="b" t="t" l="l"/>
            <a:pathLst>
              <a:path h="4849787" w="13069764">
                <a:moveTo>
                  <a:pt x="0" y="0"/>
                </a:moveTo>
                <a:lnTo>
                  <a:pt x="13069764" y="0"/>
                </a:lnTo>
                <a:lnTo>
                  <a:pt x="13069764" y="4849787"/>
                </a:lnTo>
                <a:lnTo>
                  <a:pt x="0" y="4849787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860641" y="725488"/>
            <a:ext cx="845979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Advanced Columns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2097" y="2093619"/>
            <a:ext cx="591990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Type of Gear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0226" y="8342998"/>
            <a:ext cx="16620624" cy="118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noticed that All gears mentioned are close to each other in the price and manufacturing year, so we decided to narrow them to auto and manual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136468" y="4179963"/>
            <a:ext cx="14015064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Visualization</a:t>
            </a:r>
            <a:r>
              <a:rPr lang="en-US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364239" y="5923608"/>
            <a:ext cx="745259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(understanding the data)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71901" y="875749"/>
            <a:ext cx="8260451" cy="4708338"/>
          </a:xfrm>
          <a:custGeom>
            <a:avLst/>
            <a:gdLst/>
            <a:ahLst/>
            <a:cxnLst/>
            <a:rect r="r" b="b" t="t" l="l"/>
            <a:pathLst>
              <a:path h="4708338" w="8260451">
                <a:moveTo>
                  <a:pt x="0" y="0"/>
                </a:moveTo>
                <a:lnTo>
                  <a:pt x="8260450" y="0"/>
                </a:lnTo>
                <a:lnTo>
                  <a:pt x="8260450" y="4708337"/>
                </a:lnTo>
                <a:lnTo>
                  <a:pt x="0" y="4708337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18302" y="875749"/>
            <a:ext cx="8439248" cy="4708338"/>
          </a:xfrm>
          <a:custGeom>
            <a:avLst/>
            <a:gdLst/>
            <a:ahLst/>
            <a:cxnLst/>
            <a:rect r="r" b="b" t="t" l="l"/>
            <a:pathLst>
              <a:path h="4708338" w="8439248">
                <a:moveTo>
                  <a:pt x="0" y="0"/>
                </a:moveTo>
                <a:lnTo>
                  <a:pt x="8439249" y="0"/>
                </a:lnTo>
                <a:lnTo>
                  <a:pt x="8439249" y="4708337"/>
                </a:lnTo>
                <a:lnTo>
                  <a:pt x="0" y="4708337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462911" y="6092628"/>
            <a:ext cx="7516763" cy="3703381"/>
          </a:xfrm>
          <a:custGeom>
            <a:avLst/>
            <a:gdLst/>
            <a:ahLst/>
            <a:cxnLst/>
            <a:rect r="r" b="b" t="t" l="l"/>
            <a:pathLst>
              <a:path h="3703381" w="7516763">
                <a:moveTo>
                  <a:pt x="0" y="0"/>
                </a:moveTo>
                <a:lnTo>
                  <a:pt x="7516763" y="0"/>
                </a:lnTo>
                <a:lnTo>
                  <a:pt x="7516763" y="3703381"/>
                </a:lnTo>
                <a:lnTo>
                  <a:pt x="0" y="3703381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14689" y="1028700"/>
            <a:ext cx="7646475" cy="3794298"/>
          </a:xfrm>
          <a:custGeom>
            <a:avLst/>
            <a:gdLst/>
            <a:ahLst/>
            <a:cxnLst/>
            <a:rect r="r" b="b" t="t" l="l"/>
            <a:pathLst>
              <a:path h="3794298" w="7646475">
                <a:moveTo>
                  <a:pt x="0" y="0"/>
                </a:moveTo>
                <a:lnTo>
                  <a:pt x="7646475" y="0"/>
                </a:lnTo>
                <a:lnTo>
                  <a:pt x="7646475" y="3794298"/>
                </a:lnTo>
                <a:lnTo>
                  <a:pt x="0" y="3794298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725377" y="1084550"/>
            <a:ext cx="7533923" cy="3738448"/>
          </a:xfrm>
          <a:custGeom>
            <a:avLst/>
            <a:gdLst/>
            <a:ahLst/>
            <a:cxnLst/>
            <a:rect r="r" b="b" t="t" l="l"/>
            <a:pathLst>
              <a:path h="3738448" w="7533923">
                <a:moveTo>
                  <a:pt x="0" y="0"/>
                </a:moveTo>
                <a:lnTo>
                  <a:pt x="7533923" y="0"/>
                </a:lnTo>
                <a:lnTo>
                  <a:pt x="7533923" y="3738448"/>
                </a:lnTo>
                <a:lnTo>
                  <a:pt x="0" y="3738448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689" y="5318198"/>
            <a:ext cx="7608672" cy="3775540"/>
          </a:xfrm>
          <a:custGeom>
            <a:avLst/>
            <a:gdLst/>
            <a:ahLst/>
            <a:cxnLst/>
            <a:rect r="r" b="b" t="t" l="l"/>
            <a:pathLst>
              <a:path h="3775540" w="7608672">
                <a:moveTo>
                  <a:pt x="0" y="0"/>
                </a:moveTo>
                <a:lnTo>
                  <a:pt x="7608672" y="0"/>
                </a:lnTo>
                <a:lnTo>
                  <a:pt x="7608672" y="3775539"/>
                </a:lnTo>
                <a:lnTo>
                  <a:pt x="0" y="3775539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837207" y="5410781"/>
            <a:ext cx="7422093" cy="3682956"/>
          </a:xfrm>
          <a:custGeom>
            <a:avLst/>
            <a:gdLst/>
            <a:ahLst/>
            <a:cxnLst/>
            <a:rect r="r" b="b" t="t" l="l"/>
            <a:pathLst>
              <a:path h="3682956" w="7422093">
                <a:moveTo>
                  <a:pt x="0" y="0"/>
                </a:moveTo>
                <a:lnTo>
                  <a:pt x="7422093" y="0"/>
                </a:lnTo>
                <a:lnTo>
                  <a:pt x="7422093" y="3682956"/>
                </a:lnTo>
                <a:lnTo>
                  <a:pt x="0" y="3682956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136468" y="3888512"/>
            <a:ext cx="14015064" cy="2795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14"/>
              </a:lnSpc>
            </a:pPr>
            <a:r>
              <a:rPr lang="en-US" sz="113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Feature Engineering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07117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60641" y="725488"/>
            <a:ext cx="845979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New Features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2284119"/>
            <a:ext cx="591990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Motor Type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6623" y="3257244"/>
            <a:ext cx="16620624" cy="118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Feature was extracted from the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Capacity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column, which had values with “Turbo” and others without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903597" y="5763764"/>
            <a:ext cx="591990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Usage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0226" y="6759597"/>
            <a:ext cx="16620624" cy="1780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got this one from the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Odometer 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column, the odometer column itself shows the total distance traveled by the car, From that, we made the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Usage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column indicate the usage of the car as (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New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Low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Medium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High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136468" y="4564787"/>
            <a:ext cx="14015064" cy="1443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14"/>
              </a:lnSpc>
            </a:pPr>
            <a:r>
              <a:rPr lang="en-US" sz="113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Preprocessing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60641" y="725488"/>
            <a:ext cx="845979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Detecting Skewness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2961" y="2895294"/>
            <a:ext cx="16574286" cy="118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tried to find columns with significant skewness to keep them in mind for potential transformation or normalization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2961" y="4791075"/>
            <a:ext cx="16574286" cy="3580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ManufacturingYear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with skewness -1.33</a:t>
            </a:r>
          </a:p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Duty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with skewness 2.55</a:t>
            </a:r>
          </a:p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CylinderCount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with skewness 2.17</a:t>
            </a:r>
          </a:p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capacity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with skewness 1.50</a:t>
            </a:r>
          </a:p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Odometer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with skewness 38.32</a:t>
            </a:r>
          </a:p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#airbags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with skewness 5.10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209005" y="1856011"/>
            <a:ext cx="7763067" cy="7963745"/>
          </a:xfrm>
          <a:custGeom>
            <a:avLst/>
            <a:gdLst/>
            <a:ahLst/>
            <a:cxnLst/>
            <a:rect r="r" b="b" t="t" l="l"/>
            <a:pathLst>
              <a:path h="7963745" w="7763067">
                <a:moveTo>
                  <a:pt x="0" y="0"/>
                </a:moveTo>
                <a:lnTo>
                  <a:pt x="7763067" y="0"/>
                </a:lnTo>
                <a:lnTo>
                  <a:pt x="7763067" y="7963745"/>
                </a:lnTo>
                <a:lnTo>
                  <a:pt x="0" y="7963745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860641" y="725488"/>
            <a:ext cx="845979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Pipline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60641" y="725488"/>
            <a:ext cx="845979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Pipline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3646" y="2313011"/>
            <a:ext cx="5772172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DataFrameImputer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2655" y="4967842"/>
            <a:ext cx="4567376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LogTransform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8380" y="7189486"/>
            <a:ext cx="6420909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LabelEncodeColumns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1705" y="3130153"/>
            <a:ext cx="10156427" cy="118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Imputes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Categorical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columns with the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</a:t>
            </a:r>
          </a:p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Imputes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Numerical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columns with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KNN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44080" y="5795830"/>
            <a:ext cx="10156427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 said earlier, this is used to handle skewness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6455" y="8034503"/>
            <a:ext cx="14002743" cy="118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Converts categories in (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type of gear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fuel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rating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usage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columns to numerical values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562418" y="2943170"/>
            <a:ext cx="3516849" cy="3503111"/>
            <a:chOff x="0" y="0"/>
            <a:chExt cx="6502400" cy="6477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374666" y="3786617"/>
            <a:ext cx="3623289" cy="3609136"/>
            <a:chOff x="0" y="0"/>
            <a:chExt cx="6502400" cy="6477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-14672" r="223" b="-18821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900498" y="3972809"/>
            <a:ext cx="3436367" cy="3422944"/>
            <a:chOff x="0" y="0"/>
            <a:chExt cx="6502400" cy="647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t="-190" r="223" b="-19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730803" y="7629479"/>
            <a:ext cx="3775757" cy="852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7"/>
              </a:lnSpc>
            </a:pPr>
            <a:r>
              <a:rPr lang="en-US" sz="30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Abdelrahman Ibrahim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30801" y="7819979"/>
            <a:ext cx="2711020" cy="43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7"/>
              </a:lnSpc>
            </a:pPr>
            <a:r>
              <a:rPr lang="en-US" sz="30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Gamal Osama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34624" y="6747113"/>
            <a:ext cx="3372436" cy="43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7"/>
              </a:lnSpc>
            </a:pPr>
            <a:r>
              <a:rPr lang="en-US" sz="30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Youssef Shabaan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2176998" y="87672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183109" y="94107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91335" y="94107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2722949" y="92461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7" id="27"/>
          <p:cNvSpPr txBox="true"/>
          <p:nvPr/>
        </p:nvSpPr>
        <p:spPr>
          <a:xfrm rot="0">
            <a:off x="4737926" y="699181"/>
            <a:ext cx="8867531" cy="111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3"/>
              </a:lnSpc>
            </a:pPr>
            <a:r>
              <a:rPr lang="en-US" sz="854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TEAM MEMBERS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563089" y="1964802"/>
            <a:ext cx="3269337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00"/>
              </a:lnSpc>
              <a:spcBef>
                <a:spcPct val="0"/>
              </a:spcBef>
            </a:pPr>
            <a:r>
              <a:rPr lang="ar-EG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  <a:rtl val="true"/>
              </a:rPr>
              <a:t>خش هتجيبك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60641" y="725488"/>
            <a:ext cx="845979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Pipline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4105" y="2456755"/>
            <a:ext cx="6907019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CustomOneHotEncoder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3648" y="5118889"/>
            <a:ext cx="8134985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OutlierThresholdTransformer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525" y="7232065"/>
            <a:ext cx="8134985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RobustScaleTransform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18722" y="7232065"/>
            <a:ext cx="8134985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DropColumnsTransformer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70448" y="3287970"/>
            <a:ext cx="13852008" cy="118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One hot encode (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Brand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Type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color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VehicleModel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motorType) 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columns to 0s and 1s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25095" y="5975401"/>
            <a:ext cx="13852008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Sets outliers to the upper and lower bounds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0448" y="8034503"/>
            <a:ext cx="13852008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Scales numerical columns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52072" y="8044231"/>
            <a:ext cx="7619503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Drops one hot encoded columns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136468" y="4564787"/>
            <a:ext cx="14015064" cy="1443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14"/>
              </a:lnSpc>
            </a:pPr>
            <a:r>
              <a:rPr lang="en-US" sz="113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Modeling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146774" y="1866244"/>
            <a:ext cx="5994451" cy="6333840"/>
          </a:xfrm>
          <a:custGeom>
            <a:avLst/>
            <a:gdLst/>
            <a:ahLst/>
            <a:cxnLst/>
            <a:rect r="r" b="b" t="t" l="l"/>
            <a:pathLst>
              <a:path h="6333840" w="5994451">
                <a:moveTo>
                  <a:pt x="0" y="0"/>
                </a:moveTo>
                <a:lnTo>
                  <a:pt x="5994452" y="0"/>
                </a:lnTo>
                <a:lnTo>
                  <a:pt x="5994452" y="6333840"/>
                </a:lnTo>
                <a:lnTo>
                  <a:pt x="0" y="6333840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072310" y="4389165"/>
            <a:ext cx="4143379" cy="199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5199" spc="-10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Finding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5199" spc="-10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 best model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87949" y="1932919"/>
            <a:ext cx="6091556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608" indent="-431804" lvl="1">
              <a:lnSpc>
                <a:spcPts val="4000"/>
              </a:lnSpc>
              <a:spcBef>
                <a:spcPct val="0"/>
              </a:spcBef>
              <a:buAutoNum type="arabicPeriod" startAt="1"/>
            </a:pPr>
            <a:r>
              <a:rPr lang="en-US" sz="4000" spc="-8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Pipline optimization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24806" y="7711133"/>
            <a:ext cx="609155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4000" spc="-8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 Training Different models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49725" y="5998691"/>
            <a:ext cx="4997050" cy="154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4000" spc="-8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 Evaluate the models and choose the best one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136468" y="3888512"/>
            <a:ext cx="14015064" cy="2795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14"/>
              </a:lnSpc>
            </a:pPr>
            <a:r>
              <a:rPr lang="en-US" sz="113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HyperParameter</a:t>
            </a:r>
          </a:p>
          <a:p>
            <a:pPr algn="ctr">
              <a:lnSpc>
                <a:spcPts val="10714"/>
              </a:lnSpc>
            </a:pPr>
            <a:r>
              <a:rPr lang="en-US" sz="113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Tuning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520481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60641" y="725488"/>
            <a:ext cx="845979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Best Parameters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152169" y="2464936"/>
            <a:ext cx="6907019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n_estimators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3605" y="3953377"/>
            <a:ext cx="6907019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min_samples_split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8830" y="5441817"/>
            <a:ext cx="6907019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min_samples_leaf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28575" y="6797407"/>
            <a:ext cx="6907019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max_features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362368" y="8162023"/>
            <a:ext cx="6907019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max_depth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74942" y="2464936"/>
            <a:ext cx="1995156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750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474774" y="3953377"/>
            <a:ext cx="1995156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72545" y="5441817"/>
            <a:ext cx="1995156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489922" y="6797407"/>
            <a:ext cx="1995156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None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842631" y="8162023"/>
            <a:ext cx="1995156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None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520481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88304" y="2371030"/>
            <a:ext cx="10004469" cy="3479673"/>
          </a:xfrm>
          <a:custGeom>
            <a:avLst/>
            <a:gdLst/>
            <a:ahLst/>
            <a:cxnLst/>
            <a:rect r="r" b="b" t="t" l="l"/>
            <a:pathLst>
              <a:path h="3479673" w="10004469">
                <a:moveTo>
                  <a:pt x="0" y="0"/>
                </a:moveTo>
                <a:lnTo>
                  <a:pt x="10004469" y="0"/>
                </a:lnTo>
                <a:lnTo>
                  <a:pt x="10004469" y="3479672"/>
                </a:lnTo>
                <a:lnTo>
                  <a:pt x="0" y="3479672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-1859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860641" y="725488"/>
            <a:ext cx="845979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Final Result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6516" y="7083157"/>
            <a:ext cx="4961280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CrossValidation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0812" y="7982749"/>
            <a:ext cx="6027061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ExtraTreesRegressor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370124" y="7982749"/>
            <a:ext cx="2157811" cy="61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-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5348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5913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4982873" y="1143000"/>
            <a:ext cx="8297611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HEAD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14974" y="3293146"/>
            <a:ext cx="16833409" cy="4405279"/>
          </a:xfrm>
          <a:custGeom>
            <a:avLst/>
            <a:gdLst/>
            <a:ahLst/>
            <a:cxnLst/>
            <a:rect r="r" b="b" t="t" l="l"/>
            <a:pathLst>
              <a:path h="4405279" w="16833409">
                <a:moveTo>
                  <a:pt x="0" y="0"/>
                </a:moveTo>
                <a:lnTo>
                  <a:pt x="16833409" y="0"/>
                </a:lnTo>
                <a:lnTo>
                  <a:pt x="16833409" y="4405279"/>
                </a:lnTo>
                <a:lnTo>
                  <a:pt x="0" y="440527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-1616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22949" y="92461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2176998" y="87672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4981" y="1773792"/>
            <a:ext cx="9616909" cy="8187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6"/>
              </a:lnSpc>
            </a:pPr>
            <a:r>
              <a:rPr lang="en-US" sz="2474">
                <a:solidFill>
                  <a:srgbClr val="15302D"/>
                </a:solidFill>
                <a:latin typeface="Arimo Bold"/>
                <a:ea typeface="Arimo Bold"/>
                <a:cs typeface="Arimo Bold"/>
                <a:sym typeface="Arimo Bold"/>
              </a:rPr>
              <a:t>ID </a:t>
            </a:r>
            <a:r>
              <a:rPr lang="en-US" sz="2474">
                <a:solidFill>
                  <a:srgbClr val="15302D"/>
                </a:solidFill>
                <a:latin typeface="Arimo"/>
                <a:ea typeface="Arimo"/>
                <a:cs typeface="Arimo"/>
                <a:sym typeface="Arimo"/>
              </a:rPr>
              <a:t>- Identifier</a:t>
            </a:r>
          </a:p>
          <a:p>
            <a:pPr algn="l">
              <a:lnSpc>
                <a:spcPts val="2846"/>
              </a:lnSpc>
            </a:pPr>
          </a:p>
          <a:p>
            <a:pPr algn="l">
              <a:lnSpc>
                <a:spcPts val="2846"/>
              </a:lnSpc>
            </a:pPr>
            <a:r>
              <a:rPr lang="en-US" sz="2474">
                <a:solidFill>
                  <a:srgbClr val="15302D"/>
                </a:solidFill>
                <a:latin typeface="Arimo Bold"/>
                <a:ea typeface="Arimo Bold"/>
                <a:cs typeface="Arimo Bold"/>
                <a:sym typeface="Arimo Bold"/>
              </a:rPr>
              <a:t>Brand</a:t>
            </a:r>
            <a:r>
              <a:rPr lang="en-US" sz="2474">
                <a:solidFill>
                  <a:srgbClr val="15302D"/>
                </a:solidFill>
                <a:latin typeface="Arimo"/>
                <a:ea typeface="Arimo"/>
                <a:cs typeface="Arimo"/>
                <a:sym typeface="Arimo"/>
              </a:rPr>
              <a:t>- The brand of the car</a:t>
            </a:r>
          </a:p>
          <a:p>
            <a:pPr algn="l">
              <a:lnSpc>
                <a:spcPts val="2846"/>
              </a:lnSpc>
            </a:pPr>
          </a:p>
          <a:p>
            <a:pPr algn="l">
              <a:lnSpc>
                <a:spcPts val="2846"/>
              </a:lnSpc>
            </a:pPr>
            <a:r>
              <a:rPr lang="en-US" sz="2474">
                <a:solidFill>
                  <a:srgbClr val="15302D"/>
                </a:solidFill>
                <a:latin typeface="Arimo Bold"/>
                <a:ea typeface="Arimo Bold"/>
                <a:cs typeface="Arimo Bold"/>
                <a:sym typeface="Arimo Bold"/>
              </a:rPr>
              <a:t>VehicleModel</a:t>
            </a:r>
            <a:r>
              <a:rPr lang="en-US" sz="2474">
                <a:solidFill>
                  <a:srgbClr val="15302D"/>
                </a:solidFill>
                <a:latin typeface="Arimo"/>
                <a:ea typeface="Arimo"/>
                <a:cs typeface="Arimo"/>
                <a:sym typeface="Arimo"/>
              </a:rPr>
              <a:t>-  The specific name of the car model </a:t>
            </a:r>
          </a:p>
          <a:p>
            <a:pPr algn="l">
              <a:lnSpc>
                <a:spcPts val="2846"/>
              </a:lnSpc>
            </a:pPr>
          </a:p>
          <a:p>
            <a:pPr algn="l">
              <a:lnSpc>
                <a:spcPts val="2846"/>
              </a:lnSpc>
            </a:pPr>
            <a:r>
              <a:rPr lang="en-US" sz="2474">
                <a:solidFill>
                  <a:srgbClr val="15302D"/>
                </a:solidFill>
                <a:latin typeface="Arimo Bold"/>
                <a:ea typeface="Arimo Bold"/>
                <a:cs typeface="Arimo Bold"/>
                <a:sym typeface="Arimo Bold"/>
              </a:rPr>
              <a:t>ManufacturingYear</a:t>
            </a:r>
            <a:r>
              <a:rPr lang="en-US" sz="2474">
                <a:solidFill>
                  <a:srgbClr val="15302D"/>
                </a:solidFill>
                <a:latin typeface="Arimo"/>
                <a:ea typeface="Arimo"/>
                <a:cs typeface="Arimo"/>
                <a:sym typeface="Arimo"/>
              </a:rPr>
              <a:t>- The year the car was manufactured</a:t>
            </a:r>
          </a:p>
          <a:p>
            <a:pPr algn="l">
              <a:lnSpc>
                <a:spcPts val="2846"/>
              </a:lnSpc>
            </a:pPr>
          </a:p>
          <a:p>
            <a:pPr algn="l">
              <a:lnSpc>
                <a:spcPts val="2846"/>
              </a:lnSpc>
            </a:pPr>
            <a:r>
              <a:rPr lang="en-US" sz="2474">
                <a:solidFill>
                  <a:srgbClr val="15302D"/>
                </a:solidFill>
                <a:latin typeface="Arimo Bold"/>
                <a:ea typeface="Arimo Bold"/>
                <a:cs typeface="Arimo Bold"/>
                <a:sym typeface="Arimo Bold"/>
              </a:rPr>
              <a:t>Type</a:t>
            </a:r>
            <a:r>
              <a:rPr lang="en-US" sz="2474">
                <a:solidFill>
                  <a:srgbClr val="15302D"/>
                </a:solidFill>
                <a:latin typeface="Arimo"/>
                <a:ea typeface="Arimo"/>
                <a:cs typeface="Arimo"/>
                <a:sym typeface="Arimo"/>
              </a:rPr>
              <a:t>- The category or classification of the car</a:t>
            </a:r>
          </a:p>
          <a:p>
            <a:pPr algn="l">
              <a:lnSpc>
                <a:spcPts val="2846"/>
              </a:lnSpc>
            </a:pPr>
          </a:p>
          <a:p>
            <a:pPr algn="l">
              <a:lnSpc>
                <a:spcPts val="2846"/>
              </a:lnSpc>
            </a:pPr>
            <a:r>
              <a:rPr lang="en-US" sz="2474">
                <a:solidFill>
                  <a:srgbClr val="15302D"/>
                </a:solidFill>
                <a:latin typeface="Arimo Bold"/>
                <a:ea typeface="Arimo Bold"/>
                <a:cs typeface="Arimo Bold"/>
                <a:sym typeface="Arimo Bold"/>
              </a:rPr>
              <a:t>Rating</a:t>
            </a:r>
            <a:r>
              <a:rPr lang="en-US" sz="2474">
                <a:solidFill>
                  <a:srgbClr val="15302D"/>
                </a:solidFill>
                <a:latin typeface="Arimo"/>
                <a:ea typeface="Arimo"/>
                <a:cs typeface="Arimo"/>
                <a:sym typeface="Arimo"/>
              </a:rPr>
              <a:t>- A numerical or categorical rating indicating the car's quality</a:t>
            </a:r>
          </a:p>
          <a:p>
            <a:pPr algn="l">
              <a:lnSpc>
                <a:spcPts val="2846"/>
              </a:lnSpc>
            </a:pPr>
          </a:p>
          <a:p>
            <a:pPr algn="l">
              <a:lnSpc>
                <a:spcPts val="2846"/>
              </a:lnSpc>
            </a:pPr>
            <a:r>
              <a:rPr lang="en-US" sz="2474">
                <a:solidFill>
                  <a:srgbClr val="15302D"/>
                </a:solidFill>
                <a:latin typeface="Arimo Bold"/>
                <a:ea typeface="Arimo Bold"/>
                <a:cs typeface="Arimo Bold"/>
                <a:sym typeface="Arimo Bold"/>
              </a:rPr>
              <a:t>Color-</a:t>
            </a:r>
            <a:r>
              <a:rPr lang="en-US" sz="2474">
                <a:solidFill>
                  <a:srgbClr val="15302D"/>
                </a:solidFill>
                <a:latin typeface="Arimo"/>
                <a:ea typeface="Arimo"/>
                <a:cs typeface="Arimo"/>
                <a:sym typeface="Arimo"/>
              </a:rPr>
              <a:t> The exterior color of the car.</a:t>
            </a:r>
          </a:p>
          <a:p>
            <a:pPr algn="l">
              <a:lnSpc>
                <a:spcPts val="2846"/>
              </a:lnSpc>
            </a:pPr>
          </a:p>
          <a:p>
            <a:pPr algn="l">
              <a:lnSpc>
                <a:spcPts val="2846"/>
              </a:lnSpc>
            </a:pPr>
            <a:r>
              <a:rPr lang="en-US" sz="2474">
                <a:solidFill>
                  <a:srgbClr val="15302D"/>
                </a:solidFill>
                <a:latin typeface="Arimo Bold"/>
                <a:ea typeface="Arimo Bold"/>
                <a:cs typeface="Arimo Bold"/>
                <a:sym typeface="Arimo Bold"/>
              </a:rPr>
              <a:t>Duty-</a:t>
            </a:r>
            <a:r>
              <a:rPr lang="en-US" sz="2474">
                <a:solidFill>
                  <a:srgbClr val="15302D"/>
                </a:solidFill>
                <a:latin typeface="Arimo"/>
                <a:ea typeface="Arimo"/>
                <a:cs typeface="Arimo"/>
                <a:sym typeface="Arimo"/>
              </a:rPr>
              <a:t> The tax associated with the car</a:t>
            </a:r>
          </a:p>
          <a:p>
            <a:pPr algn="l">
              <a:lnSpc>
                <a:spcPts val="2846"/>
              </a:lnSpc>
            </a:pPr>
          </a:p>
          <a:p>
            <a:pPr algn="l">
              <a:lnSpc>
                <a:spcPts val="2846"/>
              </a:lnSpc>
            </a:pPr>
            <a:r>
              <a:rPr lang="en-US" sz="2474">
                <a:solidFill>
                  <a:srgbClr val="15302D"/>
                </a:solidFill>
                <a:latin typeface="Arimo Bold"/>
                <a:ea typeface="Arimo Bold"/>
                <a:cs typeface="Arimo Bold"/>
                <a:sym typeface="Arimo Bold"/>
              </a:rPr>
              <a:t>Fuel</a:t>
            </a:r>
            <a:r>
              <a:rPr lang="en-US" sz="2474">
                <a:solidFill>
                  <a:srgbClr val="15302D"/>
                </a:solidFill>
                <a:latin typeface="Arimo"/>
                <a:ea typeface="Arimo"/>
                <a:cs typeface="Arimo"/>
                <a:sym typeface="Arimo"/>
              </a:rPr>
              <a:t>- The type of fuel the car use</a:t>
            </a:r>
          </a:p>
          <a:p>
            <a:pPr algn="l">
              <a:lnSpc>
                <a:spcPts val="2846"/>
              </a:lnSpc>
            </a:pPr>
          </a:p>
          <a:p>
            <a:pPr algn="l">
              <a:lnSpc>
                <a:spcPts val="2846"/>
              </a:lnSpc>
            </a:pPr>
            <a:r>
              <a:rPr lang="en-US" sz="2474">
                <a:solidFill>
                  <a:srgbClr val="15302D"/>
                </a:solidFill>
                <a:latin typeface="Arimo Bold"/>
                <a:ea typeface="Arimo Bold"/>
                <a:cs typeface="Arimo Bold"/>
                <a:sym typeface="Arimo Bold"/>
              </a:rPr>
              <a:t>CylinderCount</a:t>
            </a:r>
            <a:r>
              <a:rPr lang="en-US" sz="2474">
                <a:solidFill>
                  <a:srgbClr val="15302D"/>
                </a:solidFill>
                <a:latin typeface="Arimo"/>
                <a:ea typeface="Arimo"/>
                <a:cs typeface="Arimo"/>
                <a:sym typeface="Arimo"/>
              </a:rPr>
              <a:t>- The number of cylinders in the car's engine</a:t>
            </a:r>
          </a:p>
          <a:p>
            <a:pPr algn="l">
              <a:lnSpc>
                <a:spcPts val="2846"/>
              </a:lnSpc>
            </a:pPr>
          </a:p>
          <a:p>
            <a:pPr algn="l">
              <a:lnSpc>
                <a:spcPts val="2846"/>
              </a:lnSpc>
            </a:pPr>
            <a:r>
              <a:rPr lang="en-US" sz="2474">
                <a:solidFill>
                  <a:srgbClr val="15302D"/>
                </a:solidFill>
                <a:latin typeface="Arimo Bold"/>
                <a:ea typeface="Arimo Bold"/>
                <a:cs typeface="Arimo Bold"/>
                <a:sym typeface="Arimo Bold"/>
              </a:rPr>
              <a:t>Type of Gear- </a:t>
            </a:r>
            <a:r>
              <a:rPr lang="en-US" sz="2474">
                <a:solidFill>
                  <a:srgbClr val="15302D"/>
                </a:solidFill>
                <a:latin typeface="Arimo"/>
                <a:ea typeface="Arimo"/>
                <a:cs typeface="Arimo"/>
                <a:sym typeface="Arimo"/>
              </a:rPr>
              <a:t>the type of the car which automatic or manual</a:t>
            </a:r>
          </a:p>
          <a:p>
            <a:pPr algn="l">
              <a:lnSpc>
                <a:spcPts val="2846"/>
              </a:lnSpc>
            </a:pPr>
          </a:p>
          <a:p>
            <a:pPr algn="l">
              <a:lnSpc>
                <a:spcPts val="2846"/>
              </a:lnSpc>
            </a:pPr>
            <a:r>
              <a:rPr lang="en-US" sz="2474">
                <a:solidFill>
                  <a:srgbClr val="15302D"/>
                </a:solidFill>
                <a:latin typeface="Arimo Bold"/>
                <a:ea typeface="Arimo Bold"/>
                <a:cs typeface="Arimo Bold"/>
                <a:sym typeface="Arimo Bold"/>
              </a:rPr>
              <a:t>Capacity- </a:t>
            </a:r>
            <a:r>
              <a:rPr lang="en-US" sz="2474">
                <a:solidFill>
                  <a:srgbClr val="15302D"/>
                </a:solidFill>
                <a:latin typeface="Arimo"/>
                <a:ea typeface="Arimo"/>
                <a:cs typeface="Arimo"/>
                <a:sym typeface="Arimo"/>
              </a:rPr>
              <a:t>The Engine Volume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91335" y="1892470"/>
            <a:ext cx="7459027" cy="2313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9"/>
              </a:lnSpc>
            </a:pPr>
            <a:r>
              <a:rPr lang="en-US" sz="26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Odometer</a:t>
            </a:r>
            <a:r>
              <a:rPr lang="en-US" sz="26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The total distance the car has traveled</a:t>
            </a:r>
          </a:p>
          <a:p>
            <a:pPr algn="l" rtl="true">
              <a:lnSpc>
                <a:spcPts val="3689"/>
              </a:lnSpc>
            </a:pPr>
          </a:p>
          <a:p>
            <a:pPr algn="l" rtl="true">
              <a:lnSpc>
                <a:spcPts val="3689"/>
              </a:lnSpc>
            </a:pPr>
            <a:r>
              <a:rPr lang="en-US" sz="26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Airbags</a:t>
            </a:r>
            <a:r>
              <a:rPr lang="en-US" sz="26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The number of airbags in the car</a:t>
            </a:r>
            <a:r>
              <a:rPr lang="ar-EG" sz="26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rtl val="true"/>
              </a:rPr>
              <a:t> </a:t>
            </a:r>
          </a:p>
          <a:p>
            <a:pPr algn="l" rtl="true">
              <a:lnSpc>
                <a:spcPts val="3689"/>
              </a:lnSpc>
            </a:pPr>
          </a:p>
          <a:p>
            <a:pPr algn="l" rtl="true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Price</a:t>
            </a:r>
            <a:r>
              <a:rPr lang="en-US" sz="263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The cost of the car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183109" y="94107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91335" y="94107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4914102" y="677863"/>
            <a:ext cx="8297611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UNDERSTANDING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136468" y="4471703"/>
            <a:ext cx="14015064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07117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60641" y="725488"/>
            <a:ext cx="845979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Basic Columns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21202" y="2650183"/>
            <a:ext cx="244997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Brand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85426" y="2650183"/>
            <a:ext cx="495224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VehicleModel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67220" y="2650183"/>
            <a:ext cx="495224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Type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73557" y="2650183"/>
            <a:ext cx="495224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Odometer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11905" y="2650183"/>
            <a:ext cx="495224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Airbags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0812" y="4439472"/>
            <a:ext cx="12767310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These columns were cleaned up with a few simple steps</a:t>
            </a:r>
          </a:p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Changing all text to lowercase</a:t>
            </a:r>
          </a:p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Removing strange characters like $, ~, and @</a:t>
            </a:r>
          </a:p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Getting rid of extra words like "I like" and "is the best", etc</a:t>
            </a:r>
          </a:p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Pulling out just the numbers from the column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07117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60641" y="725488"/>
            <a:ext cx="845979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Advanced Columns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4107" y="2198260"/>
            <a:ext cx="5919904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ManfactruingYear</a:t>
            </a:r>
          </a:p>
          <a:p>
            <a:pPr algn="ctr">
              <a:lnSpc>
                <a:spcPts val="500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80812" y="3293353"/>
            <a:ext cx="16574286" cy="118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extract_4digits_year(text) 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function extracts a 4-digit year from the input text. It uses a regular expression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“</a:t>
            </a:r>
            <a:r>
              <a:rPr lang="en-US" sz="3400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\d{4}”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to find the first occurrence of four digits.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0812" y="4794841"/>
            <a:ext cx="16574286" cy="2380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extract_years_ago(text)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This function converts text in the format "X years old" to an actual year. 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uses a regular expression </a:t>
            </a:r>
            <a:r>
              <a:rPr lang="en-US" sz="3400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“^(\d+)years old$”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to match text in the format "X years old". If matched, it subtracts the number of years from the current year (2024) to get the manufacturing year.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0812" y="7530516"/>
            <a:ext cx="16574286" cy="118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Then we subtract 1000 or 100 from dates like (3024, 2998) so that, they could be acceptable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07117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60641" y="725488"/>
            <a:ext cx="845979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Advanced Columns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1059263" y="2569455"/>
            <a:ext cx="591990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Duty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6857" y="3944230"/>
            <a:ext cx="16574286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Cleaned data by removing non-digit characters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7098" y="6015203"/>
            <a:ext cx="16620624" cy="298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Standardized currency to USD:</a:t>
            </a:r>
          </a:p>
          <a:p>
            <a:pPr algn="l" marL="1468129" indent="-489376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Identified values containing "pound"</a:t>
            </a:r>
          </a:p>
          <a:p>
            <a:pPr algn="l" marL="1468129" indent="-489376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Applied conversion rate: 1 GBP ≈ 1.3 USD</a:t>
            </a:r>
          </a:p>
          <a:p>
            <a:pPr algn="l">
              <a:lnSpc>
                <a:spcPts val="4760"/>
              </a:lnSpc>
            </a:pPr>
          </a:p>
          <a:p>
            <a:pPr algn="l">
              <a:lnSpc>
                <a:spcPts val="476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18757" y="4966489"/>
            <a:ext cx="16574286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Replaced negative values with the Absolute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07117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60641" y="725488"/>
            <a:ext cx="8459795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Advanced Columns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1059263" y="2569455"/>
            <a:ext cx="591990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6857" y="3848980"/>
            <a:ext cx="16574286" cy="1780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First we tried to narrow the values by making “Gas” the same as “Natural Gas” which was a wrong assumption, In the west ”Gas” usually refers to liquid gas (Gasoline), so we merged it with Diesel which gave better results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7098" y="6215228"/>
            <a:ext cx="16620624" cy="118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4" indent="-367032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noticed that cars which has 0 cylinders, are electric cars, we used that to fill some NAN values in the </a:t>
            </a:r>
            <a:r>
              <a:rPr lang="en-US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Fuel</a:t>
            </a: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column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DAGMDYTS56I</dc:identifier>
  <dcterms:modified xsi:type="dcterms:W3CDTF">2011-08-01T06:04:30Z</dcterms:modified>
  <cp:revision>1</cp:revision>
  <dc:title>نسخة من Grey minimalist business project presentation </dc:title>
</cp:coreProperties>
</file>