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CEE0F-70C5-42E5-92DA-846E51D1704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FDF158-6189-4AB1-B378-31B31835800B}">
      <dgm:prSet/>
      <dgm:spPr/>
      <dgm:t>
        <a:bodyPr/>
        <a:lstStyle/>
        <a:p>
          <a:r>
            <a:rPr lang="en-US" dirty="0"/>
            <a:t>📌 </a:t>
          </a:r>
          <a:r>
            <a:rPr lang="en-US" b="1" dirty="0"/>
            <a:t>Introduction to OOP</a:t>
          </a:r>
          <a:r>
            <a:rPr lang="en-US" dirty="0"/>
            <a:t> </a:t>
          </a:r>
        </a:p>
        <a:p>
          <a:r>
            <a:rPr lang="en-US" dirty="0"/>
            <a:t>Understanding the fundamentals of Object-Oriented Programming.</a:t>
          </a:r>
        </a:p>
      </dgm:t>
    </dgm:pt>
    <dgm:pt modelId="{8C70608C-0FA8-4457-BA01-E6BB65D1496A}" type="parTrans" cxnId="{49DD5667-D7E4-41B8-8931-FA349049F595}">
      <dgm:prSet/>
      <dgm:spPr/>
      <dgm:t>
        <a:bodyPr/>
        <a:lstStyle/>
        <a:p>
          <a:endParaRPr lang="en-US"/>
        </a:p>
      </dgm:t>
    </dgm:pt>
    <dgm:pt modelId="{A9B036E9-4807-4EE1-B0DC-725ACE299587}" type="sibTrans" cxnId="{49DD5667-D7E4-41B8-8931-FA349049F595}">
      <dgm:prSet/>
      <dgm:spPr/>
      <dgm:t>
        <a:bodyPr/>
        <a:lstStyle/>
        <a:p>
          <a:endParaRPr lang="en-US"/>
        </a:p>
      </dgm:t>
    </dgm:pt>
    <dgm:pt modelId="{7FFA6059-D380-4BDF-8476-FEB98CC96850}">
      <dgm:prSet/>
      <dgm:spPr/>
      <dgm:t>
        <a:bodyPr/>
        <a:lstStyle/>
        <a:p>
          <a:r>
            <a:rPr lang="en-US" dirty="0"/>
            <a:t>📌 </a:t>
          </a:r>
          <a:r>
            <a:rPr lang="en-US" b="1" dirty="0"/>
            <a:t>Key OOP Concepts</a:t>
          </a:r>
          <a:r>
            <a:rPr lang="en-US" dirty="0"/>
            <a:t> </a:t>
          </a:r>
        </a:p>
        <a:p>
          <a:r>
            <a:rPr lang="en-US" dirty="0"/>
            <a:t>Exploring Objects, Classes, Abstraction, Encapsulation, Inheritance, and Polymorphism.</a:t>
          </a:r>
        </a:p>
      </dgm:t>
    </dgm:pt>
    <dgm:pt modelId="{6766DFF1-87D5-45F9-8176-2C2A207D68B1}" type="parTrans" cxnId="{7477BC31-41C2-4F7C-AED6-F04B950BE3DA}">
      <dgm:prSet/>
      <dgm:spPr/>
      <dgm:t>
        <a:bodyPr/>
        <a:lstStyle/>
        <a:p>
          <a:endParaRPr lang="en-US"/>
        </a:p>
      </dgm:t>
    </dgm:pt>
    <dgm:pt modelId="{C9CBC380-778B-4513-B7DE-9EAF4F2C2F8E}" type="sibTrans" cxnId="{7477BC31-41C2-4F7C-AED6-F04B950BE3DA}">
      <dgm:prSet/>
      <dgm:spPr/>
      <dgm:t>
        <a:bodyPr/>
        <a:lstStyle/>
        <a:p>
          <a:endParaRPr lang="en-US"/>
        </a:p>
      </dgm:t>
    </dgm:pt>
    <dgm:pt modelId="{24B21916-0F6C-4566-A4DC-FB73E5301DB7}">
      <dgm:prSet/>
      <dgm:spPr/>
      <dgm:t>
        <a:bodyPr/>
        <a:lstStyle/>
        <a:p>
          <a:r>
            <a:rPr lang="en-US" dirty="0"/>
            <a:t>📌 </a:t>
          </a:r>
          <a:r>
            <a:rPr lang="en-US" b="1" dirty="0"/>
            <a:t>Benefits of OOP</a:t>
          </a:r>
          <a:r>
            <a:rPr lang="en-US" dirty="0"/>
            <a:t> </a:t>
          </a:r>
        </a:p>
        <a:p>
          <a:r>
            <a:rPr lang="en-US" dirty="0"/>
            <a:t>Why OOP enhances software development efficiency and maintainability.</a:t>
          </a:r>
        </a:p>
      </dgm:t>
    </dgm:pt>
    <dgm:pt modelId="{5FBE2721-5303-4F4D-BDE8-4815A984C355}" type="parTrans" cxnId="{A7807B40-544B-47E6-9C8C-BFED9E81DB1E}">
      <dgm:prSet/>
      <dgm:spPr/>
      <dgm:t>
        <a:bodyPr/>
        <a:lstStyle/>
        <a:p>
          <a:endParaRPr lang="en-US"/>
        </a:p>
      </dgm:t>
    </dgm:pt>
    <dgm:pt modelId="{FC272FBE-D734-48B8-BFE9-87ACB1BB5807}" type="sibTrans" cxnId="{A7807B40-544B-47E6-9C8C-BFED9E81DB1E}">
      <dgm:prSet/>
      <dgm:spPr/>
      <dgm:t>
        <a:bodyPr/>
        <a:lstStyle/>
        <a:p>
          <a:endParaRPr lang="en-US"/>
        </a:p>
      </dgm:t>
    </dgm:pt>
    <dgm:pt modelId="{CF3181DA-0325-49CB-91D8-98AF3E23730D}">
      <dgm:prSet/>
      <dgm:spPr/>
      <dgm:t>
        <a:bodyPr/>
        <a:lstStyle/>
        <a:p>
          <a:endParaRPr lang="en-US" dirty="0"/>
        </a:p>
      </dgm:t>
    </dgm:pt>
    <dgm:pt modelId="{C70CBE1C-CB75-41BF-B4E1-B980878733B2}" type="parTrans" cxnId="{1ECB1AAF-4307-40BB-944B-608DD4DD7161}">
      <dgm:prSet/>
      <dgm:spPr/>
      <dgm:t>
        <a:bodyPr/>
        <a:lstStyle/>
        <a:p>
          <a:endParaRPr lang="en-US"/>
        </a:p>
      </dgm:t>
    </dgm:pt>
    <dgm:pt modelId="{839BF034-C998-4478-85C4-B7EC9C43E96E}" type="sibTrans" cxnId="{1ECB1AAF-4307-40BB-944B-608DD4DD7161}">
      <dgm:prSet/>
      <dgm:spPr/>
      <dgm:t>
        <a:bodyPr/>
        <a:lstStyle/>
        <a:p>
          <a:endParaRPr lang="en-US"/>
        </a:p>
      </dgm:t>
    </dgm:pt>
    <dgm:pt modelId="{E4EB274B-2F7B-4789-BD81-BC70EADD5BEC}">
      <dgm:prSet/>
      <dgm:spPr/>
      <dgm:t>
        <a:bodyPr/>
        <a:lstStyle/>
        <a:p>
          <a:r>
            <a:rPr lang="en-US" dirty="0"/>
            <a:t>📌 Student record management system</a:t>
          </a:r>
        </a:p>
        <a:p>
          <a:r>
            <a:rPr lang="en-US" b="1" dirty="0"/>
            <a:t>Class in Dart</a:t>
          </a:r>
          <a:r>
            <a:rPr lang="en-US" dirty="0"/>
            <a:t>                                A practical implementation of OOP principles in Dart.</a:t>
          </a:r>
        </a:p>
      </dgm:t>
    </dgm:pt>
    <dgm:pt modelId="{E7614456-9260-4E42-9695-20B72F33E6B8}" type="sibTrans" cxnId="{3B2CBFB0-FA68-4844-A630-F975760C27F8}">
      <dgm:prSet/>
      <dgm:spPr/>
      <dgm:t>
        <a:bodyPr/>
        <a:lstStyle/>
        <a:p>
          <a:endParaRPr lang="en-US"/>
        </a:p>
      </dgm:t>
    </dgm:pt>
    <dgm:pt modelId="{BF48701A-786B-41BD-9A3E-5BAE7ACEEDDC}" type="parTrans" cxnId="{3B2CBFB0-FA68-4844-A630-F975760C27F8}">
      <dgm:prSet/>
      <dgm:spPr/>
      <dgm:t>
        <a:bodyPr/>
        <a:lstStyle/>
        <a:p>
          <a:endParaRPr lang="en-US"/>
        </a:p>
      </dgm:t>
    </dgm:pt>
    <dgm:pt modelId="{A66B33B5-D0B6-48B8-96ED-3498A9E59450}" type="pres">
      <dgm:prSet presAssocID="{EEACEE0F-70C5-42E5-92DA-846E51D1704D}" presName="root" presStyleCnt="0">
        <dgm:presLayoutVars>
          <dgm:dir/>
          <dgm:resizeHandles val="exact"/>
        </dgm:presLayoutVars>
      </dgm:prSet>
      <dgm:spPr/>
    </dgm:pt>
    <dgm:pt modelId="{00FEFDA2-5069-42F3-A930-844EA8D5C772}" type="pres">
      <dgm:prSet presAssocID="{F6FDF158-6189-4AB1-B378-31B31835800B}" presName="compNode" presStyleCnt="0"/>
      <dgm:spPr/>
    </dgm:pt>
    <dgm:pt modelId="{EFC7C9F9-DA7D-46DE-B4FE-AC3BF073EB9D}" type="pres">
      <dgm:prSet presAssocID="{F6FDF158-6189-4AB1-B378-31B3183580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2DD3271-22B4-4922-A103-09C3AD104FC5}" type="pres">
      <dgm:prSet presAssocID="{F6FDF158-6189-4AB1-B378-31B31835800B}" presName="spaceRect" presStyleCnt="0"/>
      <dgm:spPr/>
    </dgm:pt>
    <dgm:pt modelId="{C8B7B99F-7521-4E29-8F3F-0C066BF51629}" type="pres">
      <dgm:prSet presAssocID="{F6FDF158-6189-4AB1-B378-31B31835800B}" presName="textRect" presStyleLbl="revTx" presStyleIdx="0" presStyleCnt="5">
        <dgm:presLayoutVars>
          <dgm:chMax val="1"/>
          <dgm:chPref val="1"/>
        </dgm:presLayoutVars>
      </dgm:prSet>
      <dgm:spPr/>
    </dgm:pt>
    <dgm:pt modelId="{C8442586-ECFE-4493-BEFD-3BBF3039ECD6}" type="pres">
      <dgm:prSet presAssocID="{A9B036E9-4807-4EE1-B0DC-725ACE299587}" presName="sibTrans" presStyleCnt="0"/>
      <dgm:spPr/>
    </dgm:pt>
    <dgm:pt modelId="{A982B76B-3CDF-4EBA-81CC-3DEDBEE23FEC}" type="pres">
      <dgm:prSet presAssocID="{7FFA6059-D380-4BDF-8476-FEB98CC96850}" presName="compNode" presStyleCnt="0"/>
      <dgm:spPr/>
    </dgm:pt>
    <dgm:pt modelId="{358197A0-79B0-4BCE-B303-7DF15859082B}" type="pres">
      <dgm:prSet presAssocID="{7FFA6059-D380-4BDF-8476-FEB98CC96850}" presName="iconRect" presStyleLbl="node1" presStyleIdx="1" presStyleCnt="5" custLinFactNeighborX="66857" custLinFactNeighborY="-16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39DB77-1751-40F2-BB01-BBD5E5524667}" type="pres">
      <dgm:prSet presAssocID="{7FFA6059-D380-4BDF-8476-FEB98CC96850}" presName="spaceRect" presStyleCnt="0"/>
      <dgm:spPr/>
    </dgm:pt>
    <dgm:pt modelId="{3FEEBEB9-6302-431D-97C0-C4A0DEEF4BE3}" type="pres">
      <dgm:prSet presAssocID="{7FFA6059-D380-4BDF-8476-FEB98CC96850}" presName="textRect" presStyleLbl="revTx" presStyleIdx="1" presStyleCnt="5" custLinFactNeighborX="23181" custLinFactNeighborY="-3115">
        <dgm:presLayoutVars>
          <dgm:chMax val="1"/>
          <dgm:chPref val="1"/>
        </dgm:presLayoutVars>
      </dgm:prSet>
      <dgm:spPr/>
    </dgm:pt>
    <dgm:pt modelId="{C960D70B-8A51-49B7-AA45-66621F928CBD}" type="pres">
      <dgm:prSet presAssocID="{C9CBC380-778B-4513-B7DE-9EAF4F2C2F8E}" presName="sibTrans" presStyleCnt="0"/>
      <dgm:spPr/>
    </dgm:pt>
    <dgm:pt modelId="{F96936F9-B8B7-4BC2-AB9D-3A751196EBC9}" type="pres">
      <dgm:prSet presAssocID="{24B21916-0F6C-4566-A4DC-FB73E5301DB7}" presName="compNode" presStyleCnt="0"/>
      <dgm:spPr/>
    </dgm:pt>
    <dgm:pt modelId="{D371374F-1798-48B1-861D-F8862797409B}" type="pres">
      <dgm:prSet presAssocID="{24B21916-0F6C-4566-A4DC-FB73E5301DB7}" presName="iconRect" presStyleLbl="node1" presStyleIdx="2" presStyleCnt="5" custLinFactX="53441" custLinFactNeighborX="100000" custLinFactNeighborY="419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EBD1EB5-9455-4AAA-B42E-B089167C1D87}" type="pres">
      <dgm:prSet presAssocID="{24B21916-0F6C-4566-A4DC-FB73E5301DB7}" presName="spaceRect" presStyleCnt="0"/>
      <dgm:spPr/>
    </dgm:pt>
    <dgm:pt modelId="{CED4363A-C806-4516-A021-279C5208AAA0}" type="pres">
      <dgm:prSet presAssocID="{24B21916-0F6C-4566-A4DC-FB73E5301DB7}" presName="textRect" presStyleLbl="revTx" presStyleIdx="2" presStyleCnt="5" custScaleY="101046" custLinFactNeighborX="68556" custLinFactNeighborY="4153">
        <dgm:presLayoutVars>
          <dgm:chMax val="1"/>
          <dgm:chPref val="1"/>
        </dgm:presLayoutVars>
      </dgm:prSet>
      <dgm:spPr/>
    </dgm:pt>
    <dgm:pt modelId="{8E957BE9-A87E-40B5-BE0A-8E5D8126B51D}" type="pres">
      <dgm:prSet presAssocID="{FC272FBE-D734-48B8-BFE9-87ACB1BB5807}" presName="sibTrans" presStyleCnt="0"/>
      <dgm:spPr/>
    </dgm:pt>
    <dgm:pt modelId="{CED7B6C6-0226-4599-BD4A-4ACE16E5DFEC}" type="pres">
      <dgm:prSet presAssocID="{E4EB274B-2F7B-4789-BD81-BC70EADD5BEC}" presName="compNode" presStyleCnt="0"/>
      <dgm:spPr/>
    </dgm:pt>
    <dgm:pt modelId="{6037C25A-A21B-4EE8-A164-72804DB8FDB3}" type="pres">
      <dgm:prSet presAssocID="{E4EB274B-2F7B-4789-BD81-BC70EADD5BEC}" presName="iconRect" presStyleLbl="node1" presStyleIdx="3" presStyleCnt="5" custLinFactX="100000" custLinFactNeighborX="133450" custLinFactNeighborY="419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927E004-3FFE-4469-9EFE-4BD0AE23FDF2}" type="pres">
      <dgm:prSet presAssocID="{E4EB274B-2F7B-4789-BD81-BC70EADD5BEC}" presName="spaceRect" presStyleCnt="0"/>
      <dgm:spPr/>
    </dgm:pt>
    <dgm:pt modelId="{D508D37F-22FC-47FC-853D-5554FDEB03B0}" type="pres">
      <dgm:prSet presAssocID="{E4EB274B-2F7B-4789-BD81-BC70EADD5BEC}" presName="textRect" presStyleLbl="revTx" presStyleIdx="3" presStyleCnt="5" custLinFactX="120" custLinFactNeighborX="100000" custLinFactNeighborY="-2077">
        <dgm:presLayoutVars>
          <dgm:chMax val="1"/>
          <dgm:chPref val="1"/>
        </dgm:presLayoutVars>
      </dgm:prSet>
      <dgm:spPr/>
    </dgm:pt>
    <dgm:pt modelId="{D5F37FC6-F40E-4DC1-9449-1045CFC50EA4}" type="pres">
      <dgm:prSet presAssocID="{E7614456-9260-4E42-9695-20B72F33E6B8}" presName="sibTrans" presStyleCnt="0"/>
      <dgm:spPr/>
    </dgm:pt>
    <dgm:pt modelId="{A8357F15-578B-43CF-BB82-AA8E34FA694F}" type="pres">
      <dgm:prSet presAssocID="{CF3181DA-0325-49CB-91D8-98AF3E23730D}" presName="compNode" presStyleCnt="0"/>
      <dgm:spPr/>
    </dgm:pt>
    <dgm:pt modelId="{500E9208-2819-4F5C-8908-B1B833AA9303}" type="pres">
      <dgm:prSet presAssocID="{CF3181DA-0325-49CB-91D8-98AF3E23730D}" presName="iconRect" presStyleLbl="node1" presStyleIdx="4" presStyleCnt="5" custLinFactY="-100000" custLinFactNeighborX="21920" custLinFactNeighborY="-184744"/>
      <dgm:spPr>
        <a:solidFill>
          <a:schemeClr val="bg1"/>
        </a:solidFill>
        <a:ln>
          <a:noFill/>
        </a:ln>
      </dgm:spPr>
    </dgm:pt>
    <dgm:pt modelId="{FEE5D984-ECD1-4CD8-8B70-3BD6D31F8556}" type="pres">
      <dgm:prSet presAssocID="{CF3181DA-0325-49CB-91D8-98AF3E23730D}" presName="spaceRect" presStyleCnt="0"/>
      <dgm:spPr/>
    </dgm:pt>
    <dgm:pt modelId="{504A37C0-F24D-4AFB-953B-29AAEDFB9AC1}" type="pres">
      <dgm:prSet presAssocID="{CF3181DA-0325-49CB-91D8-98AF3E2373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9F4E03-DD13-4633-87D7-7BD24E51F4A4}" type="presOf" srcId="{CF3181DA-0325-49CB-91D8-98AF3E23730D}" destId="{504A37C0-F24D-4AFB-953B-29AAEDFB9AC1}" srcOrd="0" destOrd="0" presId="urn:microsoft.com/office/officeart/2018/2/layout/IconLabelList"/>
    <dgm:cxn modelId="{1BE5AB0B-C9FC-4CD5-B9A1-9ACA8D720C52}" type="presOf" srcId="{24B21916-0F6C-4566-A4DC-FB73E5301DB7}" destId="{CED4363A-C806-4516-A021-279C5208AAA0}" srcOrd="0" destOrd="0" presId="urn:microsoft.com/office/officeart/2018/2/layout/IconLabelList"/>
    <dgm:cxn modelId="{7477BC31-41C2-4F7C-AED6-F04B950BE3DA}" srcId="{EEACEE0F-70C5-42E5-92DA-846E51D1704D}" destId="{7FFA6059-D380-4BDF-8476-FEB98CC96850}" srcOrd="1" destOrd="0" parTransId="{6766DFF1-87D5-45F9-8176-2C2A207D68B1}" sibTransId="{C9CBC380-778B-4513-B7DE-9EAF4F2C2F8E}"/>
    <dgm:cxn modelId="{22B4553E-5DB5-4C48-8809-E778A4E5F3B4}" type="presOf" srcId="{E4EB274B-2F7B-4789-BD81-BC70EADD5BEC}" destId="{D508D37F-22FC-47FC-853D-5554FDEB03B0}" srcOrd="0" destOrd="0" presId="urn:microsoft.com/office/officeart/2018/2/layout/IconLabelList"/>
    <dgm:cxn modelId="{A7807B40-544B-47E6-9C8C-BFED9E81DB1E}" srcId="{EEACEE0F-70C5-42E5-92DA-846E51D1704D}" destId="{24B21916-0F6C-4566-A4DC-FB73E5301DB7}" srcOrd="2" destOrd="0" parTransId="{5FBE2721-5303-4F4D-BDE8-4815A984C355}" sibTransId="{FC272FBE-D734-48B8-BFE9-87ACB1BB5807}"/>
    <dgm:cxn modelId="{49DD5667-D7E4-41B8-8931-FA349049F595}" srcId="{EEACEE0F-70C5-42E5-92DA-846E51D1704D}" destId="{F6FDF158-6189-4AB1-B378-31B31835800B}" srcOrd="0" destOrd="0" parTransId="{8C70608C-0FA8-4457-BA01-E6BB65D1496A}" sibTransId="{A9B036E9-4807-4EE1-B0DC-725ACE299587}"/>
    <dgm:cxn modelId="{F8C521A3-F722-4B8C-9E97-3A1774B35989}" type="presOf" srcId="{F6FDF158-6189-4AB1-B378-31B31835800B}" destId="{C8B7B99F-7521-4E29-8F3F-0C066BF51629}" srcOrd="0" destOrd="0" presId="urn:microsoft.com/office/officeart/2018/2/layout/IconLabelList"/>
    <dgm:cxn modelId="{1ECB1AAF-4307-40BB-944B-608DD4DD7161}" srcId="{EEACEE0F-70C5-42E5-92DA-846E51D1704D}" destId="{CF3181DA-0325-49CB-91D8-98AF3E23730D}" srcOrd="4" destOrd="0" parTransId="{C70CBE1C-CB75-41BF-B4E1-B980878733B2}" sibTransId="{839BF034-C998-4478-85C4-B7EC9C43E96E}"/>
    <dgm:cxn modelId="{3B2CBFB0-FA68-4844-A630-F975760C27F8}" srcId="{EEACEE0F-70C5-42E5-92DA-846E51D1704D}" destId="{E4EB274B-2F7B-4789-BD81-BC70EADD5BEC}" srcOrd="3" destOrd="0" parTransId="{BF48701A-786B-41BD-9A3E-5BAE7ACEEDDC}" sibTransId="{E7614456-9260-4E42-9695-20B72F33E6B8}"/>
    <dgm:cxn modelId="{F61153B9-EF0F-4526-971D-A52F906F8ADD}" type="presOf" srcId="{EEACEE0F-70C5-42E5-92DA-846E51D1704D}" destId="{A66B33B5-D0B6-48B8-96ED-3498A9E59450}" srcOrd="0" destOrd="0" presId="urn:microsoft.com/office/officeart/2018/2/layout/IconLabelList"/>
    <dgm:cxn modelId="{EDD39DF2-349E-425E-A7A1-24DC5831ECAC}" type="presOf" srcId="{7FFA6059-D380-4BDF-8476-FEB98CC96850}" destId="{3FEEBEB9-6302-431D-97C0-C4A0DEEF4BE3}" srcOrd="0" destOrd="0" presId="urn:microsoft.com/office/officeart/2018/2/layout/IconLabelList"/>
    <dgm:cxn modelId="{B69AFB45-FC3E-4BFF-BFD7-FC347353615B}" type="presParOf" srcId="{A66B33B5-D0B6-48B8-96ED-3498A9E59450}" destId="{00FEFDA2-5069-42F3-A930-844EA8D5C772}" srcOrd="0" destOrd="0" presId="urn:microsoft.com/office/officeart/2018/2/layout/IconLabelList"/>
    <dgm:cxn modelId="{95CBB913-DCA6-4B91-BAAC-BFC6EEAE605B}" type="presParOf" srcId="{00FEFDA2-5069-42F3-A930-844EA8D5C772}" destId="{EFC7C9F9-DA7D-46DE-B4FE-AC3BF073EB9D}" srcOrd="0" destOrd="0" presId="urn:microsoft.com/office/officeart/2018/2/layout/IconLabelList"/>
    <dgm:cxn modelId="{FFBA9BC1-3D5A-48C0-B399-F44B0361A8C7}" type="presParOf" srcId="{00FEFDA2-5069-42F3-A930-844EA8D5C772}" destId="{C2DD3271-22B4-4922-A103-09C3AD104FC5}" srcOrd="1" destOrd="0" presId="urn:microsoft.com/office/officeart/2018/2/layout/IconLabelList"/>
    <dgm:cxn modelId="{EB78DC92-C26A-46B2-8947-BD694225B255}" type="presParOf" srcId="{00FEFDA2-5069-42F3-A930-844EA8D5C772}" destId="{C8B7B99F-7521-4E29-8F3F-0C066BF51629}" srcOrd="2" destOrd="0" presId="urn:microsoft.com/office/officeart/2018/2/layout/IconLabelList"/>
    <dgm:cxn modelId="{A9681CBB-E86E-4DF3-9B69-9A075BB2CED1}" type="presParOf" srcId="{A66B33B5-D0B6-48B8-96ED-3498A9E59450}" destId="{C8442586-ECFE-4493-BEFD-3BBF3039ECD6}" srcOrd="1" destOrd="0" presId="urn:microsoft.com/office/officeart/2018/2/layout/IconLabelList"/>
    <dgm:cxn modelId="{702F98BB-6281-40F1-9BBD-6618E6DFAD76}" type="presParOf" srcId="{A66B33B5-D0B6-48B8-96ED-3498A9E59450}" destId="{A982B76B-3CDF-4EBA-81CC-3DEDBEE23FEC}" srcOrd="2" destOrd="0" presId="urn:microsoft.com/office/officeart/2018/2/layout/IconLabelList"/>
    <dgm:cxn modelId="{C9037B27-CADE-449B-B3D3-2ED6AA02E322}" type="presParOf" srcId="{A982B76B-3CDF-4EBA-81CC-3DEDBEE23FEC}" destId="{358197A0-79B0-4BCE-B303-7DF15859082B}" srcOrd="0" destOrd="0" presId="urn:microsoft.com/office/officeart/2018/2/layout/IconLabelList"/>
    <dgm:cxn modelId="{F46FFAA4-12A2-4FC0-A0BD-AE1250D52BC5}" type="presParOf" srcId="{A982B76B-3CDF-4EBA-81CC-3DEDBEE23FEC}" destId="{8339DB77-1751-40F2-BB01-BBD5E5524667}" srcOrd="1" destOrd="0" presId="urn:microsoft.com/office/officeart/2018/2/layout/IconLabelList"/>
    <dgm:cxn modelId="{23C2EFC3-DDFB-4A12-A905-7FB3DC45EDE4}" type="presParOf" srcId="{A982B76B-3CDF-4EBA-81CC-3DEDBEE23FEC}" destId="{3FEEBEB9-6302-431D-97C0-C4A0DEEF4BE3}" srcOrd="2" destOrd="0" presId="urn:microsoft.com/office/officeart/2018/2/layout/IconLabelList"/>
    <dgm:cxn modelId="{F8C53C01-8379-427D-9B99-FEFA2CF0081B}" type="presParOf" srcId="{A66B33B5-D0B6-48B8-96ED-3498A9E59450}" destId="{C960D70B-8A51-49B7-AA45-66621F928CBD}" srcOrd="3" destOrd="0" presId="urn:microsoft.com/office/officeart/2018/2/layout/IconLabelList"/>
    <dgm:cxn modelId="{82F23F89-C947-4151-A490-0297AF953966}" type="presParOf" srcId="{A66B33B5-D0B6-48B8-96ED-3498A9E59450}" destId="{F96936F9-B8B7-4BC2-AB9D-3A751196EBC9}" srcOrd="4" destOrd="0" presId="urn:microsoft.com/office/officeart/2018/2/layout/IconLabelList"/>
    <dgm:cxn modelId="{EA99E9ED-5EE9-4784-A4C3-6E31306284AA}" type="presParOf" srcId="{F96936F9-B8B7-4BC2-AB9D-3A751196EBC9}" destId="{D371374F-1798-48B1-861D-F8862797409B}" srcOrd="0" destOrd="0" presId="urn:microsoft.com/office/officeart/2018/2/layout/IconLabelList"/>
    <dgm:cxn modelId="{AAB9CA35-7DE6-4735-B914-44A10270B653}" type="presParOf" srcId="{F96936F9-B8B7-4BC2-AB9D-3A751196EBC9}" destId="{4EBD1EB5-9455-4AAA-B42E-B089167C1D87}" srcOrd="1" destOrd="0" presId="urn:microsoft.com/office/officeart/2018/2/layout/IconLabelList"/>
    <dgm:cxn modelId="{1FFCAE7A-3FFF-4437-8BB7-D1316C480E39}" type="presParOf" srcId="{F96936F9-B8B7-4BC2-AB9D-3A751196EBC9}" destId="{CED4363A-C806-4516-A021-279C5208AAA0}" srcOrd="2" destOrd="0" presId="urn:microsoft.com/office/officeart/2018/2/layout/IconLabelList"/>
    <dgm:cxn modelId="{44749642-D151-4A5B-B98D-0044E3F7D6EE}" type="presParOf" srcId="{A66B33B5-D0B6-48B8-96ED-3498A9E59450}" destId="{8E957BE9-A87E-40B5-BE0A-8E5D8126B51D}" srcOrd="5" destOrd="0" presId="urn:microsoft.com/office/officeart/2018/2/layout/IconLabelList"/>
    <dgm:cxn modelId="{C9FB1709-D1A2-4BBE-8CE0-DA302ECCAD09}" type="presParOf" srcId="{A66B33B5-D0B6-48B8-96ED-3498A9E59450}" destId="{CED7B6C6-0226-4599-BD4A-4ACE16E5DFEC}" srcOrd="6" destOrd="0" presId="urn:microsoft.com/office/officeart/2018/2/layout/IconLabelList"/>
    <dgm:cxn modelId="{3F8326B6-FBAD-4095-B7C5-D5385DC20A83}" type="presParOf" srcId="{CED7B6C6-0226-4599-BD4A-4ACE16E5DFEC}" destId="{6037C25A-A21B-4EE8-A164-72804DB8FDB3}" srcOrd="0" destOrd="0" presId="urn:microsoft.com/office/officeart/2018/2/layout/IconLabelList"/>
    <dgm:cxn modelId="{C11EEC15-6570-4F50-8315-BF8076D32414}" type="presParOf" srcId="{CED7B6C6-0226-4599-BD4A-4ACE16E5DFEC}" destId="{F927E004-3FFE-4469-9EFE-4BD0AE23FDF2}" srcOrd="1" destOrd="0" presId="urn:microsoft.com/office/officeart/2018/2/layout/IconLabelList"/>
    <dgm:cxn modelId="{9E3189D0-92A9-4F9C-AF0A-8CD534EF1EA5}" type="presParOf" srcId="{CED7B6C6-0226-4599-BD4A-4ACE16E5DFEC}" destId="{D508D37F-22FC-47FC-853D-5554FDEB03B0}" srcOrd="2" destOrd="0" presId="urn:microsoft.com/office/officeart/2018/2/layout/IconLabelList"/>
    <dgm:cxn modelId="{EA17D43C-C172-4EE2-9E3D-5F2C544E6887}" type="presParOf" srcId="{A66B33B5-D0B6-48B8-96ED-3498A9E59450}" destId="{D5F37FC6-F40E-4DC1-9449-1045CFC50EA4}" srcOrd="7" destOrd="0" presId="urn:microsoft.com/office/officeart/2018/2/layout/IconLabelList"/>
    <dgm:cxn modelId="{7958E356-C0D8-480C-B809-7E45B83FA2C1}" type="presParOf" srcId="{A66B33B5-D0B6-48B8-96ED-3498A9E59450}" destId="{A8357F15-578B-43CF-BB82-AA8E34FA694F}" srcOrd="8" destOrd="0" presId="urn:microsoft.com/office/officeart/2018/2/layout/IconLabelList"/>
    <dgm:cxn modelId="{9D6FD648-2FC0-4A63-B459-2A2931DA02F1}" type="presParOf" srcId="{A8357F15-578B-43CF-BB82-AA8E34FA694F}" destId="{500E9208-2819-4F5C-8908-B1B833AA9303}" srcOrd="0" destOrd="0" presId="urn:microsoft.com/office/officeart/2018/2/layout/IconLabelList"/>
    <dgm:cxn modelId="{8E698700-BB1E-4111-88E3-5EA9EA1C97CE}" type="presParOf" srcId="{A8357F15-578B-43CF-BB82-AA8E34FA694F}" destId="{FEE5D984-ECD1-4CD8-8B70-3BD6D31F8556}" srcOrd="1" destOrd="0" presId="urn:microsoft.com/office/officeart/2018/2/layout/IconLabelList"/>
    <dgm:cxn modelId="{6D75B098-A03E-4A5B-BBED-3F9DC30E481A}" type="presParOf" srcId="{A8357F15-578B-43CF-BB82-AA8E34FA694F}" destId="{504A37C0-F24D-4AFB-953B-29AAEDFB9A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7C9F9-DA7D-46DE-B4FE-AC3BF073EB9D}">
      <dsp:nvSpPr>
        <dsp:cNvPr id="0" name=""/>
        <dsp:cNvSpPr/>
      </dsp:nvSpPr>
      <dsp:spPr>
        <a:xfrm>
          <a:off x="622800" y="119656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7B99F-7521-4E29-8F3F-0C066BF51629}">
      <dsp:nvSpPr>
        <dsp:cNvPr id="0" name=""/>
        <dsp:cNvSpPr/>
      </dsp:nvSpPr>
      <dsp:spPr>
        <a:xfrm>
          <a:off x="127800" y="230098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📌 </a:t>
          </a:r>
          <a:r>
            <a:rPr lang="en-US" sz="1100" b="1" kern="1200" dirty="0"/>
            <a:t>Introduction to OOP</a:t>
          </a:r>
          <a:r>
            <a:rPr lang="en-US" sz="1100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Understanding the fundamentals of Object-Oriented Programming.</a:t>
          </a:r>
        </a:p>
      </dsp:txBody>
      <dsp:txXfrm>
        <a:off x="127800" y="2300982"/>
        <a:ext cx="1800000" cy="855000"/>
      </dsp:txXfrm>
    </dsp:sp>
    <dsp:sp modelId="{358197A0-79B0-4BCE-B303-7DF15859082B}">
      <dsp:nvSpPr>
        <dsp:cNvPr id="0" name=""/>
        <dsp:cNvSpPr/>
      </dsp:nvSpPr>
      <dsp:spPr>
        <a:xfrm>
          <a:off x="3279341" y="11952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EBEB9-6302-431D-97C0-C4A0DEEF4BE3}">
      <dsp:nvSpPr>
        <dsp:cNvPr id="0" name=""/>
        <dsp:cNvSpPr/>
      </dsp:nvSpPr>
      <dsp:spPr>
        <a:xfrm>
          <a:off x="2660058" y="2274349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📌 </a:t>
          </a:r>
          <a:r>
            <a:rPr lang="en-US" sz="1100" b="1" kern="1200" dirty="0"/>
            <a:t>Key OOP Concepts</a:t>
          </a:r>
          <a:r>
            <a:rPr lang="en-US" sz="1100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Exploring Objects, Classes, Abstraction, Encapsulation, Inheritance, and Polymorphism.</a:t>
          </a:r>
        </a:p>
      </dsp:txBody>
      <dsp:txXfrm>
        <a:off x="2660058" y="2274349"/>
        <a:ext cx="1800000" cy="855000"/>
      </dsp:txXfrm>
    </dsp:sp>
    <dsp:sp modelId="{D371374F-1798-48B1-861D-F8862797409B}">
      <dsp:nvSpPr>
        <dsp:cNvPr id="0" name=""/>
        <dsp:cNvSpPr/>
      </dsp:nvSpPr>
      <dsp:spPr>
        <a:xfrm>
          <a:off x="6095672" y="122830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4363A-C806-4516-A021-279C5208AAA0}">
      <dsp:nvSpPr>
        <dsp:cNvPr id="0" name=""/>
        <dsp:cNvSpPr/>
      </dsp:nvSpPr>
      <dsp:spPr>
        <a:xfrm>
          <a:off x="5591808" y="2329783"/>
          <a:ext cx="1800000" cy="863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📌 </a:t>
          </a:r>
          <a:r>
            <a:rPr lang="en-US" sz="1100" b="1" kern="1200" dirty="0"/>
            <a:t>Benefits of OOP</a:t>
          </a:r>
          <a:r>
            <a:rPr lang="en-US" sz="1100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Why OOP enhances software development efficiency and maintainability.</a:t>
          </a:r>
        </a:p>
      </dsp:txBody>
      <dsp:txXfrm>
        <a:off x="5591808" y="2329783"/>
        <a:ext cx="1800000" cy="863943"/>
      </dsp:txXfrm>
    </dsp:sp>
    <dsp:sp modelId="{6037C25A-A21B-4EE8-A164-72804DB8FDB3}">
      <dsp:nvSpPr>
        <dsp:cNvPr id="0" name=""/>
        <dsp:cNvSpPr/>
      </dsp:nvSpPr>
      <dsp:spPr>
        <a:xfrm>
          <a:off x="8858745" y="123054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8D37F-22FC-47FC-853D-5554FDEB03B0}">
      <dsp:nvSpPr>
        <dsp:cNvPr id="0" name=""/>
        <dsp:cNvSpPr/>
      </dsp:nvSpPr>
      <dsp:spPr>
        <a:xfrm>
          <a:off x="8274960" y="228322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📌 Student record management system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Class in Dart</a:t>
          </a:r>
          <a:r>
            <a:rPr lang="en-US" sz="1100" kern="1200" dirty="0"/>
            <a:t>                                A practical implementation of OOP principles in Dart.</a:t>
          </a:r>
        </a:p>
      </dsp:txBody>
      <dsp:txXfrm>
        <a:off x="8274960" y="2283224"/>
        <a:ext cx="1800000" cy="855000"/>
      </dsp:txXfrm>
    </dsp:sp>
    <dsp:sp modelId="{500E9208-2819-4F5C-8908-B1B833AA9303}">
      <dsp:nvSpPr>
        <dsp:cNvPr id="0" name=""/>
        <dsp:cNvSpPr/>
      </dsp:nvSpPr>
      <dsp:spPr>
        <a:xfrm>
          <a:off x="9260352" y="0"/>
          <a:ext cx="810000" cy="810000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A37C0-F24D-4AFB-953B-29AAEDFB9AC1}">
      <dsp:nvSpPr>
        <dsp:cNvPr id="0" name=""/>
        <dsp:cNvSpPr/>
      </dsp:nvSpPr>
      <dsp:spPr>
        <a:xfrm>
          <a:off x="8587800" y="230098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587800" y="2300982"/>
        <a:ext cx="18000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D61C-478B-4202-911A-B19CA2F7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4BB88-9D17-42AD-8D18-55B18F22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E542-7EB7-4EFC-A7DC-F6ED0C8B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ACB0-AC3C-432A-9B19-3FEC9658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364D-F609-473A-B437-1B67E73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A96C-1247-4F57-8583-AC083423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6B83E-B536-4A1F-A3A5-04E93EA8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CE24-BBDA-45B2-9797-D3328D3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43EB-44F5-4492-BBBE-0C821519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ED47-D952-47F5-AEF3-E1ADB1E0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0115F-C9E2-45DB-A9AA-ED29C31FB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F1AEF-E838-4FC5-9483-31B452CC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6B7E-2583-4B92-BBB7-C54D8BF7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BB531-8817-47BB-BAC4-A563A2CF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2480-DBF6-4EA3-BB79-BC65C456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2270-0EB5-4345-A5AD-D3778790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71A-351D-4A59-B814-268B71BC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E17F-F603-4954-BECB-8850263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D9CB-6A9F-4428-B2FE-65AC9D97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35A6-A9D1-4405-BB3B-74F14D7F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6337-9823-468D-86FB-4D40300B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11D6F-6C15-430D-BE6E-7ECC40EC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D502-9912-4B8B-932C-AE25CC9E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29EF-E12E-44D4-ACC5-F760DFF2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30BF-4855-4939-901B-BBE0366F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D112-1315-4E84-8AB5-20CBB705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6271-EEBF-4B8B-A495-AA5A036A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59D-77ED-42C5-A76F-B353725D9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021EA-B946-4DC1-8749-4E81B1E0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A5E52-3458-4B2E-8806-E594C806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64F42-E871-4492-AEBC-3DA47E69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2A33-24DB-4120-8742-201E9B66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71CC-0258-407E-8128-C89C7A17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804D6-AF26-4D4E-B5EE-300B44760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5F4A1-A0B7-4EAA-97BD-18C6E7616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B3FA8-8F80-47F7-B8FE-C8B5A406F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E9224-D668-4E43-B1F5-34BBC9D5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2CD2B-EA23-42DD-9BA2-FD76B829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F51A9-9BCF-473B-A087-E963374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0092-67A5-4E27-98B0-22086F10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8D420-5E01-4A70-B2AB-F180BD52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FD6B-27D9-44F4-B113-FBEE207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FCDAD-FEC2-48CA-B648-BDAB47DB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81857-93A6-49A6-9E95-F52D8840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7313E-742D-4A87-AF53-1EE26AA4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C6250-3CE6-4FFF-9525-D585FBB8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BF83-0DCA-41E3-9A8B-2B05F66B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A9D2-B15C-458E-AEA0-010EE4B1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E4A3C-F21A-4581-8113-27E20895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32994-4D37-4DFF-81A0-008E8724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A45F-749D-4F00-B41B-C896D7F7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D7A9-CADD-4F16-87FB-E53A9968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6453-7A42-422F-AB83-90F97BE5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79EF9-9A98-4D29-96FA-866AAA046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87E67-65C0-4AA1-A8AB-64EE58F8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A053-2FDB-4380-B8DF-2613D2BD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BABA-B4C5-4653-9D41-F9F71015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C1638-7702-4BD5-B14C-9AF430EB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C50B9-05FD-4D23-9F00-454CBD6D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777E-67C2-4A6C-9726-EF2A376E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3C794-609F-4A71-A7A6-317A6FA06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E1CED-517A-4774-851D-2BDA59286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1D08-55CA-4D4D-A876-F2FB72311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2C1E-D53D-4DAE-A503-C982DF19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latin typeface="+mn-lt"/>
                <a:cs typeface="Aharoni" panose="02010803020104030203" pitchFamily="2" charset="-79"/>
              </a:rPr>
              <a:t>oop</a:t>
            </a:r>
            <a:r>
              <a:rPr lang="en-US" sz="4000" dirty="0">
                <a:latin typeface="+mn-lt"/>
              </a:rPr>
              <a:t>  </a:t>
            </a:r>
            <a:br>
              <a:rPr lang="en-US" sz="4000" dirty="0">
                <a:latin typeface="+mn-lt"/>
              </a:rPr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     </a:t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B7812-CFBE-40BB-9F4F-D45E1B75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en-US" sz="1600" i="1" dirty="0"/>
              <a:t>Object-Oriented Programming</a:t>
            </a:r>
          </a:p>
        </p:txBody>
      </p:sp>
      <p:pic>
        <p:nvPicPr>
          <p:cNvPr id="15" name="Picture 3" descr="A blue background with dots and lines&#10;&#10;Description automatically generated">
            <a:extLst>
              <a:ext uri="{FF2B5EF4-FFF2-40B4-BE49-F238E27FC236}">
                <a16:creationId xmlns:a16="http://schemas.microsoft.com/office/drawing/2014/main" id="{5FDFE497-07FB-5CC3-94ED-4CAE2327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19" r="8928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AFC2-E649-4058-9E91-6FCC4A5F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Benefits of OOP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931F-FBC4-40E3-A73C-B98DD617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Code Reusability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♻️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OOP allows developers to reuse code using </a:t>
            </a:r>
            <a:r>
              <a:rPr lang="en-US" sz="2000" b="1" dirty="0"/>
              <a:t>classes and inheritance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b="1" dirty="0"/>
              <a:t>2. Modular Structure for Easy Maintenance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🧩</a:t>
            </a:r>
          </a:p>
          <a:p>
            <a:pPr marL="0" indent="0">
              <a:buNone/>
            </a:pPr>
            <a:r>
              <a:rPr lang="en-US" sz="1800" dirty="0"/>
              <a:t>OOP </a:t>
            </a:r>
            <a:r>
              <a:rPr lang="en-US" sz="1800" b="1" dirty="0"/>
              <a:t>divides</a:t>
            </a:r>
            <a:r>
              <a:rPr lang="en-US" sz="1800" dirty="0"/>
              <a:t> a large application into </a:t>
            </a:r>
            <a:r>
              <a:rPr lang="en-US" sz="1800" b="1" dirty="0"/>
              <a:t>smaller, manageable modules</a:t>
            </a:r>
          </a:p>
          <a:p>
            <a:pPr marL="0" indent="0">
              <a:buNone/>
            </a:pPr>
            <a:r>
              <a:rPr lang="en-US" b="1" dirty="0"/>
              <a:t>3. Encapsulation for Security &amp; Data Integrity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🔐</a:t>
            </a:r>
          </a:p>
          <a:p>
            <a:pPr marL="0" indent="0">
              <a:buNone/>
            </a:pPr>
            <a:r>
              <a:rPr lang="en-US" sz="1800" b="1" dirty="0"/>
              <a:t>Encapsulation</a:t>
            </a:r>
            <a:r>
              <a:rPr lang="en-US" sz="1800" dirty="0"/>
              <a:t> hides sensitive data and exposes only necessary parts through </a:t>
            </a:r>
            <a:r>
              <a:rPr lang="en-US" sz="1800" b="1" dirty="0"/>
              <a:t>getters and setters</a:t>
            </a:r>
          </a:p>
          <a:p>
            <a:pPr marL="0" indent="0">
              <a:buNone/>
            </a:pPr>
            <a:r>
              <a:rPr lang="en-US" b="1" dirty="0"/>
              <a:t>4. Improved Debugging &amp; Testing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🔍.</a:t>
            </a:r>
          </a:p>
          <a:p>
            <a:pPr marL="0" indent="0">
              <a:buNone/>
            </a:pPr>
            <a:r>
              <a:rPr lang="en-US" sz="1800" dirty="0"/>
              <a:t>Since OOP follows a </a:t>
            </a:r>
            <a:r>
              <a:rPr lang="en-US" sz="1800" b="1" dirty="0"/>
              <a:t>modular</a:t>
            </a:r>
            <a:r>
              <a:rPr lang="en-US" sz="1800" dirty="0"/>
              <a:t> approach, debugging and testing are easier.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/>
              <a:t>5. Better Collaboration in Large Teams </a:t>
            </a:r>
            <a:r>
              <a:rPr lang="en-US" sz="2000" dirty="0">
                <a:solidFill>
                  <a:srgbClr val="002060"/>
                </a:solidFill>
              </a:rPr>
              <a:t>👨‍💻👩‍💻</a:t>
            </a:r>
          </a:p>
        </p:txBody>
      </p:sp>
    </p:spTree>
    <p:extLst>
      <p:ext uri="{BB962C8B-B14F-4D97-AF65-F5344CB8AC3E}">
        <p14:creationId xmlns:p14="http://schemas.microsoft.com/office/powerpoint/2010/main" val="21488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01F8F-4EE6-45D3-8C51-1A414DF4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Agenda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ECA286C-3739-90BC-2D57-D863DE8BE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55915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0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1082-BEA6-4024-A470-561D1D85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Introduction to OOP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C826-D552-4DAF-BCD8-D7E3B2B3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What is Object-Oriented Programming (OOP)?</a:t>
            </a:r>
          </a:p>
          <a:p>
            <a:r>
              <a:rPr lang="en-US" b="1" dirty="0"/>
              <a:t>A programming paradigm</a:t>
            </a:r>
            <a:r>
              <a:rPr lang="en-US" dirty="0"/>
              <a:t> that organizes software design around objects.</a:t>
            </a:r>
          </a:p>
          <a:p>
            <a:r>
              <a:rPr lang="en-US" b="1" dirty="0"/>
              <a:t>Encourages reusability, scalability, and modularity</a:t>
            </a:r>
            <a:r>
              <a:rPr lang="en-US" dirty="0"/>
              <a:t> by structuring code into objects and classes.</a:t>
            </a:r>
          </a:p>
          <a:p>
            <a:r>
              <a:rPr lang="en-US" b="1" dirty="0"/>
              <a:t>Implements real-world concepts</a:t>
            </a:r>
            <a:r>
              <a:rPr lang="en-US" dirty="0"/>
              <a:t> such as:</a:t>
            </a:r>
          </a:p>
          <a:p>
            <a:pPr marL="0" indent="0">
              <a:buNone/>
            </a:pPr>
            <a:r>
              <a:rPr lang="en-US" sz="2400" b="1" dirty="0"/>
              <a:t>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Objects</a:t>
            </a:r>
            <a:r>
              <a:rPr lang="en-US" sz="2400" dirty="0"/>
              <a:t> (entities with state &amp; behavior)</a:t>
            </a:r>
          </a:p>
          <a:p>
            <a:pPr marL="0" indent="0">
              <a:buNone/>
            </a:pPr>
            <a:r>
              <a:rPr lang="en-US" sz="2400" b="1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Classes</a:t>
            </a:r>
            <a:r>
              <a:rPr lang="en-US" sz="2400" dirty="0"/>
              <a:t> (blueprints for objects)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Encapsulation</a:t>
            </a:r>
            <a:r>
              <a:rPr lang="en-US" sz="2400" dirty="0"/>
              <a:t> (data protection &amp; bundling)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Inheritance</a:t>
            </a:r>
            <a:r>
              <a:rPr lang="en-US" sz="2400" dirty="0"/>
              <a:t> (code reusability through hierarchy)</a:t>
            </a:r>
          </a:p>
          <a:p>
            <a:pPr marL="0" indent="0">
              <a:buNone/>
            </a:pPr>
            <a:r>
              <a:rPr lang="en-US" sz="2400" b="1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Abstraction</a:t>
            </a:r>
            <a:r>
              <a:rPr lang="en-US" sz="2400" dirty="0"/>
              <a:t> (hiding details, showing essentials)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Polymorphism</a:t>
            </a:r>
            <a:r>
              <a:rPr lang="en-US" sz="2400" dirty="0"/>
              <a:t> (one interface, multiple implementations)</a:t>
            </a:r>
          </a:p>
        </p:txBody>
      </p:sp>
    </p:spTree>
    <p:extLst>
      <p:ext uri="{BB962C8B-B14F-4D97-AF65-F5344CB8AC3E}">
        <p14:creationId xmlns:p14="http://schemas.microsoft.com/office/powerpoint/2010/main" val="135692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009F-DCBD-43FD-B91D-5F142701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Key OOP Concepts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CCE6-0FD7-4D3B-A95E-F1070DFD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Objects : </a:t>
            </a:r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b="1" dirty="0"/>
              <a:t>real-world entity</a:t>
            </a:r>
            <a:r>
              <a:rPr lang="en-US" dirty="0"/>
              <a:t> that has: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b="1" dirty="0"/>
              <a:t>State (Attributes/Properties) :</a:t>
            </a:r>
          </a:p>
          <a:p>
            <a:pPr marL="0" indent="0">
              <a:buNone/>
            </a:pPr>
            <a:r>
              <a:rPr lang="en-US" sz="2000" b="1" dirty="0"/>
              <a:t>            </a:t>
            </a:r>
            <a:r>
              <a:rPr lang="en-US" sz="2000" dirty="0"/>
              <a:t>Characteristics that define the object  (e.g., color, size, name).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b="1" dirty="0"/>
              <a:t>     .</a:t>
            </a:r>
            <a:r>
              <a:rPr lang="en-US" dirty="0"/>
              <a:t> </a:t>
            </a:r>
            <a:r>
              <a:rPr lang="en-US" b="1" dirty="0"/>
              <a:t>Behavior (Methods/Functions):</a:t>
            </a:r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sz="2000" dirty="0"/>
              <a:t>Actions the object can perform (e.g., walk, drive, speak).</a:t>
            </a:r>
          </a:p>
          <a:p>
            <a:pPr marL="0" indent="0">
              <a:buNone/>
            </a:pPr>
            <a:r>
              <a:rPr lang="en-US" sz="2000" b="1" dirty="0"/>
              <a:t>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📌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In short: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 object is an </a:t>
            </a:r>
            <a:r>
              <a:rPr lang="en-US" sz="2000" b="1" dirty="0"/>
              <a:t>instance of a class</a:t>
            </a:r>
            <a:r>
              <a:rPr lang="en-US" sz="2000" dirty="0"/>
              <a:t> with specific data and behaviors.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740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B610-2FD2-48DE-B068-C266E48C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Key OOP Concepts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B989-3F09-41F4-9708-C856D94D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Classes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is a </a:t>
            </a:r>
            <a:r>
              <a:rPr lang="en-US" sz="2400" b="1" dirty="0"/>
              <a:t>blueprint or template</a:t>
            </a:r>
            <a:r>
              <a:rPr lang="en-US" sz="2400" dirty="0"/>
              <a:t> for creating objects. It defines the </a:t>
            </a:r>
            <a:r>
              <a:rPr lang="en-US" sz="2400" b="1" dirty="0"/>
              <a:t>properties (attributes)</a:t>
            </a:r>
            <a:r>
              <a:rPr lang="en-US" sz="2400" dirty="0"/>
              <a:t> and </a:t>
            </a:r>
            <a:r>
              <a:rPr lang="en-US" sz="2400" b="1" dirty="0"/>
              <a:t>behaviors (methods)</a:t>
            </a:r>
            <a:r>
              <a:rPr lang="en-US" sz="2400" dirty="0"/>
              <a:t> that objects will have.</a:t>
            </a:r>
            <a:r>
              <a:rPr lang="en-US" sz="2400" b="1" dirty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/>
              <a:t>Key Points: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</a:t>
            </a:r>
            <a:r>
              <a:rPr lang="en-US" sz="2000" b="1" dirty="0"/>
              <a:t>Defines structure: </a:t>
            </a:r>
            <a:r>
              <a:rPr lang="en-US" sz="2000" dirty="0"/>
              <a:t>Specifies what attributes and behaviors objects will have.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000" b="1" dirty="0"/>
              <a:t>Used to create objects</a:t>
            </a:r>
          </a:p>
          <a:p>
            <a:pPr marL="0" indent="0">
              <a:buNone/>
            </a:pPr>
            <a:r>
              <a:rPr lang="en-US" sz="2000" b="1" dirty="0"/>
              <a:t>    Encapsulates</a:t>
            </a:r>
            <a:r>
              <a:rPr lang="en-US" sz="2000" dirty="0"/>
              <a:t> data and logic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📌 </a:t>
            </a:r>
            <a:r>
              <a:rPr lang="en-US" sz="2000" b="1" dirty="0">
                <a:solidFill>
                  <a:srgbClr val="FF0000"/>
                </a:solidFill>
              </a:rPr>
              <a:t>In short:</a:t>
            </a:r>
            <a:r>
              <a:rPr lang="en-US" sz="2000" dirty="0"/>
              <a:t> A class is a </a:t>
            </a:r>
            <a:r>
              <a:rPr lang="en-US" sz="2000" b="1" dirty="0"/>
              <a:t>template</a:t>
            </a:r>
            <a:r>
              <a:rPr lang="en-US" sz="2000" dirty="0"/>
              <a:t> that defines how objects should be structured.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4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ED83-38EC-422B-80E2-7A86754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Key OOP Concepts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9118-B319-41E5-B0ED-B3670F9F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Encapsulation: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🔒</a:t>
            </a:r>
            <a:r>
              <a:rPr lang="en-US" sz="2000" dirty="0"/>
              <a:t> </a:t>
            </a:r>
            <a:r>
              <a:rPr lang="en-US" sz="2000" b="1" dirty="0"/>
              <a:t>Encapsulation</a:t>
            </a:r>
            <a:r>
              <a:rPr lang="en-US" sz="2000" dirty="0"/>
              <a:t> is the OOP concept of </a:t>
            </a:r>
            <a:r>
              <a:rPr lang="en-US" sz="2000" b="1" dirty="0"/>
              <a:t>hiding data</a:t>
            </a:r>
            <a:r>
              <a:rPr lang="en-US" sz="2000" dirty="0"/>
              <a:t> and restricting direct access to it. It allows controlled access through </a:t>
            </a:r>
            <a:r>
              <a:rPr lang="en-US" sz="2000" b="1" dirty="0"/>
              <a:t>getter and setter methods</a:t>
            </a:r>
            <a:r>
              <a:rPr lang="en-US" sz="2000" dirty="0"/>
              <a:t> to protect object integrity.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Features of Encapsulation:</a:t>
            </a:r>
          </a:p>
          <a:p>
            <a:pPr marL="0" indent="0">
              <a:buNone/>
            </a:pPr>
            <a:r>
              <a:rPr lang="en-US" sz="2000" b="1" dirty="0"/>
              <a:t>  </a:t>
            </a:r>
            <a:r>
              <a:rPr lang="en-US" sz="1800" b="1" dirty="0"/>
              <a:t>Data Hiding</a:t>
            </a:r>
            <a:r>
              <a:rPr lang="en-US" sz="1800" dirty="0"/>
              <a:t> : Prevents direct modification of data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  </a:t>
            </a:r>
            <a:r>
              <a:rPr lang="en-US" sz="1800" b="1" dirty="0"/>
              <a:t>Controlled Access</a:t>
            </a:r>
            <a:r>
              <a:rPr lang="en-US" sz="1800" dirty="0"/>
              <a:t> : Uses methods (getters &amp; setters) to manage data access.</a:t>
            </a:r>
          </a:p>
          <a:p>
            <a:pPr marL="0" indent="0">
              <a:buNone/>
            </a:pPr>
            <a:r>
              <a:rPr lang="en-US" sz="1800" b="1" dirty="0"/>
              <a:t>  Improves Security</a:t>
            </a:r>
            <a:r>
              <a:rPr lang="en-US" sz="1800" dirty="0"/>
              <a:t> : Protects sensitive data from unintended modifications.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📌 </a:t>
            </a:r>
            <a:r>
              <a:rPr lang="en-US" sz="1800" b="1" dirty="0">
                <a:solidFill>
                  <a:srgbClr val="FF0000"/>
                </a:solidFill>
              </a:rPr>
              <a:t>In short:</a:t>
            </a:r>
            <a:r>
              <a:rPr lang="en-US" sz="1800" dirty="0"/>
              <a:t> </a:t>
            </a:r>
            <a:r>
              <a:rPr lang="en-US" sz="1800" b="1" dirty="0"/>
              <a:t>Encapsulation ensures data security and controlled access!</a:t>
            </a:r>
          </a:p>
        </p:txBody>
      </p:sp>
    </p:spTree>
    <p:extLst>
      <p:ext uri="{BB962C8B-B14F-4D97-AF65-F5344CB8AC3E}">
        <p14:creationId xmlns:p14="http://schemas.microsoft.com/office/powerpoint/2010/main" val="323794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8286-63FD-4D89-BBDE-7E9B1582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Key OOP Concepts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1443-2D94-494B-9D51-9C784B14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Inheritance: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sz="2000" b="1" dirty="0"/>
              <a:t>Inheritance</a:t>
            </a:r>
            <a:r>
              <a:rPr lang="en-US" sz="2000" dirty="0"/>
              <a:t> is an </a:t>
            </a:r>
            <a:r>
              <a:rPr lang="en-US" sz="2000" b="1" dirty="0"/>
              <a:t>OOP concept</a:t>
            </a:r>
            <a:r>
              <a:rPr lang="en-US" sz="2000" dirty="0"/>
              <a:t> that allows a </a:t>
            </a:r>
            <a:r>
              <a:rPr lang="en-US" sz="2000" b="1" dirty="0"/>
              <a:t>class (child)</a:t>
            </a:r>
            <a:r>
              <a:rPr lang="en-US" sz="2000" dirty="0"/>
              <a:t> to acquire the </a:t>
            </a:r>
            <a:r>
              <a:rPr lang="en-US" sz="2000" b="1" dirty="0"/>
              <a:t>properties and behaviors</a:t>
            </a:r>
            <a:r>
              <a:rPr lang="en-US" sz="2000" dirty="0"/>
              <a:t> of another </a:t>
            </a:r>
            <a:r>
              <a:rPr lang="en-US" sz="2000" b="1" dirty="0"/>
              <a:t>class (parent)</a:t>
            </a:r>
            <a:r>
              <a:rPr lang="en-US" sz="2000" dirty="0"/>
              <a:t>. It promotes </a:t>
            </a:r>
            <a:r>
              <a:rPr lang="en-US" sz="2000" b="1" dirty="0"/>
              <a:t>code reusability</a:t>
            </a:r>
            <a:r>
              <a:rPr lang="en-US" sz="2000" dirty="0"/>
              <a:t> and </a:t>
            </a:r>
            <a:r>
              <a:rPr lang="en-US" sz="2000" b="1" dirty="0"/>
              <a:t>hierarchical relationships</a:t>
            </a:r>
            <a:r>
              <a:rPr lang="en-US" sz="2000" dirty="0"/>
              <a:t> between classes.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Key Features of Inheritance:</a:t>
            </a:r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1800" b="1" dirty="0"/>
              <a:t>Code Reusability</a:t>
            </a:r>
            <a:r>
              <a:rPr lang="en-US" sz="1800" dirty="0"/>
              <a:t> – Reduces code duplication by using existing logic.</a:t>
            </a:r>
          </a:p>
          <a:p>
            <a:pPr marL="0" indent="0">
              <a:buNone/>
            </a:pPr>
            <a:r>
              <a:rPr lang="en-US" sz="1800" b="1" dirty="0"/>
              <a:t>     Hierarchy Creation</a:t>
            </a:r>
            <a:r>
              <a:rPr lang="en-US" sz="1800" dirty="0"/>
              <a:t> – Establishes relationships between classes</a:t>
            </a:r>
          </a:p>
          <a:p>
            <a:pPr marL="0" indent="0">
              <a:buNone/>
            </a:pPr>
            <a:r>
              <a:rPr lang="en-US" sz="1800" b="1" dirty="0"/>
              <a:t>     Improves Maintainability</a:t>
            </a:r>
            <a:r>
              <a:rPr lang="en-US" sz="1800" dirty="0"/>
              <a:t> – Easier to manage and update related classes.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📌 </a:t>
            </a:r>
            <a:r>
              <a:rPr lang="en-US" sz="1800" b="1" dirty="0">
                <a:solidFill>
                  <a:srgbClr val="FF0000"/>
                </a:solidFill>
              </a:rPr>
              <a:t>In short:</a:t>
            </a:r>
            <a:r>
              <a:rPr lang="en-US" sz="1800" dirty="0"/>
              <a:t> </a:t>
            </a:r>
            <a:r>
              <a:rPr lang="en-US" sz="1800" b="1" dirty="0"/>
              <a:t>Inheritance allows structured, reusable, and scalable code!</a:t>
            </a:r>
          </a:p>
        </p:txBody>
      </p:sp>
    </p:spTree>
    <p:extLst>
      <p:ext uri="{BB962C8B-B14F-4D97-AF65-F5344CB8AC3E}">
        <p14:creationId xmlns:p14="http://schemas.microsoft.com/office/powerpoint/2010/main" val="175118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DBA5-A79E-458D-9CFB-AB1A8E3A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Key OOP Concepts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1814-90B8-4D6D-A011-5FA303B5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Abstraction:</a:t>
            </a:r>
          </a:p>
          <a:p>
            <a:pPr marL="0" indent="0">
              <a:buNone/>
            </a:pPr>
            <a:r>
              <a:rPr lang="en-US" sz="2000" b="1" dirty="0"/>
              <a:t>   Abstraction</a:t>
            </a:r>
            <a:r>
              <a:rPr lang="en-US" sz="2000" dirty="0"/>
              <a:t> is an </a:t>
            </a:r>
            <a:r>
              <a:rPr lang="en-US" sz="2000" b="1" dirty="0"/>
              <a:t>OOP concept</a:t>
            </a:r>
            <a:r>
              <a:rPr lang="en-US" sz="2000" dirty="0"/>
              <a:t> that focuses on </a:t>
            </a:r>
            <a:r>
              <a:rPr lang="en-US" sz="2000" b="1" dirty="0"/>
              <a:t>hiding implementation details</a:t>
            </a:r>
            <a:r>
              <a:rPr lang="en-US" sz="2000" dirty="0"/>
              <a:t> and </a:t>
            </a:r>
            <a:r>
              <a:rPr lang="en-US" sz="2000" b="1" dirty="0"/>
              <a:t>showing only essential features</a:t>
            </a:r>
            <a:r>
              <a:rPr lang="en-US" sz="2000" dirty="0"/>
              <a:t>. It allows developers to work with </a:t>
            </a:r>
            <a:r>
              <a:rPr lang="en-US" sz="2000" b="1" dirty="0"/>
              <a:t>high-level structures</a:t>
            </a:r>
            <a:r>
              <a:rPr lang="en-US" sz="2000" dirty="0"/>
              <a:t> without worrying about complex underlying code.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Key Features of Abstraction:</a:t>
            </a:r>
          </a:p>
          <a:p>
            <a:pPr marL="0" indent="0">
              <a:buNone/>
            </a:pPr>
            <a:r>
              <a:rPr lang="en-US" sz="1800" b="1" dirty="0"/>
              <a:t>   Hides Complexity</a:t>
            </a:r>
            <a:r>
              <a:rPr lang="en-US" sz="1800" dirty="0"/>
              <a:t> – Users interact with only the necessary details.</a:t>
            </a:r>
          </a:p>
          <a:p>
            <a:pPr marL="0" indent="0">
              <a:buNone/>
            </a:pPr>
            <a:r>
              <a:rPr lang="en-US" sz="1800" b="1" dirty="0"/>
              <a:t>   Improves Maintainability</a:t>
            </a:r>
            <a:r>
              <a:rPr lang="en-US" sz="1800" dirty="0"/>
              <a:t> – Changes in implementation don’t affect users.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/>
              <a:t>Enhances Security</a:t>
            </a:r>
            <a:r>
              <a:rPr lang="en-US" sz="1800" dirty="0"/>
              <a:t> – Prevents direct access to sensitive data.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b="1" dirty="0"/>
              <a:t>Focuses on What, Not How</a:t>
            </a:r>
            <a:r>
              <a:rPr lang="en-US" sz="1800" dirty="0"/>
              <a:t> – Defines what an object does, not how it does it.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📌 </a:t>
            </a:r>
            <a:r>
              <a:rPr lang="en-US" sz="1800" b="1" dirty="0">
                <a:solidFill>
                  <a:srgbClr val="FF0000"/>
                </a:solidFill>
              </a:rPr>
              <a:t>In short:</a:t>
            </a:r>
            <a:r>
              <a:rPr lang="en-US" sz="1800" dirty="0"/>
              <a:t> </a:t>
            </a:r>
            <a:r>
              <a:rPr lang="en-US" sz="1800" b="1" dirty="0"/>
              <a:t>Abstraction simplifies complex systems and enhances usability!</a:t>
            </a:r>
            <a:r>
              <a:rPr lang="en-US" sz="1800" dirty="0"/>
              <a:t>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347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F135-5D3E-47B6-835D-D02D6728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Key OOP Concepts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7DA6-C003-407D-B306-43F17B52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Polymorphism:</a:t>
            </a:r>
          </a:p>
          <a:p>
            <a:pPr marL="0" indent="0">
              <a:buNone/>
            </a:pPr>
            <a:r>
              <a:rPr lang="en-US" sz="2000" b="1" dirty="0"/>
              <a:t>   Polymorphism</a:t>
            </a:r>
            <a:r>
              <a:rPr lang="en-US" sz="2000" dirty="0"/>
              <a:t> is an </a:t>
            </a:r>
            <a:r>
              <a:rPr lang="en-US" sz="2000" b="1" dirty="0"/>
              <a:t>OOP concept</a:t>
            </a:r>
            <a:r>
              <a:rPr lang="en-US" sz="2000" dirty="0"/>
              <a:t> that allows objects to take </a:t>
            </a:r>
            <a:r>
              <a:rPr lang="en-US" sz="2000" b="1" dirty="0"/>
              <a:t>multiple forms</a:t>
            </a:r>
            <a:r>
              <a:rPr lang="en-US" sz="2000" dirty="0"/>
              <a:t> by sharing the </a:t>
            </a:r>
            <a:r>
              <a:rPr lang="en-US" sz="2000" b="1" dirty="0"/>
              <a:t>same interface</a:t>
            </a:r>
            <a:r>
              <a:rPr lang="en-US" sz="2000" dirty="0"/>
              <a:t> but having </a:t>
            </a:r>
            <a:r>
              <a:rPr lang="en-US" sz="2000" b="1" dirty="0"/>
              <a:t>different implementations</a:t>
            </a:r>
            <a:r>
              <a:rPr lang="en-US" sz="2000" dirty="0"/>
              <a:t>. It enables </a:t>
            </a:r>
            <a:r>
              <a:rPr lang="en-US" sz="2000" b="1" dirty="0"/>
              <a:t>flexibility, reusability, and scalability</a:t>
            </a:r>
            <a:r>
              <a:rPr lang="en-US" sz="2000" dirty="0"/>
              <a:t> in software design.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Key Features of Polymorphism:</a:t>
            </a:r>
          </a:p>
          <a:p>
            <a:r>
              <a:rPr lang="en-US" sz="1800" b="1" dirty="0"/>
              <a:t>Same method, different behavior</a:t>
            </a:r>
            <a:r>
              <a:rPr lang="en-US" sz="1800" dirty="0"/>
              <a:t> – A method can behave differently in different classes.</a:t>
            </a:r>
            <a:br>
              <a:rPr lang="en-US" sz="1800" dirty="0"/>
            </a:br>
            <a:r>
              <a:rPr lang="en-US" sz="1800" b="1" dirty="0"/>
              <a:t>Increases flexibility</a:t>
            </a:r>
            <a:r>
              <a:rPr lang="en-US" sz="1800" dirty="0"/>
              <a:t> – Allows handling different types with a common interface.</a:t>
            </a:r>
            <a:br>
              <a:rPr lang="en-US" sz="1800" dirty="0"/>
            </a:br>
            <a:r>
              <a:rPr lang="en-US" sz="1800" b="1" dirty="0"/>
              <a:t>Reduces code duplication</a:t>
            </a:r>
            <a:r>
              <a:rPr lang="en-US" sz="1800" dirty="0"/>
              <a:t> – Reuses common methods instead of writing new ones.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Two types:</a:t>
            </a:r>
            <a:endParaRPr lang="en-US" sz="1800" dirty="0"/>
          </a:p>
          <a:p>
            <a:r>
              <a:rPr lang="en-US" sz="1800" b="1" dirty="0"/>
              <a:t>Method Overriding</a:t>
            </a:r>
            <a:r>
              <a:rPr lang="en-US" sz="1800" dirty="0"/>
              <a:t> – Redefining a method in a subclass (Runtime polymorphism).</a:t>
            </a:r>
          </a:p>
          <a:p>
            <a:r>
              <a:rPr lang="en-US" sz="1800" b="1" dirty="0"/>
              <a:t>Method Overloading</a:t>
            </a:r>
            <a:r>
              <a:rPr lang="en-US" sz="1800" dirty="0"/>
              <a:t> – Defining multiple methods with the same name but different parameters (Compile-time polymorphism).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📌 </a:t>
            </a:r>
            <a:r>
              <a:rPr lang="en-US" sz="2000" b="1" dirty="0">
                <a:solidFill>
                  <a:srgbClr val="FF0000"/>
                </a:solidFill>
              </a:rPr>
              <a:t>In short: </a:t>
            </a:r>
            <a:r>
              <a:rPr lang="en-US" sz="2000" b="1" dirty="0"/>
              <a:t>Polymorphism makes code more dynamic, reusable, and scalable!</a:t>
            </a:r>
            <a:r>
              <a:rPr lang="en-US" sz="2000" dirty="0"/>
              <a:t> 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741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oop          </vt:lpstr>
      <vt:lpstr>Agenda</vt:lpstr>
      <vt:lpstr>📌 Introduction to OOP  </vt:lpstr>
      <vt:lpstr>📌 Key OOP Concepts  </vt:lpstr>
      <vt:lpstr>📌 Key OOP Concepts  </vt:lpstr>
      <vt:lpstr>📌 Key OOP Concepts  </vt:lpstr>
      <vt:lpstr>📌 Key OOP Concepts  </vt:lpstr>
      <vt:lpstr>📌 Key OOP Concepts  </vt:lpstr>
      <vt:lpstr>📌 Key OOP Concepts  </vt:lpstr>
      <vt:lpstr>📌 Benefits of OOP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         </dc:title>
  <dc:creator>جمال عزام احمد رجب عزام</dc:creator>
  <cp:lastModifiedBy>جمال عزام احمد رجب عزام</cp:lastModifiedBy>
  <cp:revision>10</cp:revision>
  <dcterms:created xsi:type="dcterms:W3CDTF">2025-03-08T04:46:49Z</dcterms:created>
  <dcterms:modified xsi:type="dcterms:W3CDTF">2025-03-08T17:43:34Z</dcterms:modified>
</cp:coreProperties>
</file>