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6" r:id="rId9"/>
    <p:sldId id="267" r:id="rId10"/>
    <p:sldId id="268" r:id="rId11"/>
    <p:sldId id="269" r:id="rId12"/>
    <p:sldId id="270" r:id="rId13"/>
    <p:sldId id="272" r:id="rId14"/>
    <p:sldId id="271" r:id="rId15"/>
    <p:sldId id="273" r:id="rId16"/>
    <p:sldId id="274" r:id="rId17"/>
    <p:sldId id="275" r:id="rId18"/>
    <p:sldId id="276" r:id="rId19"/>
    <p:sldId id="277" r:id="rId20"/>
    <p:sldId id="278" r:id="rId21"/>
    <p:sldId id="280" r:id="rId22"/>
    <p:sldId id="281" r:id="rId23"/>
    <p:sldId id="282" r:id="rId24"/>
    <p:sldId id="283" r:id="rId25"/>
    <p:sldId id="284" r:id="rId26"/>
    <p:sldId id="285" r:id="rId27"/>
    <p:sldId id="286" r:id="rId28"/>
    <p:sldId id="287" r:id="rId29"/>
    <p:sldId id="292" r:id="rId30"/>
    <p:sldId id="293" r:id="rId31"/>
    <p:sldId id="294" r:id="rId32"/>
    <p:sldId id="295" r:id="rId33"/>
    <p:sldId id="296" r:id="rId34"/>
    <p:sldId id="297" r:id="rId35"/>
    <p:sldId id="298" r:id="rId36"/>
    <p:sldId id="289" r:id="rId37"/>
    <p:sldId id="290" r:id="rId38"/>
    <p:sldId id="300" r:id="rId39"/>
    <p:sldId id="29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4CAF"/>
    <a:srgbClr val="100717"/>
    <a:srgbClr val="231032"/>
    <a:srgbClr val="B73F98"/>
    <a:srgbClr val="B574D2"/>
    <a:srgbClr val="271137"/>
    <a:srgbClr val="3416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theme" Target="theme/theme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menna\Desktop\AI%20&amp;%20Jobs\Fina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menna\Desktop\AI%20&amp;%20Jobs\Final.xlsx" TargetMode="External"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oleObject" Target="file:///C:\Users\menna\Desktop\AI%20&amp;%20Jobs\Final.xlsx" TargetMode="External" /><Relationship Id="rId2" Type="http://schemas.microsoft.com/office/2011/relationships/chartColorStyle" Target="colors3.xml" /><Relationship Id="rId1" Type="http://schemas.microsoft.com/office/2011/relationships/chartStyle" Target="style3.xml" /></Relationships>
</file>

<file path=ppt/charts/_rels/chart4.xml.rels><?xml version="1.0" encoding="UTF-8" standalone="yes"?>
<Relationships xmlns="http://schemas.openxmlformats.org/package/2006/relationships"><Relationship Id="rId3" Type="http://schemas.openxmlformats.org/officeDocument/2006/relationships/oleObject" Target="file:///C:\Users\menna\Desktop\AI%20&amp;%20Jobs\Final.xlsx" TargetMode="External" /><Relationship Id="rId2" Type="http://schemas.microsoft.com/office/2011/relationships/chartColorStyle" Target="colors4.xml" /><Relationship Id="rId1" Type="http://schemas.microsoft.com/office/2011/relationships/chartStyle" Target="style4.xml" /></Relationships>
</file>

<file path=ppt/charts/_rels/chart5.xml.rels><?xml version="1.0" encoding="UTF-8" standalone="yes"?>
<Relationships xmlns="http://schemas.openxmlformats.org/package/2006/relationships"><Relationship Id="rId3" Type="http://schemas.openxmlformats.org/officeDocument/2006/relationships/oleObject" Target="file:///C:\Users\menna\Desktop\AI%20&amp;%20Jobs\Final.xlsx" TargetMode="External" /><Relationship Id="rId2" Type="http://schemas.microsoft.com/office/2011/relationships/chartColorStyle" Target="colors5.xml" /><Relationship Id="rId1" Type="http://schemas.microsoft.com/office/2011/relationships/chartStyle" Target="style5.xml" /></Relationships>
</file>

<file path=ppt/charts/_rels/chart6.xml.rels><?xml version="1.0" encoding="UTF-8" standalone="yes"?>
<Relationships xmlns="http://schemas.openxmlformats.org/package/2006/relationships"><Relationship Id="rId3" Type="http://schemas.openxmlformats.org/officeDocument/2006/relationships/oleObject" Target="file:///C:\Users\menna\Desktop\AI%20&amp;%20Jobs\Final.xlsx" TargetMode="External" /><Relationship Id="rId2" Type="http://schemas.microsoft.com/office/2011/relationships/chartColorStyle" Target="colors6.xml" /><Relationship Id="rId1" Type="http://schemas.microsoft.com/office/2011/relationships/chartStyle" Target="style6.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2"/>
    </mc:Choice>
    <mc:Fallback>
      <c:style val="2"/>
    </mc:Fallback>
  </mc:AlternateContent>
  <c:pivotSource>
    <c:name>[Final.xlsx]Pivot Table!PivotTable5</c:name>
    <c:fmtId val="14"/>
  </c:pivotSource>
  <c:chart>
    <c:autoTitleDeleted val="1"/>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E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E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rgbClr val="CC66FF"/>
            </a:solidFill>
            <a:round/>
          </a:ln>
          <a:effectLst/>
        </c:spPr>
        <c:marker>
          <c:symbol val="circle"/>
          <c:size val="5"/>
          <c:spPr>
            <a:solidFill>
              <a:srgbClr val="CC66FF"/>
            </a:solidFill>
            <a:ln w="9525">
              <a:gradFill>
                <a:gsLst>
                  <a:gs pos="0">
                    <a:srgbClr val="CC66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EG"/>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rgbClr val="CC66FF"/>
            </a:solidFill>
            <a:round/>
          </a:ln>
          <a:effectLst/>
        </c:spPr>
        <c:marker>
          <c:symbol val="circle"/>
          <c:size val="5"/>
          <c:spPr>
            <a:solidFill>
              <a:srgbClr val="CC66FF"/>
            </a:solidFill>
            <a:ln w="9525">
              <a:gradFill>
                <a:gsLst>
                  <a:gs pos="0">
                    <a:srgbClr val="CC66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EG"/>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rgbClr val="CC66FF"/>
            </a:solidFill>
            <a:round/>
          </a:ln>
          <a:effectLst/>
        </c:spPr>
        <c:marker>
          <c:symbol val="circle"/>
          <c:size val="5"/>
          <c:spPr>
            <a:solidFill>
              <a:srgbClr val="CC66FF"/>
            </a:solidFill>
            <a:ln w="9525">
              <a:gradFill>
                <a:gsLst>
                  <a:gs pos="0">
                    <a:srgbClr val="CC66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EG"/>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Table'!$F$31</c:f>
              <c:strCache>
                <c:ptCount val="1"/>
                <c:pt idx="0">
                  <c:v>Total</c:v>
                </c:pt>
              </c:strCache>
            </c:strRef>
          </c:tx>
          <c:spPr>
            <a:ln w="28575" cap="rnd">
              <a:solidFill>
                <a:srgbClr val="F94CAF"/>
              </a:solidFill>
              <a:round/>
            </a:ln>
            <a:effectLst/>
          </c:spPr>
          <c:marker>
            <c:symbol val="circle"/>
            <c:size val="5"/>
            <c:spPr>
              <a:solidFill>
                <a:srgbClr val="CC66FF"/>
              </a:solidFill>
              <a:ln w="9525">
                <a:gradFill>
                  <a:gsLst>
                    <a:gs pos="0">
                      <a:srgbClr val="CC66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marker>
          <c:cat>
            <c:strRef>
              <c:f>'Pivot Table'!$E$32:$E$42</c:f>
              <c:strCache>
                <c:ptCount val="10"/>
                <c:pt idx="0">
                  <c:v>Administrative &amp; Clerical</c:v>
                </c:pt>
                <c:pt idx="1">
                  <c:v>Communication &amp; PR</c:v>
                </c:pt>
                <c:pt idx="2">
                  <c:v>Construction</c:v>
                </c:pt>
                <c:pt idx="3">
                  <c:v>Data &amp; IT</c:v>
                </c:pt>
                <c:pt idx="4">
                  <c:v>Hospitality</c:v>
                </c:pt>
                <c:pt idx="5">
                  <c:v>Law Enforcement</c:v>
                </c:pt>
                <c:pt idx="6">
                  <c:v>Leadership &amp; Strategy</c:v>
                </c:pt>
                <c:pt idx="7">
                  <c:v>Medical &amp; Healthcare</c:v>
                </c:pt>
                <c:pt idx="8">
                  <c:v>Sales &amp; Marketing</c:v>
                </c:pt>
                <c:pt idx="9">
                  <c:v>Supply Chain &amp; Logistics</c:v>
                </c:pt>
              </c:strCache>
            </c:strRef>
          </c:cat>
          <c:val>
            <c:numRef>
              <c:f>'Pivot Table'!$F$32:$F$42</c:f>
              <c:numCache>
                <c:formatCode>General</c:formatCode>
                <c:ptCount val="10"/>
                <c:pt idx="0">
                  <c:v>0.30361702127659634</c:v>
                </c:pt>
                <c:pt idx="1">
                  <c:v>0.30388535031847186</c:v>
                </c:pt>
                <c:pt idx="2">
                  <c:v>0.30315565031983011</c:v>
                </c:pt>
                <c:pt idx="3">
                  <c:v>0.30376595744680907</c:v>
                </c:pt>
                <c:pt idx="4">
                  <c:v>0.30265957446808572</c:v>
                </c:pt>
                <c:pt idx="5">
                  <c:v>0.30330490405117344</c:v>
                </c:pt>
                <c:pt idx="6">
                  <c:v>0.30324840764331273</c:v>
                </c:pt>
                <c:pt idx="7">
                  <c:v>0.30339019189765531</c:v>
                </c:pt>
                <c:pt idx="8">
                  <c:v>0.30280851063829844</c:v>
                </c:pt>
                <c:pt idx="9">
                  <c:v>0.30295744680851139</c:v>
                </c:pt>
              </c:numCache>
            </c:numRef>
          </c:val>
          <c:smooth val="0"/>
          <c:extLst>
            <c:ext xmlns:c16="http://schemas.microsoft.com/office/drawing/2014/chart" uri="{C3380CC4-5D6E-409C-BE32-E72D297353CC}">
              <c16:uniqueId val="{00000000-2D97-48B3-B65E-8E4A0C17B834}"/>
            </c:ext>
          </c:extLst>
        </c:ser>
        <c:dLbls>
          <c:showLegendKey val="0"/>
          <c:showVal val="0"/>
          <c:showCatName val="0"/>
          <c:showSerName val="0"/>
          <c:showPercent val="0"/>
          <c:showBubbleSize val="0"/>
        </c:dLbls>
        <c:marker val="1"/>
        <c:smooth val="0"/>
        <c:axId val="813583760"/>
        <c:axId val="813592400"/>
      </c:lineChart>
      <c:catAx>
        <c:axId val="81358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ar-EG"/>
          </a:p>
        </c:txPr>
        <c:crossAx val="813592400"/>
        <c:crosses val="autoZero"/>
        <c:auto val="1"/>
        <c:lblAlgn val="ctr"/>
        <c:lblOffset val="100"/>
        <c:noMultiLvlLbl val="0"/>
      </c:catAx>
      <c:valAx>
        <c:axId val="8135924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ar-EG"/>
          </a:p>
        </c:txPr>
        <c:crossAx val="813583760"/>
        <c:crosses val="autoZero"/>
        <c:crossBetween val="between"/>
        <c:majorUnit val="8.0000000000000026E-4"/>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100717"/>
    </a:solidFill>
    <a:ln w="9525" cap="flat" cmpd="sng" algn="ctr">
      <a:solidFill>
        <a:srgbClr val="100717"/>
      </a:solidFill>
      <a:round/>
    </a:ln>
    <a:effectLst/>
  </c:spPr>
  <c:txPr>
    <a:bodyPr/>
    <a:lstStyle/>
    <a:p>
      <a:pPr>
        <a:defRPr/>
      </a:pPr>
      <a:endParaRPr lang="ar-E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2"/>
    </mc:Choice>
    <mc:Fallback>
      <c:style val="2"/>
    </mc:Fallback>
  </mc:AlternateContent>
  <c:pivotSource>
    <c:name>[Final.xlsx]Pivot Table!PivotTable6</c:name>
    <c:fmtId val="16"/>
  </c:pivotSource>
  <c:chart>
    <c:autoTitleDeleted val="1"/>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E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E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rgbClr val="CC66FF"/>
            </a:solidFill>
            <a:round/>
          </a:ln>
          <a:effectLst/>
        </c:spPr>
        <c:marker>
          <c:symbol val="circle"/>
          <c:size val="5"/>
          <c:spPr>
            <a:solidFill>
              <a:srgbClr val="CC66FF"/>
            </a:solidFill>
            <a:ln w="9525">
              <a:solidFill>
                <a:srgbClr val="CC66FF"/>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EG"/>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rgbClr val="CC66FF"/>
            </a:solidFill>
            <a:round/>
          </a:ln>
          <a:effectLst/>
        </c:spPr>
        <c:marker>
          <c:symbol val="circle"/>
          <c:size val="5"/>
          <c:spPr>
            <a:solidFill>
              <a:srgbClr val="CC66FF"/>
            </a:solidFill>
            <a:ln w="9525">
              <a:solidFill>
                <a:srgbClr val="CC66FF"/>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EG"/>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rgbClr val="CC66FF"/>
            </a:solidFill>
            <a:round/>
          </a:ln>
          <a:effectLst/>
        </c:spPr>
        <c:marker>
          <c:symbol val="circle"/>
          <c:size val="5"/>
          <c:spPr>
            <a:solidFill>
              <a:srgbClr val="CC66FF"/>
            </a:solidFill>
            <a:ln w="9525">
              <a:solidFill>
                <a:srgbClr val="CC66FF"/>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EG"/>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Table'!$I$31</c:f>
              <c:strCache>
                <c:ptCount val="1"/>
                <c:pt idx="0">
                  <c:v>Total</c:v>
                </c:pt>
              </c:strCache>
            </c:strRef>
          </c:tx>
          <c:spPr>
            <a:ln w="28575" cap="rnd">
              <a:solidFill>
                <a:srgbClr val="F94CAF"/>
              </a:solidFill>
              <a:round/>
            </a:ln>
            <a:effectLst/>
          </c:spPr>
          <c:marker>
            <c:symbol val="circle"/>
            <c:size val="5"/>
            <c:spPr>
              <a:solidFill>
                <a:srgbClr val="CC66FF"/>
              </a:solidFill>
              <a:ln w="9525">
                <a:solidFill>
                  <a:srgbClr val="CC66FF"/>
                </a:solidFill>
              </a:ln>
              <a:effectLst/>
            </c:spPr>
          </c:marker>
          <c:cat>
            <c:strRef>
              <c:f>'Pivot Table'!$H$32:$H$42</c:f>
              <c:strCache>
                <c:ptCount val="10"/>
                <c:pt idx="0">
                  <c:v>Administrative &amp; Clerical</c:v>
                </c:pt>
                <c:pt idx="1">
                  <c:v>Communication &amp; PR</c:v>
                </c:pt>
                <c:pt idx="2">
                  <c:v>Construction</c:v>
                </c:pt>
                <c:pt idx="3">
                  <c:v>Data &amp; IT</c:v>
                </c:pt>
                <c:pt idx="4">
                  <c:v>Hospitality</c:v>
                </c:pt>
                <c:pt idx="5">
                  <c:v>Law Enforcement</c:v>
                </c:pt>
                <c:pt idx="6">
                  <c:v>Leadership &amp; Strategy</c:v>
                </c:pt>
                <c:pt idx="7">
                  <c:v>Medical &amp; Healthcare</c:v>
                </c:pt>
                <c:pt idx="8">
                  <c:v>Sales &amp; Marketing</c:v>
                </c:pt>
                <c:pt idx="9">
                  <c:v>Supply Chain &amp; Logistics</c:v>
                </c:pt>
              </c:strCache>
            </c:strRef>
          </c:cat>
          <c:val>
            <c:numRef>
              <c:f>'Pivot Table'!$I$32:$I$42</c:f>
              <c:numCache>
                <c:formatCode>General</c:formatCode>
                <c:ptCount val="10"/>
                <c:pt idx="0">
                  <c:v>0.20339237042765945</c:v>
                </c:pt>
                <c:pt idx="1">
                  <c:v>0.20042317967303613</c:v>
                </c:pt>
                <c:pt idx="2">
                  <c:v>0.20452357797867818</c:v>
                </c:pt>
                <c:pt idx="3">
                  <c:v>0.19976523990851069</c:v>
                </c:pt>
                <c:pt idx="4">
                  <c:v>0.20473131228936139</c:v>
                </c:pt>
                <c:pt idx="5">
                  <c:v>0.21028221638805975</c:v>
                </c:pt>
                <c:pt idx="6">
                  <c:v>0.20487660987898099</c:v>
                </c:pt>
                <c:pt idx="7">
                  <c:v>0.20424342474626847</c:v>
                </c:pt>
                <c:pt idx="8">
                  <c:v>0.20752965659148934</c:v>
                </c:pt>
                <c:pt idx="9">
                  <c:v>0.20644646675957451</c:v>
                </c:pt>
              </c:numCache>
            </c:numRef>
          </c:val>
          <c:smooth val="0"/>
          <c:extLst>
            <c:ext xmlns:c16="http://schemas.microsoft.com/office/drawing/2014/chart" uri="{C3380CC4-5D6E-409C-BE32-E72D297353CC}">
              <c16:uniqueId val="{00000000-9366-438B-9EC9-CB4C39A52B4C}"/>
            </c:ext>
          </c:extLst>
        </c:ser>
        <c:dLbls>
          <c:showLegendKey val="0"/>
          <c:showVal val="0"/>
          <c:showCatName val="0"/>
          <c:showSerName val="0"/>
          <c:showPercent val="0"/>
          <c:showBubbleSize val="0"/>
        </c:dLbls>
        <c:marker val="1"/>
        <c:smooth val="0"/>
        <c:axId val="1161667384"/>
        <c:axId val="1161667744"/>
      </c:lineChart>
      <c:catAx>
        <c:axId val="1161667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ar-EG"/>
          </a:p>
        </c:txPr>
        <c:crossAx val="1161667744"/>
        <c:crosses val="autoZero"/>
        <c:auto val="1"/>
        <c:lblAlgn val="ctr"/>
        <c:lblOffset val="100"/>
        <c:noMultiLvlLbl val="0"/>
      </c:catAx>
      <c:valAx>
        <c:axId val="11616677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ar-EG"/>
          </a:p>
        </c:txPr>
        <c:crossAx val="1161667384"/>
        <c:crosses val="autoZero"/>
        <c:crossBetween val="between"/>
        <c:majorUnit val="4.000000000000001E-3"/>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100717"/>
    </a:solidFill>
    <a:ln w="9525" cap="flat" cmpd="sng" algn="ctr">
      <a:solidFill>
        <a:srgbClr val="100717"/>
      </a:solidFill>
      <a:round/>
    </a:ln>
    <a:effectLst/>
  </c:spPr>
  <c:txPr>
    <a:bodyPr/>
    <a:lstStyle/>
    <a:p>
      <a:pPr>
        <a:defRPr/>
      </a:pPr>
      <a:endParaRPr lang="ar-E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2"/>
    </mc:Choice>
    <mc:Fallback>
      <c:style val="2"/>
    </mc:Fallback>
  </mc:AlternateContent>
  <c:pivotSource>
    <c:name>[Final.xlsx]Pivot Table!PivotTable7</c:name>
    <c:fmtId val="21"/>
  </c:pivotSource>
  <c:chart>
    <c:autoTitleDeleted val="1"/>
    <c:pivotFmts>
      <c:pivotFmt>
        <c:idx val="0"/>
        <c:spPr>
          <a:solidFill>
            <a:srgbClr val="3333C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E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9966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E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3333C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EG"/>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9966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EG"/>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3333C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EG"/>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CC66FF"/>
          </a:solidFill>
          <a:ln>
            <a:noFill/>
          </a:ln>
          <a:effectLst/>
        </c:spPr>
        <c:marker>
          <c:symbol val="none"/>
        </c:marker>
      </c:pivotFmt>
      <c:pivotFmt>
        <c:idx val="6"/>
        <c:spPr>
          <a:solidFill>
            <a:srgbClr val="3333C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EG"/>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rgbClr val="CC66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EG"/>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3333C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EG"/>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rgbClr val="CC66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EG"/>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Table'!$L$31</c:f>
              <c:strCache>
                <c:ptCount val="1"/>
                <c:pt idx="0">
                  <c:v>Average of Tasks</c:v>
                </c:pt>
              </c:strCache>
            </c:strRef>
          </c:tx>
          <c:spPr>
            <a:solidFill>
              <a:srgbClr val="3333CC"/>
            </a:solidFill>
            <a:ln>
              <a:noFill/>
            </a:ln>
            <a:effectLst/>
          </c:spPr>
          <c:invertIfNegative val="0"/>
          <c:cat>
            <c:strRef>
              <c:f>'Pivot Table'!$K$32:$K$42</c:f>
              <c:strCache>
                <c:ptCount val="10"/>
                <c:pt idx="0">
                  <c:v>Administrative &amp; Clerical</c:v>
                </c:pt>
                <c:pt idx="1">
                  <c:v>Communication &amp; PR</c:v>
                </c:pt>
                <c:pt idx="2">
                  <c:v>Construction</c:v>
                </c:pt>
                <c:pt idx="3">
                  <c:v>Data &amp; IT</c:v>
                </c:pt>
                <c:pt idx="4">
                  <c:v>Hospitality</c:v>
                </c:pt>
                <c:pt idx="5">
                  <c:v>Law Enforcement</c:v>
                </c:pt>
                <c:pt idx="6">
                  <c:v>Leadership &amp; Strategy</c:v>
                </c:pt>
                <c:pt idx="7">
                  <c:v>Medical &amp; Healthcare</c:v>
                </c:pt>
                <c:pt idx="8">
                  <c:v>Sales &amp; Marketing</c:v>
                </c:pt>
                <c:pt idx="9">
                  <c:v>Supply Chain &amp; Logistics</c:v>
                </c:pt>
              </c:strCache>
            </c:strRef>
          </c:cat>
          <c:val>
            <c:numRef>
              <c:f>'Pivot Table'!$L$32:$L$42</c:f>
              <c:numCache>
                <c:formatCode>General</c:formatCode>
                <c:ptCount val="10"/>
                <c:pt idx="0">
                  <c:v>396.51063829787233</c:v>
                </c:pt>
                <c:pt idx="1">
                  <c:v>398.8980891719745</c:v>
                </c:pt>
                <c:pt idx="2">
                  <c:v>411.60554371002132</c:v>
                </c:pt>
                <c:pt idx="3">
                  <c:v>393.2808510638298</c:v>
                </c:pt>
                <c:pt idx="4">
                  <c:v>416.68297872340423</c:v>
                </c:pt>
                <c:pt idx="5">
                  <c:v>402.05330490405117</c:v>
                </c:pt>
                <c:pt idx="6">
                  <c:v>398.77919320594481</c:v>
                </c:pt>
                <c:pt idx="7">
                  <c:v>388.27931769722812</c:v>
                </c:pt>
                <c:pt idx="8">
                  <c:v>412.74042553191487</c:v>
                </c:pt>
                <c:pt idx="9">
                  <c:v>394.18936170212766</c:v>
                </c:pt>
              </c:numCache>
            </c:numRef>
          </c:val>
          <c:extLst>
            <c:ext xmlns:c16="http://schemas.microsoft.com/office/drawing/2014/chart" uri="{C3380CC4-5D6E-409C-BE32-E72D297353CC}">
              <c16:uniqueId val="{00000000-9FE5-49A8-B8EB-0226A1D08237}"/>
            </c:ext>
          </c:extLst>
        </c:ser>
        <c:ser>
          <c:idx val="1"/>
          <c:order val="1"/>
          <c:tx>
            <c:strRef>
              <c:f>'Pivot Table'!$M$31</c:f>
              <c:strCache>
                <c:ptCount val="1"/>
                <c:pt idx="0">
                  <c:v>Average of AI models</c:v>
                </c:pt>
              </c:strCache>
            </c:strRef>
          </c:tx>
          <c:spPr>
            <a:solidFill>
              <a:srgbClr val="F94CAF"/>
            </a:solidFill>
            <a:ln>
              <a:noFill/>
            </a:ln>
            <a:effectLst/>
          </c:spPr>
          <c:invertIfNegative val="0"/>
          <c:cat>
            <c:strRef>
              <c:f>'Pivot Table'!$K$32:$K$42</c:f>
              <c:strCache>
                <c:ptCount val="10"/>
                <c:pt idx="0">
                  <c:v>Administrative &amp; Clerical</c:v>
                </c:pt>
                <c:pt idx="1">
                  <c:v>Communication &amp; PR</c:v>
                </c:pt>
                <c:pt idx="2">
                  <c:v>Construction</c:v>
                </c:pt>
                <c:pt idx="3">
                  <c:v>Data &amp; IT</c:v>
                </c:pt>
                <c:pt idx="4">
                  <c:v>Hospitality</c:v>
                </c:pt>
                <c:pt idx="5">
                  <c:v>Law Enforcement</c:v>
                </c:pt>
                <c:pt idx="6">
                  <c:v>Leadership &amp; Strategy</c:v>
                </c:pt>
                <c:pt idx="7">
                  <c:v>Medical &amp; Healthcare</c:v>
                </c:pt>
                <c:pt idx="8">
                  <c:v>Sales &amp; Marketing</c:v>
                </c:pt>
                <c:pt idx="9">
                  <c:v>Supply Chain &amp; Logistics</c:v>
                </c:pt>
              </c:strCache>
            </c:strRef>
          </c:cat>
          <c:val>
            <c:numRef>
              <c:f>'Pivot Table'!$M$32:$M$42</c:f>
              <c:numCache>
                <c:formatCode>General</c:formatCode>
                <c:ptCount val="10"/>
                <c:pt idx="0">
                  <c:v>1812.0553191489362</c:v>
                </c:pt>
                <c:pt idx="1">
                  <c:v>1836.9575371549895</c:v>
                </c:pt>
                <c:pt idx="2">
                  <c:v>1853.3518123667377</c:v>
                </c:pt>
                <c:pt idx="3">
                  <c:v>1818.3234042553192</c:v>
                </c:pt>
                <c:pt idx="4">
                  <c:v>1869.4510638297872</c:v>
                </c:pt>
                <c:pt idx="5">
                  <c:v>1782.2196162046907</c:v>
                </c:pt>
                <c:pt idx="6">
                  <c:v>1817.4670912951167</c:v>
                </c:pt>
                <c:pt idx="7">
                  <c:v>1768.3560767590618</c:v>
                </c:pt>
                <c:pt idx="8">
                  <c:v>1855.7042553191488</c:v>
                </c:pt>
                <c:pt idx="9">
                  <c:v>1789.8212765957446</c:v>
                </c:pt>
              </c:numCache>
            </c:numRef>
          </c:val>
          <c:extLst>
            <c:ext xmlns:c16="http://schemas.microsoft.com/office/drawing/2014/chart" uri="{C3380CC4-5D6E-409C-BE32-E72D297353CC}">
              <c16:uniqueId val="{00000001-9FE5-49A8-B8EB-0226A1D08237}"/>
            </c:ext>
          </c:extLst>
        </c:ser>
        <c:dLbls>
          <c:showLegendKey val="0"/>
          <c:showVal val="0"/>
          <c:showCatName val="0"/>
          <c:showSerName val="0"/>
          <c:showPercent val="0"/>
          <c:showBubbleSize val="0"/>
        </c:dLbls>
        <c:gapWidth val="44"/>
        <c:overlap val="-27"/>
        <c:axId val="945605704"/>
        <c:axId val="945603184"/>
      </c:barChart>
      <c:catAx>
        <c:axId val="945605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ar-EG"/>
          </a:p>
        </c:txPr>
        <c:crossAx val="945603184"/>
        <c:crosses val="autoZero"/>
        <c:auto val="1"/>
        <c:lblAlgn val="ctr"/>
        <c:lblOffset val="100"/>
        <c:noMultiLvlLbl val="0"/>
      </c:catAx>
      <c:valAx>
        <c:axId val="94560318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ar-EG"/>
          </a:p>
        </c:txPr>
        <c:crossAx val="94560570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ar-E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100717"/>
    </a:solidFill>
    <a:ln w="9525" cap="flat" cmpd="sng" algn="ctr">
      <a:solidFill>
        <a:srgbClr val="100717"/>
      </a:solidFill>
      <a:round/>
    </a:ln>
    <a:effectLst/>
  </c:spPr>
  <c:txPr>
    <a:bodyPr/>
    <a:lstStyle/>
    <a:p>
      <a:pPr>
        <a:defRPr/>
      </a:pPr>
      <a:endParaRPr lang="ar-E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2"/>
    </mc:Choice>
    <mc:Fallback>
      <c:style val="2"/>
    </mc:Fallback>
  </mc:AlternateContent>
  <c:pivotSource>
    <c:name>[Final.xlsx]Pivot Table!PivotTable2</c:name>
    <c:fmtId val="19"/>
  </c:pivotSource>
  <c:chart>
    <c:autoTitleDeleted val="1"/>
    <c:pivotFmts>
      <c:pivotFmt>
        <c:idx val="0"/>
        <c:spPr>
          <a:solidFill>
            <a:srgbClr val="3333C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E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9966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E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3333C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EG"/>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9966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EG"/>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3333C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EG"/>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CC66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EG"/>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rgbClr val="3333C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EG"/>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rgbClr val="CC66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EG"/>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3333C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EG"/>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rgbClr val="CC66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EG"/>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Table'!$L$10</c:f>
              <c:strCache>
                <c:ptCount val="1"/>
                <c:pt idx="0">
                  <c:v>Average of Tasks</c:v>
                </c:pt>
              </c:strCache>
            </c:strRef>
          </c:tx>
          <c:spPr>
            <a:solidFill>
              <a:srgbClr val="3333CC"/>
            </a:solidFill>
            <a:ln>
              <a:noFill/>
            </a:ln>
            <a:effectLst/>
          </c:spPr>
          <c:invertIfNegative val="0"/>
          <c:cat>
            <c:strRef>
              <c:f>'Pivot Table'!$K$11:$K$21</c:f>
              <c:strCache>
                <c:ptCount val="10"/>
                <c:pt idx="0">
                  <c:v>Design Manager</c:v>
                </c:pt>
                <c:pt idx="1">
                  <c:v>Director</c:v>
                </c:pt>
                <c:pt idx="2">
                  <c:v>Instructional Designer</c:v>
                </c:pt>
                <c:pt idx="3">
                  <c:v>Learning And Development Specialist</c:v>
                </c:pt>
                <c:pt idx="4">
                  <c:v>Manager</c:v>
                </c:pt>
                <c:pt idx="5">
                  <c:v>Program Administrator</c:v>
                </c:pt>
                <c:pt idx="6">
                  <c:v>Program Associate</c:v>
                </c:pt>
                <c:pt idx="7">
                  <c:v>Script Writer</c:v>
                </c:pt>
                <c:pt idx="8">
                  <c:v>Senior Technical Writer</c:v>
                </c:pt>
                <c:pt idx="9">
                  <c:v>Writer</c:v>
                </c:pt>
              </c:strCache>
            </c:strRef>
          </c:cat>
          <c:val>
            <c:numRef>
              <c:f>'Pivot Table'!$L$11:$L$21</c:f>
              <c:numCache>
                <c:formatCode>General</c:formatCode>
                <c:ptCount val="10"/>
                <c:pt idx="0">
                  <c:v>1297</c:v>
                </c:pt>
                <c:pt idx="1">
                  <c:v>1316</c:v>
                </c:pt>
                <c:pt idx="2">
                  <c:v>1387</c:v>
                </c:pt>
                <c:pt idx="3">
                  <c:v>1290</c:v>
                </c:pt>
                <c:pt idx="4">
                  <c:v>1316</c:v>
                </c:pt>
                <c:pt idx="5">
                  <c:v>1339</c:v>
                </c:pt>
                <c:pt idx="6">
                  <c:v>1329</c:v>
                </c:pt>
                <c:pt idx="7">
                  <c:v>1299</c:v>
                </c:pt>
                <c:pt idx="8">
                  <c:v>1358</c:v>
                </c:pt>
                <c:pt idx="9">
                  <c:v>1314</c:v>
                </c:pt>
              </c:numCache>
            </c:numRef>
          </c:val>
          <c:extLst>
            <c:ext xmlns:c16="http://schemas.microsoft.com/office/drawing/2014/chart" uri="{C3380CC4-5D6E-409C-BE32-E72D297353CC}">
              <c16:uniqueId val="{00000000-FBCE-42D9-B5F9-FC0ABFACF006}"/>
            </c:ext>
          </c:extLst>
        </c:ser>
        <c:ser>
          <c:idx val="1"/>
          <c:order val="1"/>
          <c:tx>
            <c:strRef>
              <c:f>'Pivot Table'!$M$10</c:f>
              <c:strCache>
                <c:ptCount val="1"/>
                <c:pt idx="0">
                  <c:v>Average of AI models</c:v>
                </c:pt>
              </c:strCache>
            </c:strRef>
          </c:tx>
          <c:spPr>
            <a:solidFill>
              <a:srgbClr val="F94CAF"/>
            </a:solidFill>
            <a:ln>
              <a:noFill/>
            </a:ln>
            <a:effectLst/>
          </c:spPr>
          <c:invertIfNegative val="0"/>
          <c:cat>
            <c:strRef>
              <c:f>'Pivot Table'!$K$11:$K$21</c:f>
              <c:strCache>
                <c:ptCount val="10"/>
                <c:pt idx="0">
                  <c:v>Design Manager</c:v>
                </c:pt>
                <c:pt idx="1">
                  <c:v>Director</c:v>
                </c:pt>
                <c:pt idx="2">
                  <c:v>Instructional Designer</c:v>
                </c:pt>
                <c:pt idx="3">
                  <c:v>Learning And Development Specialist</c:v>
                </c:pt>
                <c:pt idx="4">
                  <c:v>Manager</c:v>
                </c:pt>
                <c:pt idx="5">
                  <c:v>Program Administrator</c:v>
                </c:pt>
                <c:pt idx="6">
                  <c:v>Program Associate</c:v>
                </c:pt>
                <c:pt idx="7">
                  <c:v>Script Writer</c:v>
                </c:pt>
                <c:pt idx="8">
                  <c:v>Senior Technical Writer</c:v>
                </c:pt>
                <c:pt idx="9">
                  <c:v>Writer</c:v>
                </c:pt>
              </c:strCache>
            </c:strRef>
          </c:cat>
          <c:val>
            <c:numRef>
              <c:f>'Pivot Table'!$M$11:$M$21</c:f>
              <c:numCache>
                <c:formatCode>General</c:formatCode>
                <c:ptCount val="10"/>
                <c:pt idx="0">
                  <c:v>5252</c:v>
                </c:pt>
                <c:pt idx="1">
                  <c:v>4695</c:v>
                </c:pt>
                <c:pt idx="2">
                  <c:v>5666</c:v>
                </c:pt>
                <c:pt idx="3">
                  <c:v>4877</c:v>
                </c:pt>
                <c:pt idx="4">
                  <c:v>5181</c:v>
                </c:pt>
                <c:pt idx="5">
                  <c:v>5294</c:v>
                </c:pt>
                <c:pt idx="6">
                  <c:v>5313</c:v>
                </c:pt>
                <c:pt idx="7">
                  <c:v>5364</c:v>
                </c:pt>
                <c:pt idx="8">
                  <c:v>5371</c:v>
                </c:pt>
                <c:pt idx="9">
                  <c:v>5319</c:v>
                </c:pt>
              </c:numCache>
            </c:numRef>
          </c:val>
          <c:extLst>
            <c:ext xmlns:c16="http://schemas.microsoft.com/office/drawing/2014/chart" uri="{C3380CC4-5D6E-409C-BE32-E72D297353CC}">
              <c16:uniqueId val="{00000001-FBCE-42D9-B5F9-FC0ABFACF006}"/>
            </c:ext>
          </c:extLst>
        </c:ser>
        <c:dLbls>
          <c:showLegendKey val="0"/>
          <c:showVal val="0"/>
          <c:showCatName val="0"/>
          <c:showSerName val="0"/>
          <c:showPercent val="0"/>
          <c:showBubbleSize val="0"/>
        </c:dLbls>
        <c:gapWidth val="36"/>
        <c:overlap val="-27"/>
        <c:axId val="945605344"/>
        <c:axId val="945607144"/>
      </c:barChart>
      <c:catAx>
        <c:axId val="945605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ar-EG"/>
          </a:p>
        </c:txPr>
        <c:crossAx val="945607144"/>
        <c:crosses val="autoZero"/>
        <c:auto val="1"/>
        <c:lblAlgn val="ctr"/>
        <c:lblOffset val="100"/>
        <c:noMultiLvlLbl val="0"/>
      </c:catAx>
      <c:valAx>
        <c:axId val="9456071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ar-EG"/>
          </a:p>
        </c:txPr>
        <c:crossAx val="94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ar-E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100717"/>
    </a:solidFill>
    <a:ln w="9525" cap="flat" cmpd="sng" algn="ctr">
      <a:solidFill>
        <a:srgbClr val="100717"/>
      </a:solidFill>
      <a:round/>
    </a:ln>
    <a:effectLst/>
  </c:spPr>
  <c:txPr>
    <a:bodyPr/>
    <a:lstStyle/>
    <a:p>
      <a:pPr>
        <a:defRPr/>
      </a:pPr>
      <a:endParaRPr lang="ar-E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2"/>
    </mc:Choice>
    <mc:Fallback>
      <c:style val="2"/>
    </mc:Fallback>
  </mc:AlternateContent>
  <c:pivotSource>
    <c:name>[Final.xlsx]Pivot Table!PivotTable3</c:name>
    <c:fmtId val="10"/>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E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E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CC66FF"/>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75000"/>
                    </a:schemeClr>
                  </a:solidFill>
                  <a:latin typeface="+mn-lt"/>
                  <a:ea typeface="+mn-ea"/>
                  <a:cs typeface="+mn-cs"/>
                </a:defRPr>
              </a:pPr>
              <a:endParaRPr lang="ar-E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CC66FF"/>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75000"/>
                    </a:schemeClr>
                  </a:solidFill>
                  <a:latin typeface="+mn-lt"/>
                  <a:ea typeface="+mn-ea"/>
                  <a:cs typeface="+mn-cs"/>
                </a:defRPr>
              </a:pPr>
              <a:endParaRPr lang="ar-E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CC66FF"/>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75000"/>
                    </a:schemeClr>
                  </a:solidFill>
                  <a:latin typeface="+mn-lt"/>
                  <a:ea typeface="+mn-ea"/>
                  <a:cs typeface="+mn-cs"/>
                </a:defRPr>
              </a:pPr>
              <a:endParaRPr lang="ar-EG"/>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Table'!$F$6</c:f>
              <c:strCache>
                <c:ptCount val="1"/>
                <c:pt idx="0">
                  <c:v>Total</c:v>
                </c:pt>
              </c:strCache>
            </c:strRef>
          </c:tx>
          <c:spPr>
            <a:solidFill>
              <a:srgbClr val="F94CAF"/>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ar-E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Table'!$E$7:$E$27</c:f>
              <c:strCache>
                <c:ptCount val="20"/>
                <c:pt idx="0">
                  <c:v>Admin</c:v>
                </c:pt>
                <c:pt idx="1">
                  <c:v>Chief Executive Officer (CEO)</c:v>
                </c:pt>
                <c:pt idx="2">
                  <c:v>Chief Strategy Officer</c:v>
                </c:pt>
                <c:pt idx="3">
                  <c:v>Communications Manager</c:v>
                </c:pt>
                <c:pt idx="4">
                  <c:v>Compliance Officer</c:v>
                </c:pt>
                <c:pt idx="5">
                  <c:v>Data Clerk</c:v>
                </c:pt>
                <c:pt idx="6">
                  <c:v>Data Collector</c:v>
                </c:pt>
                <c:pt idx="7">
                  <c:v>Data Entry</c:v>
                </c:pt>
                <c:pt idx="8">
                  <c:v>Data Entry Clerk</c:v>
                </c:pt>
                <c:pt idx="9">
                  <c:v>Data Entry Operator</c:v>
                </c:pt>
                <c:pt idx="10">
                  <c:v>Data Entry Specialist</c:v>
                </c:pt>
                <c:pt idx="11">
                  <c:v>General Clerk</c:v>
                </c:pt>
                <c:pt idx="12">
                  <c:v>Mail Clerk</c:v>
                </c:pt>
                <c:pt idx="13">
                  <c:v>Mail Handler</c:v>
                </c:pt>
                <c:pt idx="14">
                  <c:v>Medical Transcriptionist</c:v>
                </c:pt>
                <c:pt idx="15">
                  <c:v>Street Sweeper</c:v>
                </c:pt>
                <c:pt idx="16">
                  <c:v>Supply Clerk</c:v>
                </c:pt>
                <c:pt idx="17">
                  <c:v>Therapist</c:v>
                </c:pt>
                <c:pt idx="18">
                  <c:v>Warehouse Worker</c:v>
                </c:pt>
                <c:pt idx="19">
                  <c:v>Web Search Evaluator</c:v>
                </c:pt>
              </c:strCache>
            </c:strRef>
          </c:cat>
          <c:val>
            <c:numRef>
              <c:f>'Pivot Table'!$F$7:$F$27</c:f>
              <c:numCache>
                <c:formatCode>General</c:formatCode>
                <c:ptCount val="20"/>
                <c:pt idx="0">
                  <c:v>0.9</c:v>
                </c:pt>
                <c:pt idx="1">
                  <c:v>0.91</c:v>
                </c:pt>
                <c:pt idx="2">
                  <c:v>0.9</c:v>
                </c:pt>
                <c:pt idx="3">
                  <c:v>0.98</c:v>
                </c:pt>
                <c:pt idx="4">
                  <c:v>0.92</c:v>
                </c:pt>
                <c:pt idx="5">
                  <c:v>0.9</c:v>
                </c:pt>
                <c:pt idx="6">
                  <c:v>0.95</c:v>
                </c:pt>
                <c:pt idx="7">
                  <c:v>0.95</c:v>
                </c:pt>
                <c:pt idx="8">
                  <c:v>0.9</c:v>
                </c:pt>
                <c:pt idx="9">
                  <c:v>0.9</c:v>
                </c:pt>
                <c:pt idx="10">
                  <c:v>0.9</c:v>
                </c:pt>
                <c:pt idx="11">
                  <c:v>0.9</c:v>
                </c:pt>
                <c:pt idx="12">
                  <c:v>0.95</c:v>
                </c:pt>
                <c:pt idx="13">
                  <c:v>0.9</c:v>
                </c:pt>
                <c:pt idx="14">
                  <c:v>0.9</c:v>
                </c:pt>
                <c:pt idx="15">
                  <c:v>0.9</c:v>
                </c:pt>
                <c:pt idx="16">
                  <c:v>0.9</c:v>
                </c:pt>
                <c:pt idx="17">
                  <c:v>0.9</c:v>
                </c:pt>
                <c:pt idx="18">
                  <c:v>0.9</c:v>
                </c:pt>
                <c:pt idx="19">
                  <c:v>0.9</c:v>
                </c:pt>
              </c:numCache>
            </c:numRef>
          </c:val>
          <c:extLst>
            <c:ext xmlns:c16="http://schemas.microsoft.com/office/drawing/2014/chart" uri="{C3380CC4-5D6E-409C-BE32-E72D297353CC}">
              <c16:uniqueId val="{00000000-714D-4A4C-8F57-EA0B215B6677}"/>
            </c:ext>
          </c:extLst>
        </c:ser>
        <c:dLbls>
          <c:dLblPos val="outEnd"/>
          <c:showLegendKey val="0"/>
          <c:showVal val="1"/>
          <c:showCatName val="0"/>
          <c:showSerName val="0"/>
          <c:showPercent val="0"/>
          <c:showBubbleSize val="0"/>
        </c:dLbls>
        <c:gapWidth val="98"/>
        <c:overlap val="-24"/>
        <c:axId val="1161651904"/>
        <c:axId val="1161657304"/>
      </c:barChart>
      <c:catAx>
        <c:axId val="1161651904"/>
        <c:scaling>
          <c:orientation val="minMax"/>
        </c:scaling>
        <c:delete val="0"/>
        <c:axPos val="b"/>
        <c:numFmt formatCode="General" sourceLinked="1"/>
        <c:majorTickMark val="none"/>
        <c:minorTickMark val="none"/>
        <c:tickLblPos val="nextTo"/>
        <c:spPr>
          <a:noFill/>
          <a:ln w="2857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ar-EG"/>
          </a:p>
        </c:txPr>
        <c:crossAx val="1161657304"/>
        <c:crosses val="autoZero"/>
        <c:auto val="1"/>
        <c:lblAlgn val="ctr"/>
        <c:lblOffset val="100"/>
        <c:noMultiLvlLbl val="0"/>
      </c:catAx>
      <c:valAx>
        <c:axId val="1161657304"/>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ar-EG"/>
          </a:p>
        </c:txPr>
        <c:crossAx val="11616519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100717"/>
    </a:solidFill>
    <a:ln w="9525" cap="flat" cmpd="sng" algn="ctr">
      <a:solidFill>
        <a:srgbClr val="100717"/>
      </a:solidFill>
      <a:round/>
    </a:ln>
    <a:effectLst/>
  </c:spPr>
  <c:txPr>
    <a:bodyPr/>
    <a:lstStyle/>
    <a:p>
      <a:pPr>
        <a:defRPr/>
      </a:pPr>
      <a:endParaRPr lang="ar-E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2"/>
    </mc:Choice>
    <mc:Fallback>
      <c:style val="2"/>
    </mc:Fallback>
  </mc:AlternateContent>
  <c:pivotSource>
    <c:name>[Final.xlsx]Pivot Table!PivotTable4</c:name>
    <c:fmtId val="10"/>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E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E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CC66FF"/>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75000"/>
                    </a:schemeClr>
                  </a:solidFill>
                  <a:latin typeface="+mn-lt"/>
                  <a:ea typeface="+mn-ea"/>
                  <a:cs typeface="+mn-cs"/>
                </a:defRPr>
              </a:pPr>
              <a:endParaRPr lang="ar-E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CC66FF"/>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75000"/>
                    </a:schemeClr>
                  </a:solidFill>
                  <a:latin typeface="+mn-lt"/>
                  <a:ea typeface="+mn-ea"/>
                  <a:cs typeface="+mn-cs"/>
                </a:defRPr>
              </a:pPr>
              <a:endParaRPr lang="ar-E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CC66FF"/>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75000"/>
                    </a:schemeClr>
                  </a:solidFill>
                  <a:latin typeface="+mn-lt"/>
                  <a:ea typeface="+mn-ea"/>
                  <a:cs typeface="+mn-cs"/>
                </a:defRPr>
              </a:pPr>
              <a:endParaRPr lang="ar-EG"/>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Table'!$I$6</c:f>
              <c:strCache>
                <c:ptCount val="1"/>
                <c:pt idx="0">
                  <c:v>Total</c:v>
                </c:pt>
              </c:strCache>
            </c:strRef>
          </c:tx>
          <c:spPr>
            <a:solidFill>
              <a:srgbClr val="F94CAF"/>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ar-E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Table'!$H$7:$H$21</c:f>
              <c:strCache>
                <c:ptCount val="14"/>
                <c:pt idx="0">
                  <c:v>After School Teacher</c:v>
                </c:pt>
                <c:pt idx="1">
                  <c:v>Computer Teacher</c:v>
                </c:pt>
                <c:pt idx="2">
                  <c:v>Dog Trainer</c:v>
                </c:pt>
                <c:pt idx="3">
                  <c:v>Early Childhood Education</c:v>
                </c:pt>
                <c:pt idx="4">
                  <c:v>Er Rn</c:v>
                </c:pt>
                <c:pt idx="5">
                  <c:v>Flooring Installer</c:v>
                </c:pt>
                <c:pt idx="6">
                  <c:v>Front Office Manager</c:v>
                </c:pt>
                <c:pt idx="7">
                  <c:v>Recreation Leader</c:v>
                </c:pt>
                <c:pt idx="8">
                  <c:v>Safety Coordinator</c:v>
                </c:pt>
                <c:pt idx="9">
                  <c:v>Sales Trainer</c:v>
                </c:pt>
                <c:pt idx="10">
                  <c:v>Security Analyst</c:v>
                </c:pt>
                <c:pt idx="11">
                  <c:v>Sports</c:v>
                </c:pt>
                <c:pt idx="12">
                  <c:v>Sports Director</c:v>
                </c:pt>
                <c:pt idx="13">
                  <c:v>Strategy Analyst</c:v>
                </c:pt>
              </c:strCache>
            </c:strRef>
          </c:cat>
          <c:val>
            <c:numRef>
              <c:f>'Pivot Table'!$I$7:$I$21</c:f>
              <c:numCache>
                <c:formatCode>General</c:formatCode>
                <c:ptCount val="14"/>
                <c:pt idx="0">
                  <c:v>1</c:v>
                </c:pt>
                <c:pt idx="1">
                  <c:v>0.41815476200000001</c:v>
                </c:pt>
                <c:pt idx="2">
                  <c:v>0.83333333300000001</c:v>
                </c:pt>
                <c:pt idx="3">
                  <c:v>0.40293040299999999</c:v>
                </c:pt>
                <c:pt idx="4">
                  <c:v>0.40917782000000003</c:v>
                </c:pt>
                <c:pt idx="5">
                  <c:v>0.5</c:v>
                </c:pt>
                <c:pt idx="6">
                  <c:v>0.5</c:v>
                </c:pt>
                <c:pt idx="7">
                  <c:v>0.40431266799999999</c:v>
                </c:pt>
                <c:pt idx="8">
                  <c:v>0.5</c:v>
                </c:pt>
                <c:pt idx="9">
                  <c:v>0.40450771099999999</c:v>
                </c:pt>
                <c:pt idx="10">
                  <c:v>0.40121078700000001</c:v>
                </c:pt>
                <c:pt idx="11">
                  <c:v>0.406360424</c:v>
                </c:pt>
                <c:pt idx="12">
                  <c:v>0.40579710099999999</c:v>
                </c:pt>
                <c:pt idx="13">
                  <c:v>0.40663900400000003</c:v>
                </c:pt>
              </c:numCache>
            </c:numRef>
          </c:val>
          <c:extLst>
            <c:ext xmlns:c16="http://schemas.microsoft.com/office/drawing/2014/chart" uri="{C3380CC4-5D6E-409C-BE32-E72D297353CC}">
              <c16:uniqueId val="{00000000-6629-48D2-9631-03ED39324BC5}"/>
            </c:ext>
          </c:extLst>
        </c:ser>
        <c:dLbls>
          <c:showLegendKey val="0"/>
          <c:showVal val="0"/>
          <c:showCatName val="0"/>
          <c:showSerName val="0"/>
          <c:showPercent val="0"/>
          <c:showBubbleSize val="0"/>
        </c:dLbls>
        <c:gapWidth val="157"/>
        <c:overlap val="-27"/>
        <c:axId val="1161692584"/>
        <c:axId val="1161693304"/>
      </c:barChart>
      <c:catAx>
        <c:axId val="1161692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ar-EG"/>
          </a:p>
        </c:txPr>
        <c:crossAx val="1161693304"/>
        <c:crosses val="autoZero"/>
        <c:auto val="1"/>
        <c:lblAlgn val="ctr"/>
        <c:lblOffset val="100"/>
        <c:noMultiLvlLbl val="0"/>
      </c:catAx>
      <c:valAx>
        <c:axId val="11616933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ar-EG"/>
          </a:p>
        </c:txPr>
        <c:crossAx val="11616925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100717"/>
    </a:solidFill>
    <a:ln w="9525" cap="flat" cmpd="sng" algn="ctr">
      <a:solidFill>
        <a:srgbClr val="100717"/>
      </a:solidFill>
      <a:round/>
    </a:ln>
    <a:effectLst/>
  </c:spPr>
  <c:txPr>
    <a:bodyPr/>
    <a:lstStyle/>
    <a:p>
      <a:pPr>
        <a:defRPr/>
      </a:pPr>
      <a:endParaRPr lang="ar-E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CA77A-940D-C885-B9FB-A6FC86831B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3BEBF3-2918-D96A-02EF-5B3F9A066C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25AA24-60B4-D631-0F5D-948C3D5AF93A}"/>
              </a:ext>
            </a:extLst>
          </p:cNvPr>
          <p:cNvSpPr>
            <a:spLocks noGrp="1"/>
          </p:cNvSpPr>
          <p:nvPr>
            <p:ph type="dt" sz="half" idx="10"/>
          </p:nvPr>
        </p:nvSpPr>
        <p:spPr/>
        <p:txBody>
          <a:bodyPr/>
          <a:lstStyle/>
          <a:p>
            <a:fld id="{E0AEACA3-368C-42FB-8C66-BCEB86CBAC7B}" type="datetimeFigureOut">
              <a:rPr lang="en-US" smtClean="0"/>
              <a:t>10/23/2024</a:t>
            </a:fld>
            <a:endParaRPr lang="en-US"/>
          </a:p>
        </p:txBody>
      </p:sp>
      <p:sp>
        <p:nvSpPr>
          <p:cNvPr id="5" name="Footer Placeholder 4">
            <a:extLst>
              <a:ext uri="{FF2B5EF4-FFF2-40B4-BE49-F238E27FC236}">
                <a16:creationId xmlns:a16="http://schemas.microsoft.com/office/drawing/2014/main" id="{2776B0FC-425F-A559-236C-2BCC454CBB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7D2356-58FF-EB40-8660-A80255FA59A3}"/>
              </a:ext>
            </a:extLst>
          </p:cNvPr>
          <p:cNvSpPr>
            <a:spLocks noGrp="1"/>
          </p:cNvSpPr>
          <p:nvPr>
            <p:ph type="sldNum" sz="quarter" idx="12"/>
          </p:nvPr>
        </p:nvSpPr>
        <p:spPr/>
        <p:txBody>
          <a:bodyPr/>
          <a:lstStyle/>
          <a:p>
            <a:fld id="{5567ACD7-AD1F-4B9F-A8CD-2EDD2FCD62C4}" type="slidenum">
              <a:rPr lang="en-US" smtClean="0"/>
              <a:t>‹#›</a:t>
            </a:fld>
            <a:endParaRPr lang="en-US"/>
          </a:p>
        </p:txBody>
      </p:sp>
    </p:spTree>
    <p:extLst>
      <p:ext uri="{BB962C8B-B14F-4D97-AF65-F5344CB8AC3E}">
        <p14:creationId xmlns:p14="http://schemas.microsoft.com/office/powerpoint/2010/main" val="221894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E6408-8534-15F5-7708-8A75F4B8CA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2180D4-7486-E20D-E050-B58685E78E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F6846B-B700-566E-984C-5B56F35C4420}"/>
              </a:ext>
            </a:extLst>
          </p:cNvPr>
          <p:cNvSpPr>
            <a:spLocks noGrp="1"/>
          </p:cNvSpPr>
          <p:nvPr>
            <p:ph type="dt" sz="half" idx="10"/>
          </p:nvPr>
        </p:nvSpPr>
        <p:spPr/>
        <p:txBody>
          <a:bodyPr/>
          <a:lstStyle/>
          <a:p>
            <a:fld id="{E0AEACA3-368C-42FB-8C66-BCEB86CBAC7B}" type="datetimeFigureOut">
              <a:rPr lang="en-US" smtClean="0"/>
              <a:t>10/23/2024</a:t>
            </a:fld>
            <a:endParaRPr lang="en-US"/>
          </a:p>
        </p:txBody>
      </p:sp>
      <p:sp>
        <p:nvSpPr>
          <p:cNvPr id="5" name="Footer Placeholder 4">
            <a:extLst>
              <a:ext uri="{FF2B5EF4-FFF2-40B4-BE49-F238E27FC236}">
                <a16:creationId xmlns:a16="http://schemas.microsoft.com/office/drawing/2014/main" id="{698DCCB4-17CC-0217-B8A2-A82078C2D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DA3E98-AF40-EA42-125A-758D035BE677}"/>
              </a:ext>
            </a:extLst>
          </p:cNvPr>
          <p:cNvSpPr>
            <a:spLocks noGrp="1"/>
          </p:cNvSpPr>
          <p:nvPr>
            <p:ph type="sldNum" sz="quarter" idx="12"/>
          </p:nvPr>
        </p:nvSpPr>
        <p:spPr/>
        <p:txBody>
          <a:bodyPr/>
          <a:lstStyle/>
          <a:p>
            <a:fld id="{5567ACD7-AD1F-4B9F-A8CD-2EDD2FCD62C4}" type="slidenum">
              <a:rPr lang="en-US" smtClean="0"/>
              <a:t>‹#›</a:t>
            </a:fld>
            <a:endParaRPr lang="en-US"/>
          </a:p>
        </p:txBody>
      </p:sp>
    </p:spTree>
    <p:extLst>
      <p:ext uri="{BB962C8B-B14F-4D97-AF65-F5344CB8AC3E}">
        <p14:creationId xmlns:p14="http://schemas.microsoft.com/office/powerpoint/2010/main" val="1046868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E43B7F-1F2F-85DE-2CC6-64587E1F0D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1B3C88-1EDD-15BC-D423-5292445329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95598C-C778-C312-713E-159BF158A00F}"/>
              </a:ext>
            </a:extLst>
          </p:cNvPr>
          <p:cNvSpPr>
            <a:spLocks noGrp="1"/>
          </p:cNvSpPr>
          <p:nvPr>
            <p:ph type="dt" sz="half" idx="10"/>
          </p:nvPr>
        </p:nvSpPr>
        <p:spPr/>
        <p:txBody>
          <a:bodyPr/>
          <a:lstStyle/>
          <a:p>
            <a:fld id="{E0AEACA3-368C-42FB-8C66-BCEB86CBAC7B}" type="datetimeFigureOut">
              <a:rPr lang="en-US" smtClean="0"/>
              <a:t>10/23/2024</a:t>
            </a:fld>
            <a:endParaRPr lang="en-US"/>
          </a:p>
        </p:txBody>
      </p:sp>
      <p:sp>
        <p:nvSpPr>
          <p:cNvPr id="5" name="Footer Placeholder 4">
            <a:extLst>
              <a:ext uri="{FF2B5EF4-FFF2-40B4-BE49-F238E27FC236}">
                <a16:creationId xmlns:a16="http://schemas.microsoft.com/office/drawing/2014/main" id="{3BA372F5-FB66-B559-53E1-B2557E27CD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B5D6B2-CA6E-FD52-BC75-8E2629D72C33}"/>
              </a:ext>
            </a:extLst>
          </p:cNvPr>
          <p:cNvSpPr>
            <a:spLocks noGrp="1"/>
          </p:cNvSpPr>
          <p:nvPr>
            <p:ph type="sldNum" sz="quarter" idx="12"/>
          </p:nvPr>
        </p:nvSpPr>
        <p:spPr/>
        <p:txBody>
          <a:bodyPr/>
          <a:lstStyle/>
          <a:p>
            <a:fld id="{5567ACD7-AD1F-4B9F-A8CD-2EDD2FCD62C4}" type="slidenum">
              <a:rPr lang="en-US" smtClean="0"/>
              <a:t>‹#›</a:t>
            </a:fld>
            <a:endParaRPr lang="en-US"/>
          </a:p>
        </p:txBody>
      </p:sp>
    </p:spTree>
    <p:extLst>
      <p:ext uri="{BB962C8B-B14F-4D97-AF65-F5344CB8AC3E}">
        <p14:creationId xmlns:p14="http://schemas.microsoft.com/office/powerpoint/2010/main" val="3725487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C4B8-D311-E4B3-74A3-D35780C24D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4B381A-07E4-B454-FE15-504BD1C1C3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0D6055-83D7-5536-9D36-A11AAE112CF9}"/>
              </a:ext>
            </a:extLst>
          </p:cNvPr>
          <p:cNvSpPr>
            <a:spLocks noGrp="1"/>
          </p:cNvSpPr>
          <p:nvPr>
            <p:ph type="dt" sz="half" idx="10"/>
          </p:nvPr>
        </p:nvSpPr>
        <p:spPr/>
        <p:txBody>
          <a:bodyPr/>
          <a:lstStyle/>
          <a:p>
            <a:fld id="{E0AEACA3-368C-42FB-8C66-BCEB86CBAC7B}" type="datetimeFigureOut">
              <a:rPr lang="en-US" smtClean="0"/>
              <a:t>10/23/2024</a:t>
            </a:fld>
            <a:endParaRPr lang="en-US"/>
          </a:p>
        </p:txBody>
      </p:sp>
      <p:sp>
        <p:nvSpPr>
          <p:cNvPr id="5" name="Footer Placeholder 4">
            <a:extLst>
              <a:ext uri="{FF2B5EF4-FFF2-40B4-BE49-F238E27FC236}">
                <a16:creationId xmlns:a16="http://schemas.microsoft.com/office/drawing/2014/main" id="{4D18D999-C224-FA61-7ECE-8E3C9DA83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44B97-5293-FD46-6AAF-4546ACE08550}"/>
              </a:ext>
            </a:extLst>
          </p:cNvPr>
          <p:cNvSpPr>
            <a:spLocks noGrp="1"/>
          </p:cNvSpPr>
          <p:nvPr>
            <p:ph type="sldNum" sz="quarter" idx="12"/>
          </p:nvPr>
        </p:nvSpPr>
        <p:spPr/>
        <p:txBody>
          <a:bodyPr/>
          <a:lstStyle/>
          <a:p>
            <a:fld id="{5567ACD7-AD1F-4B9F-A8CD-2EDD2FCD62C4}" type="slidenum">
              <a:rPr lang="en-US" smtClean="0"/>
              <a:t>‹#›</a:t>
            </a:fld>
            <a:endParaRPr lang="en-US"/>
          </a:p>
        </p:txBody>
      </p:sp>
    </p:spTree>
    <p:extLst>
      <p:ext uri="{BB962C8B-B14F-4D97-AF65-F5344CB8AC3E}">
        <p14:creationId xmlns:p14="http://schemas.microsoft.com/office/powerpoint/2010/main" val="1399509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5C07D-9368-2C2F-BF4E-03E4E73E3F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C87B07-13EC-CF8D-F8FE-1840F4DE00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965EC7-33CA-BAC1-26FD-C9A7BA48406E}"/>
              </a:ext>
            </a:extLst>
          </p:cNvPr>
          <p:cNvSpPr>
            <a:spLocks noGrp="1"/>
          </p:cNvSpPr>
          <p:nvPr>
            <p:ph type="dt" sz="half" idx="10"/>
          </p:nvPr>
        </p:nvSpPr>
        <p:spPr/>
        <p:txBody>
          <a:bodyPr/>
          <a:lstStyle/>
          <a:p>
            <a:fld id="{E0AEACA3-368C-42FB-8C66-BCEB86CBAC7B}" type="datetimeFigureOut">
              <a:rPr lang="en-US" smtClean="0"/>
              <a:t>10/23/2024</a:t>
            </a:fld>
            <a:endParaRPr lang="en-US"/>
          </a:p>
        </p:txBody>
      </p:sp>
      <p:sp>
        <p:nvSpPr>
          <p:cNvPr id="5" name="Footer Placeholder 4">
            <a:extLst>
              <a:ext uri="{FF2B5EF4-FFF2-40B4-BE49-F238E27FC236}">
                <a16:creationId xmlns:a16="http://schemas.microsoft.com/office/drawing/2014/main" id="{06329E54-7FE1-F090-98D8-97DC8AFC5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3D6D5-76D1-7E74-23DE-FC980444FD30}"/>
              </a:ext>
            </a:extLst>
          </p:cNvPr>
          <p:cNvSpPr>
            <a:spLocks noGrp="1"/>
          </p:cNvSpPr>
          <p:nvPr>
            <p:ph type="sldNum" sz="quarter" idx="12"/>
          </p:nvPr>
        </p:nvSpPr>
        <p:spPr/>
        <p:txBody>
          <a:bodyPr/>
          <a:lstStyle/>
          <a:p>
            <a:fld id="{5567ACD7-AD1F-4B9F-A8CD-2EDD2FCD62C4}" type="slidenum">
              <a:rPr lang="en-US" smtClean="0"/>
              <a:t>‹#›</a:t>
            </a:fld>
            <a:endParaRPr lang="en-US"/>
          </a:p>
        </p:txBody>
      </p:sp>
    </p:spTree>
    <p:extLst>
      <p:ext uri="{BB962C8B-B14F-4D97-AF65-F5344CB8AC3E}">
        <p14:creationId xmlns:p14="http://schemas.microsoft.com/office/powerpoint/2010/main" val="470184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E07CA-F02D-F4A3-C944-9AE90B9F07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16121E-93BA-B009-CA00-41387470BC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DBE92D-2AD5-6158-4D25-84114912D8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A432DC-EA5C-4F90-575C-B896D7E30463}"/>
              </a:ext>
            </a:extLst>
          </p:cNvPr>
          <p:cNvSpPr>
            <a:spLocks noGrp="1"/>
          </p:cNvSpPr>
          <p:nvPr>
            <p:ph type="dt" sz="half" idx="10"/>
          </p:nvPr>
        </p:nvSpPr>
        <p:spPr/>
        <p:txBody>
          <a:bodyPr/>
          <a:lstStyle/>
          <a:p>
            <a:fld id="{E0AEACA3-368C-42FB-8C66-BCEB86CBAC7B}" type="datetimeFigureOut">
              <a:rPr lang="en-US" smtClean="0"/>
              <a:t>10/23/2024</a:t>
            </a:fld>
            <a:endParaRPr lang="en-US"/>
          </a:p>
        </p:txBody>
      </p:sp>
      <p:sp>
        <p:nvSpPr>
          <p:cNvPr id="6" name="Footer Placeholder 5">
            <a:extLst>
              <a:ext uri="{FF2B5EF4-FFF2-40B4-BE49-F238E27FC236}">
                <a16:creationId xmlns:a16="http://schemas.microsoft.com/office/drawing/2014/main" id="{85F2A2CF-09DE-E65B-D041-8DF7999910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8BDFEB-23A1-FFEB-2598-E053755F0938}"/>
              </a:ext>
            </a:extLst>
          </p:cNvPr>
          <p:cNvSpPr>
            <a:spLocks noGrp="1"/>
          </p:cNvSpPr>
          <p:nvPr>
            <p:ph type="sldNum" sz="quarter" idx="12"/>
          </p:nvPr>
        </p:nvSpPr>
        <p:spPr/>
        <p:txBody>
          <a:bodyPr/>
          <a:lstStyle/>
          <a:p>
            <a:fld id="{5567ACD7-AD1F-4B9F-A8CD-2EDD2FCD62C4}" type="slidenum">
              <a:rPr lang="en-US" smtClean="0"/>
              <a:t>‹#›</a:t>
            </a:fld>
            <a:endParaRPr lang="en-US"/>
          </a:p>
        </p:txBody>
      </p:sp>
    </p:spTree>
    <p:extLst>
      <p:ext uri="{BB962C8B-B14F-4D97-AF65-F5344CB8AC3E}">
        <p14:creationId xmlns:p14="http://schemas.microsoft.com/office/powerpoint/2010/main" val="204260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CDFED-08B2-ED5E-EE28-3EE5B3E9B8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3482B1-E12E-099F-ABC1-DA3AD31B71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ED675D-684B-C59B-3BDD-E2EDA73563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8BCB85-BF10-FF3C-B25E-A12AA2DF0A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BD0BCD-2E48-3276-FE12-836F17E991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7DF351-32BD-A974-37EB-77755B2C2FE7}"/>
              </a:ext>
            </a:extLst>
          </p:cNvPr>
          <p:cNvSpPr>
            <a:spLocks noGrp="1"/>
          </p:cNvSpPr>
          <p:nvPr>
            <p:ph type="dt" sz="half" idx="10"/>
          </p:nvPr>
        </p:nvSpPr>
        <p:spPr/>
        <p:txBody>
          <a:bodyPr/>
          <a:lstStyle/>
          <a:p>
            <a:fld id="{E0AEACA3-368C-42FB-8C66-BCEB86CBAC7B}" type="datetimeFigureOut">
              <a:rPr lang="en-US" smtClean="0"/>
              <a:t>10/23/2024</a:t>
            </a:fld>
            <a:endParaRPr lang="en-US"/>
          </a:p>
        </p:txBody>
      </p:sp>
      <p:sp>
        <p:nvSpPr>
          <p:cNvPr id="8" name="Footer Placeholder 7">
            <a:extLst>
              <a:ext uri="{FF2B5EF4-FFF2-40B4-BE49-F238E27FC236}">
                <a16:creationId xmlns:a16="http://schemas.microsoft.com/office/drawing/2014/main" id="{22863082-E5E4-6F49-62F4-27CF758464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955861-3CC7-EA2E-6353-F56D81F082E3}"/>
              </a:ext>
            </a:extLst>
          </p:cNvPr>
          <p:cNvSpPr>
            <a:spLocks noGrp="1"/>
          </p:cNvSpPr>
          <p:nvPr>
            <p:ph type="sldNum" sz="quarter" idx="12"/>
          </p:nvPr>
        </p:nvSpPr>
        <p:spPr/>
        <p:txBody>
          <a:bodyPr/>
          <a:lstStyle/>
          <a:p>
            <a:fld id="{5567ACD7-AD1F-4B9F-A8CD-2EDD2FCD62C4}" type="slidenum">
              <a:rPr lang="en-US" smtClean="0"/>
              <a:t>‹#›</a:t>
            </a:fld>
            <a:endParaRPr lang="en-US"/>
          </a:p>
        </p:txBody>
      </p:sp>
    </p:spTree>
    <p:extLst>
      <p:ext uri="{BB962C8B-B14F-4D97-AF65-F5344CB8AC3E}">
        <p14:creationId xmlns:p14="http://schemas.microsoft.com/office/powerpoint/2010/main" val="1506981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BAB8B-C14B-27DE-6E64-803D480B48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7325EB-4AE1-892A-4233-3851C2271CC7}"/>
              </a:ext>
            </a:extLst>
          </p:cNvPr>
          <p:cNvSpPr>
            <a:spLocks noGrp="1"/>
          </p:cNvSpPr>
          <p:nvPr>
            <p:ph type="dt" sz="half" idx="10"/>
          </p:nvPr>
        </p:nvSpPr>
        <p:spPr/>
        <p:txBody>
          <a:bodyPr/>
          <a:lstStyle/>
          <a:p>
            <a:fld id="{E0AEACA3-368C-42FB-8C66-BCEB86CBAC7B}" type="datetimeFigureOut">
              <a:rPr lang="en-US" smtClean="0"/>
              <a:t>10/23/2024</a:t>
            </a:fld>
            <a:endParaRPr lang="en-US"/>
          </a:p>
        </p:txBody>
      </p:sp>
      <p:sp>
        <p:nvSpPr>
          <p:cNvPr id="4" name="Footer Placeholder 3">
            <a:extLst>
              <a:ext uri="{FF2B5EF4-FFF2-40B4-BE49-F238E27FC236}">
                <a16:creationId xmlns:a16="http://schemas.microsoft.com/office/drawing/2014/main" id="{FD75F1E7-7709-4EB5-0A6F-B0B64339DB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8D8FDF-679B-42E2-13E0-2D12D165F062}"/>
              </a:ext>
            </a:extLst>
          </p:cNvPr>
          <p:cNvSpPr>
            <a:spLocks noGrp="1"/>
          </p:cNvSpPr>
          <p:nvPr>
            <p:ph type="sldNum" sz="quarter" idx="12"/>
          </p:nvPr>
        </p:nvSpPr>
        <p:spPr/>
        <p:txBody>
          <a:bodyPr/>
          <a:lstStyle/>
          <a:p>
            <a:fld id="{5567ACD7-AD1F-4B9F-A8CD-2EDD2FCD62C4}" type="slidenum">
              <a:rPr lang="en-US" smtClean="0"/>
              <a:t>‹#›</a:t>
            </a:fld>
            <a:endParaRPr lang="en-US"/>
          </a:p>
        </p:txBody>
      </p:sp>
    </p:spTree>
    <p:extLst>
      <p:ext uri="{BB962C8B-B14F-4D97-AF65-F5344CB8AC3E}">
        <p14:creationId xmlns:p14="http://schemas.microsoft.com/office/powerpoint/2010/main" val="8174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84B1F1-18CB-AC8B-DE6F-CDF7446EA89B}"/>
              </a:ext>
            </a:extLst>
          </p:cNvPr>
          <p:cNvSpPr>
            <a:spLocks noGrp="1"/>
          </p:cNvSpPr>
          <p:nvPr>
            <p:ph type="dt" sz="half" idx="10"/>
          </p:nvPr>
        </p:nvSpPr>
        <p:spPr/>
        <p:txBody>
          <a:bodyPr/>
          <a:lstStyle/>
          <a:p>
            <a:fld id="{E0AEACA3-368C-42FB-8C66-BCEB86CBAC7B}" type="datetimeFigureOut">
              <a:rPr lang="en-US" smtClean="0"/>
              <a:t>10/23/2024</a:t>
            </a:fld>
            <a:endParaRPr lang="en-US"/>
          </a:p>
        </p:txBody>
      </p:sp>
      <p:sp>
        <p:nvSpPr>
          <p:cNvPr id="3" name="Footer Placeholder 2">
            <a:extLst>
              <a:ext uri="{FF2B5EF4-FFF2-40B4-BE49-F238E27FC236}">
                <a16:creationId xmlns:a16="http://schemas.microsoft.com/office/drawing/2014/main" id="{33A48A8B-D656-17D5-6683-4E0F429C34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930C4C-1E8D-D934-60A6-EAED92D588D6}"/>
              </a:ext>
            </a:extLst>
          </p:cNvPr>
          <p:cNvSpPr>
            <a:spLocks noGrp="1"/>
          </p:cNvSpPr>
          <p:nvPr>
            <p:ph type="sldNum" sz="quarter" idx="12"/>
          </p:nvPr>
        </p:nvSpPr>
        <p:spPr/>
        <p:txBody>
          <a:bodyPr/>
          <a:lstStyle/>
          <a:p>
            <a:fld id="{5567ACD7-AD1F-4B9F-A8CD-2EDD2FCD62C4}" type="slidenum">
              <a:rPr lang="en-US" smtClean="0"/>
              <a:t>‹#›</a:t>
            </a:fld>
            <a:endParaRPr lang="en-US"/>
          </a:p>
        </p:txBody>
      </p:sp>
    </p:spTree>
    <p:extLst>
      <p:ext uri="{BB962C8B-B14F-4D97-AF65-F5344CB8AC3E}">
        <p14:creationId xmlns:p14="http://schemas.microsoft.com/office/powerpoint/2010/main" val="2005887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A9FD4-259F-71B3-1096-6DE252167F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216034-D0AF-47E3-9B9C-658EE154B5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467762-5994-E866-B16F-D7185258CC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0E0883-5B27-3072-A1C2-116C44E7AFB6}"/>
              </a:ext>
            </a:extLst>
          </p:cNvPr>
          <p:cNvSpPr>
            <a:spLocks noGrp="1"/>
          </p:cNvSpPr>
          <p:nvPr>
            <p:ph type="dt" sz="half" idx="10"/>
          </p:nvPr>
        </p:nvSpPr>
        <p:spPr/>
        <p:txBody>
          <a:bodyPr/>
          <a:lstStyle/>
          <a:p>
            <a:fld id="{E0AEACA3-368C-42FB-8C66-BCEB86CBAC7B}" type="datetimeFigureOut">
              <a:rPr lang="en-US" smtClean="0"/>
              <a:t>10/23/2024</a:t>
            </a:fld>
            <a:endParaRPr lang="en-US"/>
          </a:p>
        </p:txBody>
      </p:sp>
      <p:sp>
        <p:nvSpPr>
          <p:cNvPr id="6" name="Footer Placeholder 5">
            <a:extLst>
              <a:ext uri="{FF2B5EF4-FFF2-40B4-BE49-F238E27FC236}">
                <a16:creationId xmlns:a16="http://schemas.microsoft.com/office/drawing/2014/main" id="{0693E538-27F9-2920-4F11-AC403C66CA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B8A02E-3846-A8F6-61D2-1271E6CC0AED}"/>
              </a:ext>
            </a:extLst>
          </p:cNvPr>
          <p:cNvSpPr>
            <a:spLocks noGrp="1"/>
          </p:cNvSpPr>
          <p:nvPr>
            <p:ph type="sldNum" sz="quarter" idx="12"/>
          </p:nvPr>
        </p:nvSpPr>
        <p:spPr/>
        <p:txBody>
          <a:bodyPr/>
          <a:lstStyle/>
          <a:p>
            <a:fld id="{5567ACD7-AD1F-4B9F-A8CD-2EDD2FCD62C4}" type="slidenum">
              <a:rPr lang="en-US" smtClean="0"/>
              <a:t>‹#›</a:t>
            </a:fld>
            <a:endParaRPr lang="en-US"/>
          </a:p>
        </p:txBody>
      </p:sp>
    </p:spTree>
    <p:extLst>
      <p:ext uri="{BB962C8B-B14F-4D97-AF65-F5344CB8AC3E}">
        <p14:creationId xmlns:p14="http://schemas.microsoft.com/office/powerpoint/2010/main" val="2249785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24D3-1E29-6025-7AA9-D7D75615F6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D44281-1F76-07CC-7D54-97B704B14B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235706-3B76-2490-3DBF-F6F5B4D94D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DF13BB-4CDA-4D8E-5DB0-4F5ADF02ED2B}"/>
              </a:ext>
            </a:extLst>
          </p:cNvPr>
          <p:cNvSpPr>
            <a:spLocks noGrp="1"/>
          </p:cNvSpPr>
          <p:nvPr>
            <p:ph type="dt" sz="half" idx="10"/>
          </p:nvPr>
        </p:nvSpPr>
        <p:spPr/>
        <p:txBody>
          <a:bodyPr/>
          <a:lstStyle/>
          <a:p>
            <a:fld id="{E0AEACA3-368C-42FB-8C66-BCEB86CBAC7B}" type="datetimeFigureOut">
              <a:rPr lang="en-US" smtClean="0"/>
              <a:t>10/23/2024</a:t>
            </a:fld>
            <a:endParaRPr lang="en-US"/>
          </a:p>
        </p:txBody>
      </p:sp>
      <p:sp>
        <p:nvSpPr>
          <p:cNvPr id="6" name="Footer Placeholder 5">
            <a:extLst>
              <a:ext uri="{FF2B5EF4-FFF2-40B4-BE49-F238E27FC236}">
                <a16:creationId xmlns:a16="http://schemas.microsoft.com/office/drawing/2014/main" id="{EFB0B72B-6ADB-0BCA-CC0B-CCC1ED82FF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140072-98C0-2A63-763E-BDF762055486}"/>
              </a:ext>
            </a:extLst>
          </p:cNvPr>
          <p:cNvSpPr>
            <a:spLocks noGrp="1"/>
          </p:cNvSpPr>
          <p:nvPr>
            <p:ph type="sldNum" sz="quarter" idx="12"/>
          </p:nvPr>
        </p:nvSpPr>
        <p:spPr/>
        <p:txBody>
          <a:bodyPr/>
          <a:lstStyle/>
          <a:p>
            <a:fld id="{5567ACD7-AD1F-4B9F-A8CD-2EDD2FCD62C4}" type="slidenum">
              <a:rPr lang="en-US" smtClean="0"/>
              <a:t>‹#›</a:t>
            </a:fld>
            <a:endParaRPr lang="en-US"/>
          </a:p>
        </p:txBody>
      </p:sp>
    </p:spTree>
    <p:extLst>
      <p:ext uri="{BB962C8B-B14F-4D97-AF65-F5344CB8AC3E}">
        <p14:creationId xmlns:p14="http://schemas.microsoft.com/office/powerpoint/2010/main" val="90059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D86B49-D56E-50B2-81D5-18A5F73C76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909A12-9664-6FAB-2861-B2B8B4E352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143E5-7B41-5B24-0484-EAF092B170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AEACA3-368C-42FB-8C66-BCEB86CBAC7B}" type="datetimeFigureOut">
              <a:rPr lang="en-US" smtClean="0"/>
              <a:t>10/23/2024</a:t>
            </a:fld>
            <a:endParaRPr lang="en-US"/>
          </a:p>
        </p:txBody>
      </p:sp>
      <p:sp>
        <p:nvSpPr>
          <p:cNvPr id="5" name="Footer Placeholder 4">
            <a:extLst>
              <a:ext uri="{FF2B5EF4-FFF2-40B4-BE49-F238E27FC236}">
                <a16:creationId xmlns:a16="http://schemas.microsoft.com/office/drawing/2014/main" id="{2C75D60F-986B-C185-FA38-52BE377A63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2BF9AE-388D-494F-3BB2-9A99C00BD3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7ACD7-AD1F-4B9F-A8CD-2EDD2FCD62C4}" type="slidenum">
              <a:rPr lang="en-US" smtClean="0"/>
              <a:t>‹#›</a:t>
            </a:fld>
            <a:endParaRPr lang="en-US"/>
          </a:p>
        </p:txBody>
      </p:sp>
    </p:spTree>
    <p:extLst>
      <p:ext uri="{BB962C8B-B14F-4D97-AF65-F5344CB8AC3E}">
        <p14:creationId xmlns:p14="http://schemas.microsoft.com/office/powerpoint/2010/main" val="4267875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6.pn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7.pn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8.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9.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20.pn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21.PN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22.PN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23.png"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24.png"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25.png" /><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26.png"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27.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28.jpg"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29.jpg" /><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chart" Target="../charts/chart2.xml" /><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chart" Target="../charts/chart3.xml" /><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chart" Target="../charts/chart4.xml" /><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chart" Target="../charts/chart5.xml" /><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chart" Target="../charts/chart6.xml" /><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0.png" /><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7.xml" /><Relationship Id="rId6" Type="http://schemas.openxmlformats.org/officeDocument/2006/relationships/image" Target="../media/image2.png" /><Relationship Id="rId5" Type="http://schemas.openxmlformats.org/officeDocument/2006/relationships/image" Target="../media/image8.png" /><Relationship Id="rId4" Type="http://schemas.openxmlformats.org/officeDocument/2006/relationships/image" Target="../media/image7.png"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hyperlink" Target="https://www.kaggle.com/code/unclepablo/ai-impact-on-jobs" TargetMode="External" /><Relationship Id="rId1" Type="http://schemas.openxmlformats.org/officeDocument/2006/relationships/slideLayout" Target="../slideLayouts/slideLayout7.xml" /><Relationship Id="rId4" Type="http://schemas.openxmlformats.org/officeDocument/2006/relationships/image" Target="../media/image9.png" /></Relationships>
</file>

<file path=ppt/slides/_rels/slide8.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2.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D657D79-5684-13AF-E246-803355773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4024" y="0"/>
            <a:ext cx="6367975" cy="6858000"/>
          </a:xfrm>
          <a:prstGeom prst="rect">
            <a:avLst/>
          </a:prstGeom>
        </p:spPr>
      </p:pic>
      <p:pic>
        <p:nvPicPr>
          <p:cNvPr id="9" name="Picture 8">
            <a:extLst>
              <a:ext uri="{FF2B5EF4-FFF2-40B4-BE49-F238E27FC236}">
                <a16:creationId xmlns:a16="http://schemas.microsoft.com/office/drawing/2014/main" id="{111261EF-B0F0-8B45-F7BD-9EB6FF085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824024" cy="6858000"/>
          </a:xfrm>
          <a:prstGeom prst="rect">
            <a:avLst/>
          </a:prstGeom>
        </p:spPr>
      </p:pic>
      <p:sp>
        <p:nvSpPr>
          <p:cNvPr id="13" name="Freeform: Shape 12">
            <a:extLst>
              <a:ext uri="{FF2B5EF4-FFF2-40B4-BE49-F238E27FC236}">
                <a16:creationId xmlns:a16="http://schemas.microsoft.com/office/drawing/2014/main" id="{413F9472-D0B1-E0AF-60FF-F7F1769B8EB4}"/>
              </a:ext>
            </a:extLst>
          </p:cNvPr>
          <p:cNvSpPr/>
          <p:nvPr/>
        </p:nvSpPr>
        <p:spPr>
          <a:xfrm>
            <a:off x="0" y="0"/>
            <a:ext cx="5824024" cy="6858000"/>
          </a:xfrm>
          <a:custGeom>
            <a:avLst/>
            <a:gdLst/>
            <a:ahLst/>
            <a:cxnLst/>
            <a:rect l="l" t="t" r="r" b="b"/>
            <a:pathLst>
              <a:path w="5824024" h="6858000">
                <a:moveTo>
                  <a:pt x="4653543" y="4020507"/>
                </a:moveTo>
                <a:cubicBezTo>
                  <a:pt x="4674081" y="4020507"/>
                  <a:pt x="4691568" y="4029288"/>
                  <a:pt x="4706004" y="4046850"/>
                </a:cubicBezTo>
                <a:cubicBezTo>
                  <a:pt x="4720441" y="4064412"/>
                  <a:pt x="4727659" y="4091945"/>
                  <a:pt x="4727659" y="4129449"/>
                </a:cubicBezTo>
                <a:cubicBezTo>
                  <a:pt x="4727659" y="4172014"/>
                  <a:pt x="4720292" y="4202301"/>
                  <a:pt x="4705558" y="4220309"/>
                </a:cubicBezTo>
                <a:cubicBezTo>
                  <a:pt x="4690824" y="4238317"/>
                  <a:pt x="4672593" y="4247321"/>
                  <a:pt x="4650864" y="4247321"/>
                </a:cubicBezTo>
                <a:cubicBezTo>
                  <a:pt x="4627349" y="4247321"/>
                  <a:pt x="4607927" y="4238168"/>
                  <a:pt x="4592597" y="4219863"/>
                </a:cubicBezTo>
                <a:cubicBezTo>
                  <a:pt x="4577268" y="4201557"/>
                  <a:pt x="4569603" y="4172014"/>
                  <a:pt x="4569603" y="4131235"/>
                </a:cubicBezTo>
                <a:cubicBezTo>
                  <a:pt x="4569603" y="4094028"/>
                  <a:pt x="4577417" y="4066272"/>
                  <a:pt x="4593044" y="4047966"/>
                </a:cubicBezTo>
                <a:cubicBezTo>
                  <a:pt x="4608671" y="4029660"/>
                  <a:pt x="4628837" y="4020507"/>
                  <a:pt x="4653543" y="4020507"/>
                </a:cubicBezTo>
                <a:close/>
                <a:moveTo>
                  <a:pt x="4028315" y="4009792"/>
                </a:moveTo>
                <a:cubicBezTo>
                  <a:pt x="4053319" y="4009792"/>
                  <a:pt x="4074303" y="4019838"/>
                  <a:pt x="4091270" y="4039929"/>
                </a:cubicBezTo>
                <a:cubicBezTo>
                  <a:pt x="4108236" y="4060021"/>
                  <a:pt x="4116719" y="4090605"/>
                  <a:pt x="4116719" y="4131682"/>
                </a:cubicBezTo>
                <a:cubicBezTo>
                  <a:pt x="4116719" y="4175735"/>
                  <a:pt x="4108311" y="4207733"/>
                  <a:pt x="4091493" y="4227676"/>
                </a:cubicBezTo>
                <a:cubicBezTo>
                  <a:pt x="4074675" y="4247619"/>
                  <a:pt x="4053170" y="4257590"/>
                  <a:pt x="4026976" y="4257590"/>
                </a:cubicBezTo>
                <a:cubicBezTo>
                  <a:pt x="4001080" y="4257590"/>
                  <a:pt x="3979574" y="4247470"/>
                  <a:pt x="3962459" y="4227229"/>
                </a:cubicBezTo>
                <a:cubicBezTo>
                  <a:pt x="3945344" y="4206989"/>
                  <a:pt x="3936786" y="4175735"/>
                  <a:pt x="3936786" y="4133468"/>
                </a:cubicBezTo>
                <a:cubicBezTo>
                  <a:pt x="3936786" y="4091796"/>
                  <a:pt x="3945418" y="4060765"/>
                  <a:pt x="3962682" y="4040376"/>
                </a:cubicBezTo>
                <a:cubicBezTo>
                  <a:pt x="3979946" y="4019986"/>
                  <a:pt x="4001824" y="4009792"/>
                  <a:pt x="4028315" y="4009792"/>
                </a:cubicBezTo>
                <a:close/>
                <a:moveTo>
                  <a:pt x="1913766" y="4009792"/>
                </a:moveTo>
                <a:cubicBezTo>
                  <a:pt x="1938769" y="4009792"/>
                  <a:pt x="1959754" y="4019838"/>
                  <a:pt x="1976720" y="4039929"/>
                </a:cubicBezTo>
                <a:cubicBezTo>
                  <a:pt x="1993686" y="4060021"/>
                  <a:pt x="2002170" y="4090605"/>
                  <a:pt x="2002170" y="4131682"/>
                </a:cubicBezTo>
                <a:cubicBezTo>
                  <a:pt x="2002170" y="4175735"/>
                  <a:pt x="1993761" y="4207733"/>
                  <a:pt x="1976943" y="4227676"/>
                </a:cubicBezTo>
                <a:cubicBezTo>
                  <a:pt x="1960126" y="4247619"/>
                  <a:pt x="1938620" y="4257590"/>
                  <a:pt x="1912426" y="4257590"/>
                </a:cubicBezTo>
                <a:cubicBezTo>
                  <a:pt x="1886530" y="4257590"/>
                  <a:pt x="1865025" y="4247470"/>
                  <a:pt x="1847909" y="4227229"/>
                </a:cubicBezTo>
                <a:cubicBezTo>
                  <a:pt x="1830794" y="4206989"/>
                  <a:pt x="1822236" y="4175735"/>
                  <a:pt x="1822236" y="4133468"/>
                </a:cubicBezTo>
                <a:cubicBezTo>
                  <a:pt x="1822236" y="4091796"/>
                  <a:pt x="1830868" y="4060765"/>
                  <a:pt x="1848132" y="4040376"/>
                </a:cubicBezTo>
                <a:cubicBezTo>
                  <a:pt x="1865396" y="4019986"/>
                  <a:pt x="1887274" y="4009792"/>
                  <a:pt x="1913766" y="4009792"/>
                </a:cubicBezTo>
                <a:close/>
                <a:moveTo>
                  <a:pt x="5214475" y="3884776"/>
                </a:moveTo>
                <a:cubicBezTo>
                  <a:pt x="5160897" y="3884776"/>
                  <a:pt x="5118184" y="3890351"/>
                  <a:pt x="5086334" y="3901502"/>
                </a:cubicBezTo>
                <a:cubicBezTo>
                  <a:pt x="5054485" y="3912652"/>
                  <a:pt x="5029482" y="3929527"/>
                  <a:pt x="5011325" y="3952125"/>
                </a:cubicBezTo>
                <a:cubicBezTo>
                  <a:pt x="4993168" y="3974724"/>
                  <a:pt x="4984090" y="4001636"/>
                  <a:pt x="4984090" y="4032862"/>
                </a:cubicBezTo>
                <a:cubicBezTo>
                  <a:pt x="4984090" y="4061409"/>
                  <a:pt x="4992499" y="4086833"/>
                  <a:pt x="5009316" y="4109134"/>
                </a:cubicBezTo>
                <a:cubicBezTo>
                  <a:pt x="5026133" y="4131435"/>
                  <a:pt x="5046821" y="4147269"/>
                  <a:pt x="5071377" y="4156636"/>
                </a:cubicBezTo>
                <a:cubicBezTo>
                  <a:pt x="5095934" y="4166003"/>
                  <a:pt x="5139764" y="4176186"/>
                  <a:pt x="5202867" y="4187185"/>
                </a:cubicBezTo>
                <a:cubicBezTo>
                  <a:pt x="5245134" y="4194618"/>
                  <a:pt x="5271179" y="4200859"/>
                  <a:pt x="5281002" y="4205910"/>
                </a:cubicBezTo>
                <a:cubicBezTo>
                  <a:pt x="5294694" y="4213044"/>
                  <a:pt x="5301540" y="4223151"/>
                  <a:pt x="5301540" y="4236229"/>
                </a:cubicBezTo>
                <a:cubicBezTo>
                  <a:pt x="5301540" y="4247819"/>
                  <a:pt x="5296331" y="4257476"/>
                  <a:pt x="5285913" y="4265202"/>
                </a:cubicBezTo>
                <a:cubicBezTo>
                  <a:pt x="5272518" y="4275606"/>
                  <a:pt x="5253617" y="4280808"/>
                  <a:pt x="5229209" y="4280808"/>
                </a:cubicBezTo>
                <a:cubicBezTo>
                  <a:pt x="5206885" y="4280808"/>
                  <a:pt x="5189026" y="4276194"/>
                  <a:pt x="5175631" y="4266967"/>
                </a:cubicBezTo>
                <a:cubicBezTo>
                  <a:pt x="5162237" y="4257739"/>
                  <a:pt x="5151819" y="4242410"/>
                  <a:pt x="5144377" y="4220979"/>
                </a:cubicBezTo>
                <a:lnTo>
                  <a:pt x="4963998" y="4237945"/>
                </a:lnTo>
                <a:cubicBezTo>
                  <a:pt x="4974416" y="4283487"/>
                  <a:pt x="4998005" y="4318610"/>
                  <a:pt x="5034765" y="4343315"/>
                </a:cubicBezTo>
                <a:cubicBezTo>
                  <a:pt x="5071526" y="4368021"/>
                  <a:pt x="5133215" y="4380374"/>
                  <a:pt x="5219833" y="4380374"/>
                </a:cubicBezTo>
                <a:cubicBezTo>
                  <a:pt x="5281150" y="4380374"/>
                  <a:pt x="5329594" y="4372717"/>
                  <a:pt x="5365164" y="4357404"/>
                </a:cubicBezTo>
                <a:cubicBezTo>
                  <a:pt x="5400734" y="4342091"/>
                  <a:pt x="5426779" y="4321499"/>
                  <a:pt x="5443299" y="4295629"/>
                </a:cubicBezTo>
                <a:cubicBezTo>
                  <a:pt x="5459819" y="4269758"/>
                  <a:pt x="5468079" y="4243145"/>
                  <a:pt x="5468079" y="4215788"/>
                </a:cubicBezTo>
                <a:cubicBezTo>
                  <a:pt x="5468079" y="4188730"/>
                  <a:pt x="5460265" y="4163901"/>
                  <a:pt x="5444638" y="4141302"/>
                </a:cubicBezTo>
                <a:cubicBezTo>
                  <a:pt x="5429011" y="4118704"/>
                  <a:pt x="5406464" y="4101308"/>
                  <a:pt x="5376996" y="4089116"/>
                </a:cubicBezTo>
                <a:cubicBezTo>
                  <a:pt x="5347528" y="4076924"/>
                  <a:pt x="5302582" y="4067409"/>
                  <a:pt x="5242157" y="4060572"/>
                </a:cubicBezTo>
                <a:cubicBezTo>
                  <a:pt x="5202272" y="4055814"/>
                  <a:pt x="5176375" y="4050464"/>
                  <a:pt x="5164469" y="4044520"/>
                </a:cubicBezTo>
                <a:cubicBezTo>
                  <a:pt x="5152563" y="4038576"/>
                  <a:pt x="5146610" y="4029809"/>
                  <a:pt x="5146610" y="4018219"/>
                </a:cubicBezTo>
                <a:cubicBezTo>
                  <a:pt x="5146610" y="4007815"/>
                  <a:pt x="5151298" y="3998972"/>
                  <a:pt x="5160674" y="3991692"/>
                </a:cubicBezTo>
                <a:cubicBezTo>
                  <a:pt x="5170050" y="3984411"/>
                  <a:pt x="5185007" y="3980770"/>
                  <a:pt x="5205546" y="3980770"/>
                </a:cubicBezTo>
                <a:cubicBezTo>
                  <a:pt x="5225786" y="3980770"/>
                  <a:pt x="5243050" y="3985533"/>
                  <a:pt x="5257338" y="3995058"/>
                </a:cubicBezTo>
                <a:cubicBezTo>
                  <a:pt x="5267756" y="4002201"/>
                  <a:pt x="5275197" y="4013363"/>
                  <a:pt x="5279662" y="4028544"/>
                </a:cubicBezTo>
                <a:lnTo>
                  <a:pt x="5452005" y="4011578"/>
                </a:lnTo>
                <a:cubicBezTo>
                  <a:pt x="5440099" y="3980621"/>
                  <a:pt x="5425142" y="3956065"/>
                  <a:pt x="5407133" y="3937908"/>
                </a:cubicBezTo>
                <a:cubicBezTo>
                  <a:pt x="5389125" y="3919751"/>
                  <a:pt x="5366652" y="3906356"/>
                  <a:pt x="5339714" y="3897724"/>
                </a:cubicBezTo>
                <a:cubicBezTo>
                  <a:pt x="5312776" y="3889092"/>
                  <a:pt x="5271030" y="3884776"/>
                  <a:pt x="5214475" y="3884776"/>
                </a:cubicBezTo>
                <a:close/>
                <a:moveTo>
                  <a:pt x="4025637" y="3884776"/>
                </a:moveTo>
                <a:cubicBezTo>
                  <a:pt x="3942590" y="3884776"/>
                  <a:pt x="3876660" y="3908216"/>
                  <a:pt x="3827844" y="3955097"/>
                </a:cubicBezTo>
                <a:cubicBezTo>
                  <a:pt x="3779028" y="4001978"/>
                  <a:pt x="3754621" y="4061584"/>
                  <a:pt x="3754621" y="4133914"/>
                </a:cubicBezTo>
                <a:cubicBezTo>
                  <a:pt x="3754621" y="4211603"/>
                  <a:pt x="3783493" y="4274408"/>
                  <a:pt x="3841239" y="4322331"/>
                </a:cubicBezTo>
                <a:cubicBezTo>
                  <a:pt x="3888268" y="4361026"/>
                  <a:pt x="3949883" y="4380374"/>
                  <a:pt x="4026083" y="4380374"/>
                </a:cubicBezTo>
                <a:cubicBezTo>
                  <a:pt x="4111510" y="4380374"/>
                  <a:pt x="4178409" y="4357082"/>
                  <a:pt x="4226778" y="4310499"/>
                </a:cubicBezTo>
                <a:cubicBezTo>
                  <a:pt x="4275147" y="4263916"/>
                  <a:pt x="4299331" y="4204161"/>
                  <a:pt x="4299331" y="4131235"/>
                </a:cubicBezTo>
                <a:cubicBezTo>
                  <a:pt x="4299331" y="4066346"/>
                  <a:pt x="4279835" y="4011726"/>
                  <a:pt x="4240842" y="3967376"/>
                </a:cubicBezTo>
                <a:cubicBezTo>
                  <a:pt x="4192324" y="3912309"/>
                  <a:pt x="4120589" y="3884776"/>
                  <a:pt x="4025637" y="3884776"/>
                </a:cubicBezTo>
                <a:close/>
                <a:moveTo>
                  <a:pt x="2612662" y="3884776"/>
                </a:moveTo>
                <a:cubicBezTo>
                  <a:pt x="2575455" y="3884776"/>
                  <a:pt x="2543904" y="3891548"/>
                  <a:pt x="2518008" y="3905091"/>
                </a:cubicBezTo>
                <a:cubicBezTo>
                  <a:pt x="2492112" y="3918634"/>
                  <a:pt x="2466513" y="3941182"/>
                  <a:pt x="2441212" y="3972733"/>
                </a:cubicBezTo>
                <a:lnTo>
                  <a:pt x="2441212" y="3895492"/>
                </a:lnTo>
                <a:lnTo>
                  <a:pt x="2271995" y="3895492"/>
                </a:lnTo>
                <a:lnTo>
                  <a:pt x="2271995" y="4369658"/>
                </a:lnTo>
                <a:lnTo>
                  <a:pt x="2453714" y="4369658"/>
                </a:lnTo>
                <a:lnTo>
                  <a:pt x="2453714" y="4141951"/>
                </a:lnTo>
                <a:cubicBezTo>
                  <a:pt x="2453714" y="4098791"/>
                  <a:pt x="2460560" y="4068876"/>
                  <a:pt x="2474252" y="4052208"/>
                </a:cubicBezTo>
                <a:cubicBezTo>
                  <a:pt x="2487944" y="4035539"/>
                  <a:pt x="2505804" y="4027204"/>
                  <a:pt x="2527830" y="4027204"/>
                </a:cubicBezTo>
                <a:cubicBezTo>
                  <a:pt x="2547773" y="4027204"/>
                  <a:pt x="2563251" y="4033381"/>
                  <a:pt x="2574265" y="4045734"/>
                </a:cubicBezTo>
                <a:cubicBezTo>
                  <a:pt x="2585278" y="4058086"/>
                  <a:pt x="2590785" y="4079146"/>
                  <a:pt x="2590785" y="4108911"/>
                </a:cubicBezTo>
                <a:lnTo>
                  <a:pt x="2590785" y="4369658"/>
                </a:lnTo>
                <a:lnTo>
                  <a:pt x="2773397" y="4369658"/>
                </a:lnTo>
                <a:lnTo>
                  <a:pt x="2773397" y="4068281"/>
                </a:lnTo>
                <a:cubicBezTo>
                  <a:pt x="2773397" y="4005773"/>
                  <a:pt x="2759184" y="3959562"/>
                  <a:pt x="2730757" y="3929648"/>
                </a:cubicBezTo>
                <a:cubicBezTo>
                  <a:pt x="2702331" y="3899733"/>
                  <a:pt x="2662966" y="3884776"/>
                  <a:pt x="2612662" y="3884776"/>
                </a:cubicBezTo>
                <a:close/>
                <a:moveTo>
                  <a:pt x="1911087" y="3884776"/>
                </a:moveTo>
                <a:cubicBezTo>
                  <a:pt x="1828041" y="3884776"/>
                  <a:pt x="1762110" y="3908216"/>
                  <a:pt x="1713294" y="3955097"/>
                </a:cubicBezTo>
                <a:cubicBezTo>
                  <a:pt x="1664478" y="4001978"/>
                  <a:pt x="1640071" y="4061584"/>
                  <a:pt x="1640071" y="4133914"/>
                </a:cubicBezTo>
                <a:cubicBezTo>
                  <a:pt x="1640071" y="4211603"/>
                  <a:pt x="1668943" y="4274408"/>
                  <a:pt x="1726689" y="4322331"/>
                </a:cubicBezTo>
                <a:cubicBezTo>
                  <a:pt x="1773719" y="4361026"/>
                  <a:pt x="1835333" y="4380374"/>
                  <a:pt x="1911533" y="4380374"/>
                </a:cubicBezTo>
                <a:cubicBezTo>
                  <a:pt x="1996961" y="4380374"/>
                  <a:pt x="2063859" y="4357082"/>
                  <a:pt x="2112228" y="4310499"/>
                </a:cubicBezTo>
                <a:cubicBezTo>
                  <a:pt x="2160597" y="4263916"/>
                  <a:pt x="2184782" y="4204161"/>
                  <a:pt x="2184782" y="4131235"/>
                </a:cubicBezTo>
                <a:cubicBezTo>
                  <a:pt x="2184782" y="4066346"/>
                  <a:pt x="2165285" y="4011726"/>
                  <a:pt x="2126292" y="3967376"/>
                </a:cubicBezTo>
                <a:cubicBezTo>
                  <a:pt x="2077774" y="3912309"/>
                  <a:pt x="2006039" y="3884776"/>
                  <a:pt x="1911087" y="3884776"/>
                </a:cubicBezTo>
                <a:close/>
                <a:moveTo>
                  <a:pt x="591056" y="3884776"/>
                </a:moveTo>
                <a:lnTo>
                  <a:pt x="663302" y="4120073"/>
                </a:lnTo>
                <a:lnTo>
                  <a:pt x="519562" y="4120073"/>
                </a:lnTo>
                <a:close/>
                <a:moveTo>
                  <a:pt x="4387438" y="3715112"/>
                </a:moveTo>
                <a:lnTo>
                  <a:pt x="4387438" y="4369658"/>
                </a:lnTo>
                <a:lnTo>
                  <a:pt x="4557548" y="4369658"/>
                </a:lnTo>
                <a:lnTo>
                  <a:pt x="4557548" y="4299560"/>
                </a:lnTo>
                <a:cubicBezTo>
                  <a:pt x="4581063" y="4329028"/>
                  <a:pt x="4602792" y="4349120"/>
                  <a:pt x="4622735" y="4359835"/>
                </a:cubicBezTo>
                <a:cubicBezTo>
                  <a:pt x="4649227" y="4373528"/>
                  <a:pt x="4678397" y="4380374"/>
                  <a:pt x="4710246" y="4380374"/>
                </a:cubicBezTo>
                <a:cubicBezTo>
                  <a:pt x="4747453" y="4380374"/>
                  <a:pt x="4781311" y="4370625"/>
                  <a:pt x="4811821" y="4351129"/>
                </a:cubicBezTo>
                <a:cubicBezTo>
                  <a:pt x="4842331" y="4331632"/>
                  <a:pt x="4866218" y="4302164"/>
                  <a:pt x="4883482" y="4262725"/>
                </a:cubicBezTo>
                <a:cubicBezTo>
                  <a:pt x="4900746" y="4223286"/>
                  <a:pt x="4909378" y="4177670"/>
                  <a:pt x="4909378" y="4125878"/>
                </a:cubicBezTo>
                <a:cubicBezTo>
                  <a:pt x="4909378" y="4048189"/>
                  <a:pt x="4890477" y="3988584"/>
                  <a:pt x="4852675" y="3947061"/>
                </a:cubicBezTo>
                <a:cubicBezTo>
                  <a:pt x="4814872" y="3905538"/>
                  <a:pt x="4767098" y="3884776"/>
                  <a:pt x="4709353" y="3884776"/>
                </a:cubicBezTo>
                <a:cubicBezTo>
                  <a:pt x="4681373" y="3884776"/>
                  <a:pt x="4655849" y="3889538"/>
                  <a:pt x="4632781" y="3899063"/>
                </a:cubicBezTo>
                <a:cubicBezTo>
                  <a:pt x="4609713" y="3908588"/>
                  <a:pt x="4589100" y="3922876"/>
                  <a:pt x="4570943" y="3941926"/>
                </a:cubicBezTo>
                <a:lnTo>
                  <a:pt x="4570943" y="3715112"/>
                </a:lnTo>
                <a:close/>
                <a:moveTo>
                  <a:pt x="3470805" y="3715112"/>
                </a:moveTo>
                <a:lnTo>
                  <a:pt x="3470805" y="4118385"/>
                </a:lnTo>
                <a:cubicBezTo>
                  <a:pt x="3470805" y="4158234"/>
                  <a:pt x="3465522" y="4186560"/>
                  <a:pt x="3454955" y="4203364"/>
                </a:cubicBezTo>
                <a:cubicBezTo>
                  <a:pt x="3444388" y="4220167"/>
                  <a:pt x="3427794" y="4228569"/>
                  <a:pt x="3405172" y="4228569"/>
                </a:cubicBezTo>
                <a:cubicBezTo>
                  <a:pt x="3390885" y="4228569"/>
                  <a:pt x="3379871" y="4225741"/>
                  <a:pt x="3372132" y="4220086"/>
                </a:cubicBezTo>
                <a:cubicBezTo>
                  <a:pt x="3360821" y="4211454"/>
                  <a:pt x="3352785" y="4200143"/>
                  <a:pt x="3348022" y="4186153"/>
                </a:cubicBezTo>
                <a:cubicBezTo>
                  <a:pt x="3343260" y="4172163"/>
                  <a:pt x="3340730" y="4150732"/>
                  <a:pt x="3340432" y="4121859"/>
                </a:cubicBezTo>
                <a:lnTo>
                  <a:pt x="3147104" y="4148202"/>
                </a:lnTo>
                <a:cubicBezTo>
                  <a:pt x="3150676" y="4198803"/>
                  <a:pt x="3162359" y="4241294"/>
                  <a:pt x="3182153" y="4275673"/>
                </a:cubicBezTo>
                <a:cubicBezTo>
                  <a:pt x="3201947" y="4310052"/>
                  <a:pt x="3230001" y="4336172"/>
                  <a:pt x="3266315" y="4354031"/>
                </a:cubicBezTo>
                <a:cubicBezTo>
                  <a:pt x="3302630" y="4371890"/>
                  <a:pt x="3353826" y="4380820"/>
                  <a:pt x="3419906" y="4380820"/>
                </a:cubicBezTo>
                <a:cubicBezTo>
                  <a:pt x="3482414" y="4380820"/>
                  <a:pt x="3533685" y="4367286"/>
                  <a:pt x="3573720" y="4340218"/>
                </a:cubicBezTo>
                <a:cubicBezTo>
                  <a:pt x="3613755" y="4313150"/>
                  <a:pt x="3640395" y="4280132"/>
                  <a:pt x="3653641" y="4241165"/>
                </a:cubicBezTo>
                <a:cubicBezTo>
                  <a:pt x="3666886" y="4202197"/>
                  <a:pt x="3673509" y="4145383"/>
                  <a:pt x="3673509" y="4070723"/>
                </a:cubicBezTo>
                <a:lnTo>
                  <a:pt x="3673509" y="3715112"/>
                </a:lnTo>
                <a:close/>
                <a:moveTo>
                  <a:pt x="1025262" y="3715112"/>
                </a:moveTo>
                <a:lnTo>
                  <a:pt x="1025262" y="4369658"/>
                </a:lnTo>
                <a:lnTo>
                  <a:pt x="1227966" y="4369658"/>
                </a:lnTo>
                <a:lnTo>
                  <a:pt x="1227966" y="3715112"/>
                </a:lnTo>
                <a:close/>
                <a:moveTo>
                  <a:pt x="483230" y="3715112"/>
                </a:moveTo>
                <a:lnTo>
                  <a:pt x="237217" y="4369658"/>
                </a:lnTo>
                <a:lnTo>
                  <a:pt x="443730" y="4369658"/>
                </a:lnTo>
                <a:lnTo>
                  <a:pt x="475632" y="4261609"/>
                </a:lnTo>
                <a:lnTo>
                  <a:pt x="705258" y="4261609"/>
                </a:lnTo>
                <a:lnTo>
                  <a:pt x="738005" y="4369658"/>
                </a:lnTo>
                <a:lnTo>
                  <a:pt x="949806" y="4369658"/>
                </a:lnTo>
                <a:lnTo>
                  <a:pt x="703849" y="3715112"/>
                </a:lnTo>
                <a:close/>
                <a:moveTo>
                  <a:pt x="2306560" y="3087057"/>
                </a:moveTo>
                <a:lnTo>
                  <a:pt x="2306560" y="3113660"/>
                </a:lnTo>
                <a:cubicBezTo>
                  <a:pt x="2306560" y="3134397"/>
                  <a:pt x="2303218" y="3151246"/>
                  <a:pt x="2296533" y="3164206"/>
                </a:cubicBezTo>
                <a:cubicBezTo>
                  <a:pt x="2289848" y="3177167"/>
                  <a:pt x="2278525" y="3188149"/>
                  <a:pt x="2262563" y="3197153"/>
                </a:cubicBezTo>
                <a:cubicBezTo>
                  <a:pt x="2246601" y="3206157"/>
                  <a:pt x="2229343" y="3210659"/>
                  <a:pt x="2210789" y="3210659"/>
                </a:cubicBezTo>
                <a:cubicBezTo>
                  <a:pt x="2193054" y="3210659"/>
                  <a:pt x="2179616" y="3206498"/>
                  <a:pt x="2170476" y="3198176"/>
                </a:cubicBezTo>
                <a:cubicBezTo>
                  <a:pt x="2161335" y="3189854"/>
                  <a:pt x="2156765" y="3179145"/>
                  <a:pt x="2156765" y="3166048"/>
                </a:cubicBezTo>
                <a:cubicBezTo>
                  <a:pt x="2156765" y="3154588"/>
                  <a:pt x="2161403" y="3144356"/>
                  <a:pt x="2170680" y="3135352"/>
                </a:cubicBezTo>
                <a:cubicBezTo>
                  <a:pt x="2179684" y="3126621"/>
                  <a:pt x="2201103" y="3117753"/>
                  <a:pt x="2234937" y="3108749"/>
                </a:cubicBezTo>
                <a:cubicBezTo>
                  <a:pt x="2259766" y="3102474"/>
                  <a:pt x="2283641" y="3095243"/>
                  <a:pt x="2306560" y="3087057"/>
                </a:cubicBezTo>
                <a:close/>
                <a:moveTo>
                  <a:pt x="1690561" y="2971232"/>
                </a:moveTo>
                <a:cubicBezTo>
                  <a:pt x="1710206" y="2971232"/>
                  <a:pt x="1726850" y="2979486"/>
                  <a:pt x="1740493" y="2995993"/>
                </a:cubicBezTo>
                <a:cubicBezTo>
                  <a:pt x="1754135" y="3012501"/>
                  <a:pt x="1760957" y="3038354"/>
                  <a:pt x="1760957" y="3073551"/>
                </a:cubicBezTo>
                <a:cubicBezTo>
                  <a:pt x="1760957" y="3111751"/>
                  <a:pt x="1754408" y="3138831"/>
                  <a:pt x="1741311" y="3154793"/>
                </a:cubicBezTo>
                <a:cubicBezTo>
                  <a:pt x="1728214" y="3170755"/>
                  <a:pt x="1711980" y="3178736"/>
                  <a:pt x="1692607" y="3178736"/>
                </a:cubicBezTo>
                <a:cubicBezTo>
                  <a:pt x="1670506" y="3178736"/>
                  <a:pt x="1652225" y="3170414"/>
                  <a:pt x="1637764" y="3153770"/>
                </a:cubicBezTo>
                <a:cubicBezTo>
                  <a:pt x="1623303" y="3137126"/>
                  <a:pt x="1616072" y="3111614"/>
                  <a:pt x="1616072" y="3077235"/>
                </a:cubicBezTo>
                <a:cubicBezTo>
                  <a:pt x="1616072" y="3039854"/>
                  <a:pt x="1623166" y="3012842"/>
                  <a:pt x="1637355" y="2996198"/>
                </a:cubicBezTo>
                <a:cubicBezTo>
                  <a:pt x="1651543" y="2979554"/>
                  <a:pt x="1669279" y="2971232"/>
                  <a:pt x="1690561" y="2971232"/>
                </a:cubicBezTo>
                <a:close/>
                <a:moveTo>
                  <a:pt x="4002791" y="2963456"/>
                </a:moveTo>
                <a:cubicBezTo>
                  <a:pt x="4025711" y="2963456"/>
                  <a:pt x="4044947" y="2972664"/>
                  <a:pt x="4060500" y="2991082"/>
                </a:cubicBezTo>
                <a:cubicBezTo>
                  <a:pt x="4076052" y="3009499"/>
                  <a:pt x="4083828" y="3037535"/>
                  <a:pt x="4083828" y="3075188"/>
                </a:cubicBezTo>
                <a:cubicBezTo>
                  <a:pt x="4083828" y="3115571"/>
                  <a:pt x="4076120" y="3144902"/>
                  <a:pt x="4060704" y="3163183"/>
                </a:cubicBezTo>
                <a:cubicBezTo>
                  <a:pt x="4045288" y="3181464"/>
                  <a:pt x="4025575" y="3190605"/>
                  <a:pt x="4001564" y="3190605"/>
                </a:cubicBezTo>
                <a:cubicBezTo>
                  <a:pt x="3977826" y="3190605"/>
                  <a:pt x="3958112" y="3181328"/>
                  <a:pt x="3942423" y="3162774"/>
                </a:cubicBezTo>
                <a:cubicBezTo>
                  <a:pt x="3926734" y="3144220"/>
                  <a:pt x="3918890" y="3115571"/>
                  <a:pt x="3918890" y="3076826"/>
                </a:cubicBezTo>
                <a:cubicBezTo>
                  <a:pt x="3918890" y="3038626"/>
                  <a:pt x="3926802" y="3010181"/>
                  <a:pt x="3942628" y="2991491"/>
                </a:cubicBezTo>
                <a:cubicBezTo>
                  <a:pt x="3958453" y="2972801"/>
                  <a:pt x="3978508" y="2963456"/>
                  <a:pt x="4002791" y="2963456"/>
                </a:cubicBezTo>
                <a:close/>
                <a:moveTo>
                  <a:pt x="4000336" y="2848858"/>
                </a:moveTo>
                <a:cubicBezTo>
                  <a:pt x="3924210" y="2848858"/>
                  <a:pt x="3863773" y="2870345"/>
                  <a:pt x="3819026" y="2913319"/>
                </a:cubicBezTo>
                <a:cubicBezTo>
                  <a:pt x="3774278" y="2956293"/>
                  <a:pt x="3751904" y="3010932"/>
                  <a:pt x="3751904" y="3077235"/>
                </a:cubicBezTo>
                <a:cubicBezTo>
                  <a:pt x="3751904" y="3148449"/>
                  <a:pt x="3778371" y="3206021"/>
                  <a:pt x="3831304" y="3249950"/>
                </a:cubicBezTo>
                <a:cubicBezTo>
                  <a:pt x="3874415" y="3285420"/>
                  <a:pt x="3930895" y="3303156"/>
                  <a:pt x="4000745" y="3303156"/>
                </a:cubicBezTo>
                <a:cubicBezTo>
                  <a:pt x="4079053" y="3303156"/>
                  <a:pt x="4140377" y="3281805"/>
                  <a:pt x="4184715" y="3239104"/>
                </a:cubicBezTo>
                <a:cubicBezTo>
                  <a:pt x="4229054" y="3196403"/>
                  <a:pt x="4251223" y="3141628"/>
                  <a:pt x="4251223" y="3074779"/>
                </a:cubicBezTo>
                <a:cubicBezTo>
                  <a:pt x="4251223" y="3015297"/>
                  <a:pt x="4233351" y="2965229"/>
                  <a:pt x="4197607" y="2924574"/>
                </a:cubicBezTo>
                <a:cubicBezTo>
                  <a:pt x="4153133" y="2874097"/>
                  <a:pt x="4087376" y="2848858"/>
                  <a:pt x="4000336" y="2848858"/>
                </a:cubicBezTo>
                <a:close/>
                <a:moveTo>
                  <a:pt x="2805506" y="2848858"/>
                </a:moveTo>
                <a:cubicBezTo>
                  <a:pt x="2754756" y="2848858"/>
                  <a:pt x="2713147" y="2855537"/>
                  <a:pt x="2680677" y="2868893"/>
                </a:cubicBezTo>
                <a:cubicBezTo>
                  <a:pt x="2660213" y="2877343"/>
                  <a:pt x="2640295" y="2890224"/>
                  <a:pt x="2620922" y="2907535"/>
                </a:cubicBezTo>
                <a:cubicBezTo>
                  <a:pt x="2601550" y="2924846"/>
                  <a:pt x="2586270" y="2944405"/>
                  <a:pt x="2575083" y="2966212"/>
                </a:cubicBezTo>
                <a:cubicBezTo>
                  <a:pt x="2559804" y="2995927"/>
                  <a:pt x="2552164" y="3033139"/>
                  <a:pt x="2552164" y="3077849"/>
                </a:cubicBezTo>
                <a:cubicBezTo>
                  <a:pt x="2552164" y="3120648"/>
                  <a:pt x="2558439" y="3154996"/>
                  <a:pt x="2570990" y="3180894"/>
                </a:cubicBezTo>
                <a:cubicBezTo>
                  <a:pt x="2583542" y="3206791"/>
                  <a:pt x="2600868" y="3229349"/>
                  <a:pt x="2622969" y="3248569"/>
                </a:cubicBezTo>
                <a:cubicBezTo>
                  <a:pt x="2645070" y="3267787"/>
                  <a:pt x="2671468" y="3281690"/>
                  <a:pt x="2702164" y="3290277"/>
                </a:cubicBezTo>
                <a:cubicBezTo>
                  <a:pt x="2732860" y="3298863"/>
                  <a:pt x="2771264" y="3303156"/>
                  <a:pt x="2817375" y="3303156"/>
                </a:cubicBezTo>
                <a:cubicBezTo>
                  <a:pt x="2865124" y="3303156"/>
                  <a:pt x="2904483" y="3296471"/>
                  <a:pt x="2935452" y="3283101"/>
                </a:cubicBezTo>
                <a:cubicBezTo>
                  <a:pt x="2966420" y="3269731"/>
                  <a:pt x="2991864" y="3250973"/>
                  <a:pt x="3011782" y="3226826"/>
                </a:cubicBezTo>
                <a:cubicBezTo>
                  <a:pt x="3031700" y="3202678"/>
                  <a:pt x="3046025" y="3174097"/>
                  <a:pt x="3054756" y="3141082"/>
                </a:cubicBezTo>
                <a:lnTo>
                  <a:pt x="2896366" y="3123074"/>
                </a:lnTo>
                <a:cubicBezTo>
                  <a:pt x="2888999" y="3146266"/>
                  <a:pt x="2877880" y="3163456"/>
                  <a:pt x="2863010" y="3174643"/>
                </a:cubicBezTo>
                <a:cubicBezTo>
                  <a:pt x="2848139" y="3185830"/>
                  <a:pt x="2829790" y="3191423"/>
                  <a:pt x="2807962" y="3191423"/>
                </a:cubicBezTo>
                <a:cubicBezTo>
                  <a:pt x="2781768" y="3191423"/>
                  <a:pt x="2760213" y="3182163"/>
                  <a:pt x="2743296" y="3163643"/>
                </a:cubicBezTo>
                <a:cubicBezTo>
                  <a:pt x="2726379" y="3145124"/>
                  <a:pt x="2717921" y="3118024"/>
                  <a:pt x="2717921" y="3082344"/>
                </a:cubicBezTo>
                <a:cubicBezTo>
                  <a:pt x="2717921" y="3042303"/>
                  <a:pt x="2726448" y="3012410"/>
                  <a:pt x="2743501" y="2992665"/>
                </a:cubicBezTo>
                <a:cubicBezTo>
                  <a:pt x="2760554" y="2972919"/>
                  <a:pt x="2782860" y="2963046"/>
                  <a:pt x="2810418" y="2963046"/>
                </a:cubicBezTo>
                <a:cubicBezTo>
                  <a:pt x="2832246" y="2963046"/>
                  <a:pt x="2849640" y="2967753"/>
                  <a:pt x="2862601" y="2977166"/>
                </a:cubicBezTo>
                <a:cubicBezTo>
                  <a:pt x="2875561" y="2986580"/>
                  <a:pt x="2884497" y="3000563"/>
                  <a:pt x="2889408" y="3019117"/>
                </a:cubicBezTo>
                <a:lnTo>
                  <a:pt x="3046161" y="2998244"/>
                </a:lnTo>
                <a:cubicBezTo>
                  <a:pt x="3031155" y="2949404"/>
                  <a:pt x="3005029" y="2912296"/>
                  <a:pt x="2967785" y="2886921"/>
                </a:cubicBezTo>
                <a:cubicBezTo>
                  <a:pt x="2930541" y="2861546"/>
                  <a:pt x="2876448" y="2848858"/>
                  <a:pt x="2805506" y="2848858"/>
                </a:cubicBezTo>
                <a:close/>
                <a:moveTo>
                  <a:pt x="2227570" y="2848858"/>
                </a:moveTo>
                <a:cubicBezTo>
                  <a:pt x="2196465" y="2848858"/>
                  <a:pt x="2167542" y="2851177"/>
                  <a:pt x="2140803" y="2855816"/>
                </a:cubicBezTo>
                <a:cubicBezTo>
                  <a:pt x="2114064" y="2860454"/>
                  <a:pt x="2093054" y="2867003"/>
                  <a:pt x="2077775" y="2875461"/>
                </a:cubicBezTo>
                <a:cubicBezTo>
                  <a:pt x="2056492" y="2887194"/>
                  <a:pt x="2040189" y="2901041"/>
                  <a:pt x="2028866" y="2917003"/>
                </a:cubicBezTo>
                <a:cubicBezTo>
                  <a:pt x="2017543" y="2932965"/>
                  <a:pt x="2008879" y="2954861"/>
                  <a:pt x="2002877" y="2982692"/>
                </a:cubicBezTo>
                <a:lnTo>
                  <a:pt x="2162085" y="2999472"/>
                </a:lnTo>
                <a:cubicBezTo>
                  <a:pt x="2168634" y="2980645"/>
                  <a:pt x="2177229" y="2967821"/>
                  <a:pt x="2187870" y="2961000"/>
                </a:cubicBezTo>
                <a:cubicBezTo>
                  <a:pt x="2201512" y="2952269"/>
                  <a:pt x="2221976" y="2947903"/>
                  <a:pt x="2249261" y="2947903"/>
                </a:cubicBezTo>
                <a:cubicBezTo>
                  <a:pt x="2270544" y="2947903"/>
                  <a:pt x="2285414" y="2951996"/>
                  <a:pt x="2293872" y="2960182"/>
                </a:cubicBezTo>
                <a:cubicBezTo>
                  <a:pt x="2302331" y="2968367"/>
                  <a:pt x="2306560" y="2982692"/>
                  <a:pt x="2306560" y="3003156"/>
                </a:cubicBezTo>
                <a:cubicBezTo>
                  <a:pt x="2285823" y="3011341"/>
                  <a:pt x="2266178" y="3017958"/>
                  <a:pt x="2247624" y="3023006"/>
                </a:cubicBezTo>
                <a:cubicBezTo>
                  <a:pt x="2229070" y="3028053"/>
                  <a:pt x="2188552" y="3036853"/>
                  <a:pt x="2126069" y="3049404"/>
                </a:cubicBezTo>
                <a:cubicBezTo>
                  <a:pt x="2073954" y="3059772"/>
                  <a:pt x="2038211" y="3075598"/>
                  <a:pt x="2018838" y="3096880"/>
                </a:cubicBezTo>
                <a:cubicBezTo>
                  <a:pt x="1999466" y="3118163"/>
                  <a:pt x="1989780" y="3145311"/>
                  <a:pt x="1989780" y="3178326"/>
                </a:cubicBezTo>
                <a:cubicBezTo>
                  <a:pt x="1989780" y="3213524"/>
                  <a:pt x="2003217" y="3243129"/>
                  <a:pt x="2030094" y="3267139"/>
                </a:cubicBezTo>
                <a:cubicBezTo>
                  <a:pt x="2056970" y="3291150"/>
                  <a:pt x="2096328" y="3303156"/>
                  <a:pt x="2148170" y="3303156"/>
                </a:cubicBezTo>
                <a:cubicBezTo>
                  <a:pt x="2187188" y="3303156"/>
                  <a:pt x="2221430" y="3297153"/>
                  <a:pt x="2250899" y="3285148"/>
                </a:cubicBezTo>
                <a:cubicBezTo>
                  <a:pt x="2272454" y="3276144"/>
                  <a:pt x="2294145" y="3261137"/>
                  <a:pt x="2315973" y="3240127"/>
                </a:cubicBezTo>
                <a:cubicBezTo>
                  <a:pt x="2317883" y="3252678"/>
                  <a:pt x="2319793" y="3261887"/>
                  <a:pt x="2321704" y="3267753"/>
                </a:cubicBezTo>
                <a:cubicBezTo>
                  <a:pt x="2323613" y="3273620"/>
                  <a:pt x="2327706" y="3282146"/>
                  <a:pt x="2333982" y="3293333"/>
                </a:cubicBezTo>
                <a:lnTo>
                  <a:pt x="2490326" y="3293333"/>
                </a:lnTo>
                <a:cubicBezTo>
                  <a:pt x="2481594" y="3275325"/>
                  <a:pt x="2475933" y="3260523"/>
                  <a:pt x="2473341" y="3248927"/>
                </a:cubicBezTo>
                <a:cubicBezTo>
                  <a:pt x="2470748" y="3237330"/>
                  <a:pt x="2469453" y="3221300"/>
                  <a:pt x="2469453" y="3200837"/>
                </a:cubicBezTo>
                <a:lnTo>
                  <a:pt x="2469453" y="3008885"/>
                </a:lnTo>
                <a:cubicBezTo>
                  <a:pt x="2469453" y="2988422"/>
                  <a:pt x="2465360" y="2966935"/>
                  <a:pt x="2457174" y="2944424"/>
                </a:cubicBezTo>
                <a:cubicBezTo>
                  <a:pt x="2448989" y="2921914"/>
                  <a:pt x="2437802" y="2904520"/>
                  <a:pt x="2423613" y="2892242"/>
                </a:cubicBezTo>
                <a:cubicBezTo>
                  <a:pt x="2403422" y="2874506"/>
                  <a:pt x="2378184" y="2862842"/>
                  <a:pt x="2347897" y="2857248"/>
                </a:cubicBezTo>
                <a:cubicBezTo>
                  <a:pt x="2317611" y="2851655"/>
                  <a:pt x="2277502" y="2848858"/>
                  <a:pt x="2227570" y="2848858"/>
                </a:cubicBezTo>
                <a:close/>
                <a:moveTo>
                  <a:pt x="1744994" y="2848858"/>
                </a:moveTo>
                <a:cubicBezTo>
                  <a:pt x="1715527" y="2848858"/>
                  <a:pt x="1688651" y="2855270"/>
                  <a:pt x="1664367" y="2868094"/>
                </a:cubicBezTo>
                <a:cubicBezTo>
                  <a:pt x="1646359" y="2877644"/>
                  <a:pt x="1626577" y="2895925"/>
                  <a:pt x="1605022" y="2922937"/>
                </a:cubicBezTo>
                <a:lnTo>
                  <a:pt x="1605022" y="2858681"/>
                </a:lnTo>
                <a:lnTo>
                  <a:pt x="1449087" y="2858681"/>
                </a:lnTo>
                <a:lnTo>
                  <a:pt x="1449087" y="3458681"/>
                </a:lnTo>
                <a:lnTo>
                  <a:pt x="1617300" y="3458681"/>
                </a:lnTo>
                <a:lnTo>
                  <a:pt x="1617300" y="3251178"/>
                </a:lnTo>
                <a:cubicBezTo>
                  <a:pt x="1633944" y="3268367"/>
                  <a:pt x="1652839" y="3281328"/>
                  <a:pt x="1673985" y="3290059"/>
                </a:cubicBezTo>
                <a:cubicBezTo>
                  <a:pt x="1695131" y="3298790"/>
                  <a:pt x="1718528" y="3303156"/>
                  <a:pt x="1744176" y="3303156"/>
                </a:cubicBezTo>
                <a:cubicBezTo>
                  <a:pt x="1797109" y="3303156"/>
                  <a:pt x="1840902" y="3284124"/>
                  <a:pt x="1875554" y="3246062"/>
                </a:cubicBezTo>
                <a:cubicBezTo>
                  <a:pt x="1910207" y="3207999"/>
                  <a:pt x="1927533" y="3152815"/>
                  <a:pt x="1927533" y="3080509"/>
                </a:cubicBezTo>
                <a:cubicBezTo>
                  <a:pt x="1927533" y="3015025"/>
                  <a:pt x="1911639" y="2960045"/>
                  <a:pt x="1879852" y="2915570"/>
                </a:cubicBezTo>
                <a:cubicBezTo>
                  <a:pt x="1848064" y="2871095"/>
                  <a:pt x="1803112" y="2848858"/>
                  <a:pt x="1744994" y="2848858"/>
                </a:cubicBezTo>
                <a:close/>
                <a:moveTo>
                  <a:pt x="917244" y="2848858"/>
                </a:moveTo>
                <a:cubicBezTo>
                  <a:pt x="885001" y="2848858"/>
                  <a:pt x="857471" y="2854451"/>
                  <a:pt x="834656" y="2865638"/>
                </a:cubicBezTo>
                <a:cubicBezTo>
                  <a:pt x="811841" y="2876825"/>
                  <a:pt x="789230" y="2895652"/>
                  <a:pt x="766822" y="2922119"/>
                </a:cubicBezTo>
                <a:lnTo>
                  <a:pt x="766822" y="2858681"/>
                </a:lnTo>
                <a:lnTo>
                  <a:pt x="611296" y="2858681"/>
                </a:lnTo>
                <a:lnTo>
                  <a:pt x="611296" y="3293333"/>
                </a:lnTo>
                <a:lnTo>
                  <a:pt x="778282" y="3293333"/>
                </a:lnTo>
                <a:lnTo>
                  <a:pt x="778282" y="3071505"/>
                </a:lnTo>
                <a:cubicBezTo>
                  <a:pt x="778282" y="3038490"/>
                  <a:pt x="784442" y="3014752"/>
                  <a:pt x="796763" y="3000291"/>
                </a:cubicBezTo>
                <a:cubicBezTo>
                  <a:pt x="809084" y="2985830"/>
                  <a:pt x="824828" y="2978599"/>
                  <a:pt x="843996" y="2978599"/>
                </a:cubicBezTo>
                <a:cubicBezTo>
                  <a:pt x="855767" y="2978599"/>
                  <a:pt x="866033" y="2981941"/>
                  <a:pt x="874794" y="2988626"/>
                </a:cubicBezTo>
                <a:cubicBezTo>
                  <a:pt x="883555" y="2995311"/>
                  <a:pt x="889716" y="3004111"/>
                  <a:pt x="893276" y="3015025"/>
                </a:cubicBezTo>
                <a:cubicBezTo>
                  <a:pt x="895467" y="3021846"/>
                  <a:pt x="896563" y="3034807"/>
                  <a:pt x="896563" y="3053906"/>
                </a:cubicBezTo>
                <a:lnTo>
                  <a:pt x="896563" y="3293333"/>
                </a:lnTo>
                <a:lnTo>
                  <a:pt x="1063548" y="3293333"/>
                </a:lnTo>
                <a:lnTo>
                  <a:pt x="1063548" y="3069049"/>
                </a:lnTo>
                <a:cubicBezTo>
                  <a:pt x="1063548" y="3037671"/>
                  <a:pt x="1069530" y="3014888"/>
                  <a:pt x="1081496" y="3000700"/>
                </a:cubicBezTo>
                <a:cubicBezTo>
                  <a:pt x="1093460" y="2986512"/>
                  <a:pt x="1109232" y="2979417"/>
                  <a:pt x="1128809" y="2979417"/>
                </a:cubicBezTo>
                <a:cubicBezTo>
                  <a:pt x="1145393" y="2979417"/>
                  <a:pt x="1159259" y="2986921"/>
                  <a:pt x="1170408" y="3001928"/>
                </a:cubicBezTo>
                <a:cubicBezTo>
                  <a:pt x="1178022" y="3011478"/>
                  <a:pt x="1181829" y="3026075"/>
                  <a:pt x="1181829" y="3045720"/>
                </a:cubicBezTo>
                <a:lnTo>
                  <a:pt x="1181829" y="3293333"/>
                </a:lnTo>
                <a:lnTo>
                  <a:pt x="1348814" y="3293333"/>
                </a:lnTo>
                <a:lnTo>
                  <a:pt x="1348814" y="3020345"/>
                </a:lnTo>
                <a:cubicBezTo>
                  <a:pt x="1348814" y="2961409"/>
                  <a:pt x="1335736" y="2918094"/>
                  <a:pt x="1309578" y="2890400"/>
                </a:cubicBezTo>
                <a:cubicBezTo>
                  <a:pt x="1283420" y="2862705"/>
                  <a:pt x="1247045" y="2848858"/>
                  <a:pt x="1200451" y="2848858"/>
                </a:cubicBezTo>
                <a:cubicBezTo>
                  <a:pt x="1168843" y="2848858"/>
                  <a:pt x="1142276" y="2853974"/>
                  <a:pt x="1120751" y="2864206"/>
                </a:cubicBezTo>
                <a:cubicBezTo>
                  <a:pt x="1099225" y="2874438"/>
                  <a:pt x="1075383" y="2893742"/>
                  <a:pt x="1049223" y="2922119"/>
                </a:cubicBezTo>
                <a:cubicBezTo>
                  <a:pt x="1036382" y="2897835"/>
                  <a:pt x="1019851" y="2879554"/>
                  <a:pt x="999630" y="2867276"/>
                </a:cubicBezTo>
                <a:cubicBezTo>
                  <a:pt x="979409" y="2854997"/>
                  <a:pt x="951947" y="2848858"/>
                  <a:pt x="917244" y="2848858"/>
                </a:cubicBezTo>
                <a:close/>
                <a:moveTo>
                  <a:pt x="3335148" y="2693333"/>
                </a:moveTo>
                <a:lnTo>
                  <a:pt x="3168163" y="2778872"/>
                </a:lnTo>
                <a:lnTo>
                  <a:pt x="3168163" y="2858681"/>
                </a:lnTo>
                <a:lnTo>
                  <a:pt x="3106772" y="2858681"/>
                </a:lnTo>
                <a:lnTo>
                  <a:pt x="3106772" y="2980645"/>
                </a:lnTo>
                <a:lnTo>
                  <a:pt x="3168163" y="2980645"/>
                </a:lnTo>
                <a:lnTo>
                  <a:pt x="3168163" y="3133523"/>
                </a:lnTo>
                <a:cubicBezTo>
                  <a:pt x="3168163" y="3182027"/>
                  <a:pt x="3172870" y="3217111"/>
                  <a:pt x="3182283" y="3238775"/>
                </a:cubicBezTo>
                <a:cubicBezTo>
                  <a:pt x="3191697" y="3260439"/>
                  <a:pt x="3206226" y="3276585"/>
                  <a:pt x="3225871" y="3287213"/>
                </a:cubicBezTo>
                <a:cubicBezTo>
                  <a:pt x="3245517" y="3297842"/>
                  <a:pt x="3276076" y="3303156"/>
                  <a:pt x="3317550" y="3303156"/>
                </a:cubicBezTo>
                <a:cubicBezTo>
                  <a:pt x="3353293" y="3303156"/>
                  <a:pt x="3391765" y="3298654"/>
                  <a:pt x="3432966" y="3289650"/>
                </a:cubicBezTo>
                <a:lnTo>
                  <a:pt x="3420687" y="3174662"/>
                </a:lnTo>
                <a:cubicBezTo>
                  <a:pt x="3398586" y="3181743"/>
                  <a:pt x="3381397" y="3185284"/>
                  <a:pt x="3369118" y="3185284"/>
                </a:cubicBezTo>
                <a:cubicBezTo>
                  <a:pt x="3355476" y="3185284"/>
                  <a:pt x="3345926" y="3180654"/>
                  <a:pt x="3340469" y="3171394"/>
                </a:cubicBezTo>
                <a:cubicBezTo>
                  <a:pt x="3336922" y="3165404"/>
                  <a:pt x="3335148" y="3153151"/>
                  <a:pt x="3335148" y="3134636"/>
                </a:cubicBezTo>
                <a:lnTo>
                  <a:pt x="3335148" y="2980645"/>
                </a:lnTo>
                <a:lnTo>
                  <a:pt x="3426827" y="2980645"/>
                </a:lnTo>
                <a:lnTo>
                  <a:pt x="3426827" y="2858681"/>
                </a:lnTo>
                <a:lnTo>
                  <a:pt x="3335148" y="2858681"/>
                </a:lnTo>
                <a:close/>
                <a:moveTo>
                  <a:pt x="304636" y="2693333"/>
                </a:moveTo>
                <a:lnTo>
                  <a:pt x="304636" y="3293333"/>
                </a:lnTo>
                <a:lnTo>
                  <a:pt x="490448" y="3293333"/>
                </a:lnTo>
                <a:lnTo>
                  <a:pt x="490448" y="2693333"/>
                </a:lnTo>
                <a:close/>
                <a:moveTo>
                  <a:pt x="4507468" y="2683101"/>
                </a:moveTo>
                <a:cubicBezTo>
                  <a:pt x="4470906" y="2683101"/>
                  <a:pt x="4443143" y="2687262"/>
                  <a:pt x="4424180" y="2695584"/>
                </a:cubicBezTo>
                <a:cubicBezTo>
                  <a:pt x="4405217" y="2703906"/>
                  <a:pt x="4390483" y="2714820"/>
                  <a:pt x="4379978" y="2728326"/>
                </a:cubicBezTo>
                <a:cubicBezTo>
                  <a:pt x="4369473" y="2741832"/>
                  <a:pt x="4362311" y="2759226"/>
                  <a:pt x="4358491" y="2780509"/>
                </a:cubicBezTo>
                <a:cubicBezTo>
                  <a:pt x="4354671" y="2801791"/>
                  <a:pt x="4352761" y="2821300"/>
                  <a:pt x="4352761" y="2839035"/>
                </a:cubicBezTo>
                <a:lnTo>
                  <a:pt x="4352761" y="2858681"/>
                </a:lnTo>
                <a:lnTo>
                  <a:pt x="4290551" y="2858681"/>
                </a:lnTo>
                <a:lnTo>
                  <a:pt x="4290551" y="2980645"/>
                </a:lnTo>
                <a:lnTo>
                  <a:pt x="4352761" y="2980645"/>
                </a:lnTo>
                <a:lnTo>
                  <a:pt x="4352761" y="3293333"/>
                </a:lnTo>
                <a:lnTo>
                  <a:pt x="4519746" y="3293333"/>
                </a:lnTo>
                <a:lnTo>
                  <a:pt x="4519746" y="2980645"/>
                </a:lnTo>
                <a:lnTo>
                  <a:pt x="4599146" y="2980645"/>
                </a:lnTo>
                <a:lnTo>
                  <a:pt x="4599146" y="2858681"/>
                </a:lnTo>
                <a:lnTo>
                  <a:pt x="4519746" y="2858681"/>
                </a:lnTo>
                <a:cubicBezTo>
                  <a:pt x="4519746" y="2839308"/>
                  <a:pt x="4520428" y="2826621"/>
                  <a:pt x="4521792" y="2820618"/>
                </a:cubicBezTo>
                <a:cubicBezTo>
                  <a:pt x="4524521" y="2809704"/>
                  <a:pt x="4529159" y="2801723"/>
                  <a:pt x="4535708" y="2796675"/>
                </a:cubicBezTo>
                <a:cubicBezTo>
                  <a:pt x="4542256" y="2791627"/>
                  <a:pt x="4553034" y="2789104"/>
                  <a:pt x="4568041" y="2789104"/>
                </a:cubicBezTo>
                <a:cubicBezTo>
                  <a:pt x="4580319" y="2789104"/>
                  <a:pt x="4596417" y="2790741"/>
                  <a:pt x="4616336" y="2794015"/>
                </a:cubicBezTo>
                <a:lnTo>
                  <a:pt x="4634753" y="2693333"/>
                </a:lnTo>
                <a:cubicBezTo>
                  <a:pt x="4579091" y="2686512"/>
                  <a:pt x="4536663" y="2683101"/>
                  <a:pt x="4507468" y="2683101"/>
                </a:cubicBezTo>
                <a:close/>
                <a:moveTo>
                  <a:pt x="1721629" y="1610087"/>
                </a:moveTo>
                <a:lnTo>
                  <a:pt x="1721629" y="2264633"/>
                </a:lnTo>
                <a:lnTo>
                  <a:pt x="2273483" y="2264633"/>
                </a:lnTo>
                <a:lnTo>
                  <a:pt x="2273483" y="2116400"/>
                </a:lnTo>
                <a:lnTo>
                  <a:pt x="1924333" y="2116400"/>
                </a:lnTo>
                <a:lnTo>
                  <a:pt x="1924333" y="1987366"/>
                </a:lnTo>
                <a:lnTo>
                  <a:pt x="2239104" y="1987366"/>
                </a:lnTo>
                <a:lnTo>
                  <a:pt x="2239104" y="1853868"/>
                </a:lnTo>
                <a:lnTo>
                  <a:pt x="1924333" y="1853868"/>
                </a:lnTo>
                <a:lnTo>
                  <a:pt x="1924333" y="1749837"/>
                </a:lnTo>
                <a:lnTo>
                  <a:pt x="2263660" y="1749837"/>
                </a:lnTo>
                <a:lnTo>
                  <a:pt x="2263660" y="1610087"/>
                </a:lnTo>
                <a:close/>
                <a:moveTo>
                  <a:pt x="960968" y="1610087"/>
                </a:moveTo>
                <a:lnTo>
                  <a:pt x="960968" y="2264633"/>
                </a:lnTo>
                <a:lnTo>
                  <a:pt x="1163225" y="2264633"/>
                </a:lnTo>
                <a:lnTo>
                  <a:pt x="1163225" y="1999868"/>
                </a:lnTo>
                <a:lnTo>
                  <a:pt x="1384235" y="1999868"/>
                </a:lnTo>
                <a:lnTo>
                  <a:pt x="1384235" y="2264633"/>
                </a:lnTo>
                <a:lnTo>
                  <a:pt x="1587386" y="2264633"/>
                </a:lnTo>
                <a:lnTo>
                  <a:pt x="1587386" y="1610087"/>
                </a:lnTo>
                <a:lnTo>
                  <a:pt x="1384235" y="1610087"/>
                </a:lnTo>
                <a:lnTo>
                  <a:pt x="1384235" y="1839134"/>
                </a:lnTo>
                <a:lnTo>
                  <a:pt x="1163225" y="1839134"/>
                </a:lnTo>
                <a:lnTo>
                  <a:pt x="1163225" y="1610087"/>
                </a:lnTo>
                <a:close/>
                <a:moveTo>
                  <a:pt x="256862" y="1610087"/>
                </a:moveTo>
                <a:lnTo>
                  <a:pt x="256862" y="1771714"/>
                </a:lnTo>
                <a:lnTo>
                  <a:pt x="463138" y="1771714"/>
                </a:lnTo>
                <a:lnTo>
                  <a:pt x="463138" y="2264633"/>
                </a:lnTo>
                <a:lnTo>
                  <a:pt x="665395" y="2264633"/>
                </a:lnTo>
                <a:lnTo>
                  <a:pt x="665395" y="1771714"/>
                </a:lnTo>
                <a:lnTo>
                  <a:pt x="871671" y="1771714"/>
                </a:lnTo>
                <a:lnTo>
                  <a:pt x="871671" y="1610087"/>
                </a:lnTo>
                <a:close/>
                <a:moveTo>
                  <a:pt x="0" y="0"/>
                </a:moveTo>
                <a:lnTo>
                  <a:pt x="5824024" y="0"/>
                </a:lnTo>
                <a:lnTo>
                  <a:pt x="5824024" y="6858000"/>
                </a:lnTo>
                <a:lnTo>
                  <a:pt x="0" y="6858000"/>
                </a:lnTo>
                <a:close/>
              </a:path>
            </a:pathLst>
          </a:custGeom>
          <a:solidFill>
            <a:srgbClr val="100717"/>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655143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EDC23B-DE36-088B-3842-43BB10C88551}"/>
              </a:ext>
            </a:extLst>
          </p:cNvPr>
          <p:cNvSpPr txBox="1"/>
          <p:nvPr/>
        </p:nvSpPr>
        <p:spPr>
          <a:xfrm>
            <a:off x="919089" y="2790991"/>
            <a:ext cx="6096000" cy="523220"/>
          </a:xfrm>
          <a:prstGeom prst="rect">
            <a:avLst/>
          </a:prstGeom>
          <a:noFill/>
        </p:spPr>
        <p:txBody>
          <a:bodyPr wrap="square">
            <a:spAutoFit/>
          </a:bodyPr>
          <a:lstStyle/>
          <a:p>
            <a:r>
              <a:rPr lang="en-US" sz="2800" b="0" dirty="0">
                <a:solidFill>
                  <a:srgbClr val="9CDCFE"/>
                </a:solidFill>
                <a:effectLst/>
                <a:latin typeface="Consolas" panose="020B0609020204030204" pitchFamily="49" charset="0"/>
              </a:rPr>
              <a:t>df</a:t>
            </a:r>
            <a:r>
              <a:rPr lang="en-US" sz="2800" b="0" dirty="0">
                <a:solidFill>
                  <a:srgbClr val="CCCCCC"/>
                </a:solidFill>
                <a:effectLst/>
                <a:latin typeface="Consolas" panose="020B0609020204030204" pitchFamily="49" charset="0"/>
              </a:rPr>
              <a:t>.</a:t>
            </a:r>
            <a:r>
              <a:rPr lang="en-US" sz="2800" b="0" dirty="0">
                <a:solidFill>
                  <a:srgbClr val="DCDCAA"/>
                </a:solidFill>
                <a:effectLst/>
                <a:latin typeface="Consolas" panose="020B0609020204030204" pitchFamily="49" charset="0"/>
              </a:rPr>
              <a:t>info</a:t>
            </a:r>
            <a:r>
              <a:rPr lang="en-US" sz="2800" b="0" dirty="0">
                <a:solidFill>
                  <a:srgbClr val="CCCCCC"/>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F84BC9FB-B426-758A-B898-CDB064F8FCD0}"/>
              </a:ext>
            </a:extLst>
          </p:cNvPr>
          <p:cNvSpPr txBox="1"/>
          <p:nvPr/>
        </p:nvSpPr>
        <p:spPr>
          <a:xfrm>
            <a:off x="304800" y="513055"/>
            <a:ext cx="6096000" cy="769441"/>
          </a:xfrm>
          <a:prstGeom prst="rect">
            <a:avLst/>
          </a:prstGeom>
          <a:noFill/>
        </p:spPr>
        <p:txBody>
          <a:bodyPr wrap="square">
            <a:spAutoFit/>
          </a:bodyPr>
          <a:lstStyle/>
          <a:p>
            <a:r>
              <a:rPr lang="en-US" sz="4400" b="1" dirty="0">
                <a:solidFill>
                  <a:srgbClr val="F94CAF"/>
                </a:solidFill>
                <a:latin typeface="Segoe UI Black" panose="020B0A02040204020203" pitchFamily="34" charset="0"/>
                <a:ea typeface="Segoe UI Black" panose="020B0A02040204020203" pitchFamily="34" charset="0"/>
              </a:rPr>
              <a:t>Overview of the Data </a:t>
            </a:r>
          </a:p>
        </p:txBody>
      </p:sp>
      <p:sp>
        <p:nvSpPr>
          <p:cNvPr id="22" name="TextBox 21">
            <a:extLst>
              <a:ext uri="{FF2B5EF4-FFF2-40B4-BE49-F238E27FC236}">
                <a16:creationId xmlns:a16="http://schemas.microsoft.com/office/drawing/2014/main" id="{CCC83847-391B-A3B0-7223-8EEB476B701C}"/>
              </a:ext>
            </a:extLst>
          </p:cNvPr>
          <p:cNvSpPr txBox="1"/>
          <p:nvPr/>
        </p:nvSpPr>
        <p:spPr>
          <a:xfrm>
            <a:off x="5370288" y="1556016"/>
            <a:ext cx="4876800" cy="646331"/>
          </a:xfrm>
          <a:prstGeom prst="rect">
            <a:avLst/>
          </a:prstGeom>
          <a:noFill/>
        </p:spPr>
        <p:txBody>
          <a:bodyPr wrap="square">
            <a:spAutoFit/>
          </a:bodyPr>
          <a:lstStyle/>
          <a:p>
            <a:r>
              <a:rPr lang="en-US" b="1" i="0" dirty="0">
                <a:solidFill>
                  <a:srgbClr val="CCCCCC"/>
                </a:solidFill>
                <a:effectLst/>
                <a:latin typeface="Consolas" panose="020B0609020204030204" pitchFamily="49" charset="0"/>
              </a:rPr>
              <a:t>&lt;class '</a:t>
            </a:r>
            <a:r>
              <a:rPr lang="en-US" b="1" i="0" dirty="0" err="1">
                <a:solidFill>
                  <a:srgbClr val="CCCCCC"/>
                </a:solidFill>
                <a:effectLst/>
                <a:latin typeface="Consolas" panose="020B0609020204030204" pitchFamily="49" charset="0"/>
              </a:rPr>
              <a:t>pandas.core.frame.DataFrame</a:t>
            </a:r>
            <a:r>
              <a:rPr lang="en-US" b="1" i="0" dirty="0">
                <a:solidFill>
                  <a:srgbClr val="CCCCCC"/>
                </a:solidFill>
                <a:effectLst/>
                <a:latin typeface="Consolas" panose="020B0609020204030204" pitchFamily="49" charset="0"/>
              </a:rPr>
              <a:t>'&gt; </a:t>
            </a:r>
            <a:r>
              <a:rPr lang="en-US" b="1" i="0" dirty="0" err="1">
                <a:solidFill>
                  <a:srgbClr val="CCCCCC"/>
                </a:solidFill>
                <a:effectLst/>
                <a:latin typeface="Consolas" panose="020B0609020204030204" pitchFamily="49" charset="0"/>
              </a:rPr>
              <a:t>RangeIndex</a:t>
            </a:r>
            <a:r>
              <a:rPr lang="en-US" b="1" i="0" dirty="0">
                <a:solidFill>
                  <a:srgbClr val="CCCCCC"/>
                </a:solidFill>
                <a:effectLst/>
                <a:latin typeface="Consolas" panose="020B0609020204030204" pitchFamily="49" charset="0"/>
              </a:rPr>
              <a:t>: 4706 entries, 0 to 4705</a:t>
            </a:r>
            <a:endParaRPr lang="en-US" b="1" dirty="0"/>
          </a:p>
        </p:txBody>
      </p:sp>
      <p:sp>
        <p:nvSpPr>
          <p:cNvPr id="24" name="TextBox 23">
            <a:extLst>
              <a:ext uri="{FF2B5EF4-FFF2-40B4-BE49-F238E27FC236}">
                <a16:creationId xmlns:a16="http://schemas.microsoft.com/office/drawing/2014/main" id="{0494628D-EC54-EEFF-5137-CE877AC81F63}"/>
              </a:ext>
            </a:extLst>
          </p:cNvPr>
          <p:cNvSpPr txBox="1"/>
          <p:nvPr/>
        </p:nvSpPr>
        <p:spPr>
          <a:xfrm>
            <a:off x="5370289" y="2166929"/>
            <a:ext cx="6516912" cy="646331"/>
          </a:xfrm>
          <a:prstGeom prst="rect">
            <a:avLst/>
          </a:prstGeom>
          <a:noFill/>
        </p:spPr>
        <p:txBody>
          <a:bodyPr wrap="square">
            <a:spAutoFit/>
          </a:bodyPr>
          <a:lstStyle/>
          <a:p>
            <a:r>
              <a:rPr lang="en-US" b="1" i="0" dirty="0">
                <a:solidFill>
                  <a:srgbClr val="CCCCCC"/>
                </a:solidFill>
                <a:effectLst/>
                <a:latin typeface="Consolas" panose="020B0609020204030204" pitchFamily="49" charset="0"/>
              </a:rPr>
              <a:t>Data columns (total 6 columns): </a:t>
            </a:r>
            <a:endParaRPr lang="en-US" b="1" dirty="0">
              <a:solidFill>
                <a:srgbClr val="CCCCCC"/>
              </a:solidFill>
              <a:latin typeface="Consolas" panose="020B0609020204030204" pitchFamily="49" charset="0"/>
            </a:endParaRPr>
          </a:p>
          <a:p>
            <a:r>
              <a:rPr lang="en-US" b="1" i="0" dirty="0">
                <a:solidFill>
                  <a:srgbClr val="CCCCCC"/>
                </a:solidFill>
                <a:effectLst/>
                <a:latin typeface="Consolas" panose="020B0609020204030204" pitchFamily="49" charset="0"/>
              </a:rPr>
              <a:t>#  Column            Non-Null Count    </a:t>
            </a:r>
            <a:r>
              <a:rPr lang="en-US" b="1" i="0" dirty="0" err="1">
                <a:solidFill>
                  <a:srgbClr val="CCCCCC"/>
                </a:solidFill>
                <a:effectLst/>
                <a:latin typeface="Consolas" panose="020B0609020204030204" pitchFamily="49" charset="0"/>
              </a:rPr>
              <a:t>Dtype</a:t>
            </a:r>
            <a:r>
              <a:rPr lang="en-US" b="1" i="0" dirty="0">
                <a:solidFill>
                  <a:srgbClr val="CCCCCC"/>
                </a:solidFill>
                <a:effectLst/>
                <a:latin typeface="Consolas" panose="020B0609020204030204" pitchFamily="49" charset="0"/>
              </a:rPr>
              <a:t> </a:t>
            </a:r>
            <a:endParaRPr lang="en-US" b="1" dirty="0"/>
          </a:p>
        </p:txBody>
      </p:sp>
      <p:sp>
        <p:nvSpPr>
          <p:cNvPr id="26" name="TextBox 25">
            <a:extLst>
              <a:ext uri="{FF2B5EF4-FFF2-40B4-BE49-F238E27FC236}">
                <a16:creationId xmlns:a16="http://schemas.microsoft.com/office/drawing/2014/main" id="{11EB84CC-F635-E7BC-D704-41F862878E47}"/>
              </a:ext>
            </a:extLst>
          </p:cNvPr>
          <p:cNvSpPr txBox="1"/>
          <p:nvPr/>
        </p:nvSpPr>
        <p:spPr>
          <a:xfrm>
            <a:off x="5370288" y="2755573"/>
            <a:ext cx="6400799" cy="2031325"/>
          </a:xfrm>
          <a:prstGeom prst="rect">
            <a:avLst/>
          </a:prstGeom>
          <a:noFill/>
        </p:spPr>
        <p:txBody>
          <a:bodyPr wrap="square">
            <a:spAutoFit/>
          </a:bodyPr>
          <a:lstStyle/>
          <a:p>
            <a:r>
              <a:rPr lang="en-US" b="1" i="0" dirty="0">
                <a:solidFill>
                  <a:srgbClr val="CCCCCC"/>
                </a:solidFill>
                <a:effectLst/>
                <a:latin typeface="Consolas" panose="020B0609020204030204" pitchFamily="49" charset="0"/>
              </a:rPr>
              <a:t>--- ------            --------------   ----- </a:t>
            </a:r>
          </a:p>
          <a:p>
            <a:r>
              <a:rPr lang="en-US" b="1" i="0" dirty="0">
                <a:solidFill>
                  <a:srgbClr val="CCCCCC"/>
                </a:solidFill>
                <a:effectLst/>
                <a:latin typeface="Consolas" panose="020B0609020204030204" pitchFamily="49" charset="0"/>
              </a:rPr>
              <a:t>0 </a:t>
            </a:r>
            <a:r>
              <a:rPr lang="en-US" b="1" dirty="0">
                <a:solidFill>
                  <a:srgbClr val="CCCCCC"/>
                </a:solidFill>
                <a:latin typeface="Consolas" panose="020B0609020204030204" pitchFamily="49" charset="0"/>
              </a:rPr>
              <a:t> </a:t>
            </a:r>
            <a:r>
              <a:rPr lang="en-US" b="1" i="0" dirty="0">
                <a:solidFill>
                  <a:srgbClr val="CCCCCC"/>
                </a:solidFill>
                <a:effectLst/>
                <a:latin typeface="Consolas" panose="020B0609020204030204" pitchFamily="49" charset="0"/>
              </a:rPr>
              <a:t>Job </a:t>
            </a:r>
            <a:r>
              <a:rPr lang="en-US" b="1" i="0" dirty="0" err="1">
                <a:solidFill>
                  <a:srgbClr val="CCCCCC"/>
                </a:solidFill>
                <a:effectLst/>
                <a:latin typeface="Consolas" panose="020B0609020204030204" pitchFamily="49" charset="0"/>
              </a:rPr>
              <a:t>titiles</a:t>
            </a:r>
            <a:r>
              <a:rPr lang="en-US" b="1" i="0" dirty="0">
                <a:solidFill>
                  <a:srgbClr val="CCCCCC"/>
                </a:solidFill>
                <a:effectLst/>
                <a:latin typeface="Consolas" panose="020B0609020204030204" pitchFamily="49" charset="0"/>
              </a:rPr>
              <a:t>         4706 non-null     object </a:t>
            </a:r>
          </a:p>
          <a:p>
            <a:pPr marL="342900" indent="-342900">
              <a:buAutoNum type="arabicPlain"/>
            </a:pPr>
            <a:r>
              <a:rPr lang="en-US" b="1" i="0" dirty="0">
                <a:solidFill>
                  <a:srgbClr val="CCCCCC"/>
                </a:solidFill>
                <a:effectLst/>
                <a:latin typeface="Consolas" panose="020B0609020204030204" pitchFamily="49" charset="0"/>
              </a:rPr>
              <a:t>AI Impact           4706 non-null     float64</a:t>
            </a:r>
          </a:p>
          <a:p>
            <a:pPr marL="342900" indent="-342900">
              <a:buAutoNum type="arabicPlain"/>
            </a:pPr>
            <a:r>
              <a:rPr lang="en-US" b="1" i="0" dirty="0">
                <a:solidFill>
                  <a:srgbClr val="CCCCCC"/>
                </a:solidFill>
                <a:effectLst/>
                <a:latin typeface="Consolas" panose="020B0609020204030204" pitchFamily="49" charset="0"/>
              </a:rPr>
              <a:t>Tasks               4706 non-null     int64 </a:t>
            </a:r>
          </a:p>
          <a:p>
            <a:pPr marL="342900" indent="-342900">
              <a:buAutoNum type="arabicPlain"/>
            </a:pPr>
            <a:r>
              <a:rPr lang="en-US" b="1" i="0" dirty="0">
                <a:solidFill>
                  <a:srgbClr val="CCCCCC"/>
                </a:solidFill>
                <a:effectLst/>
                <a:latin typeface="Consolas" panose="020B0609020204030204" pitchFamily="49" charset="0"/>
              </a:rPr>
              <a:t>AI models           4706 non-null     int64</a:t>
            </a:r>
          </a:p>
          <a:p>
            <a:pPr marL="342900" indent="-342900">
              <a:buAutoNum type="arabicPlain"/>
            </a:pPr>
            <a:r>
              <a:rPr lang="en-US" b="1" i="0" dirty="0" err="1">
                <a:solidFill>
                  <a:srgbClr val="CCCCCC"/>
                </a:solidFill>
                <a:effectLst/>
                <a:latin typeface="Consolas" panose="020B0609020204030204" pitchFamily="49" charset="0"/>
              </a:rPr>
              <a:t>AI_Workload_Ratio</a:t>
            </a:r>
            <a:r>
              <a:rPr lang="en-US" b="1" i="0" dirty="0">
                <a:solidFill>
                  <a:srgbClr val="CCCCCC"/>
                </a:solidFill>
                <a:effectLst/>
                <a:latin typeface="Consolas" panose="020B0609020204030204" pitchFamily="49" charset="0"/>
              </a:rPr>
              <a:t>   4706 non-null     float64 </a:t>
            </a:r>
          </a:p>
          <a:p>
            <a:pPr marL="342900" indent="-342900">
              <a:buAutoNum type="arabicPlain"/>
            </a:pPr>
            <a:r>
              <a:rPr lang="en-US" b="1" i="0" dirty="0">
                <a:solidFill>
                  <a:srgbClr val="CCCCCC"/>
                </a:solidFill>
                <a:effectLst/>
                <a:latin typeface="Consolas" panose="020B0609020204030204" pitchFamily="49" charset="0"/>
              </a:rPr>
              <a:t>Domain              4706 non-null     object </a:t>
            </a:r>
            <a:endParaRPr lang="en-US" b="1" dirty="0"/>
          </a:p>
        </p:txBody>
      </p:sp>
      <p:sp>
        <p:nvSpPr>
          <p:cNvPr id="28" name="TextBox 27">
            <a:extLst>
              <a:ext uri="{FF2B5EF4-FFF2-40B4-BE49-F238E27FC236}">
                <a16:creationId xmlns:a16="http://schemas.microsoft.com/office/drawing/2014/main" id="{9C1CD0BB-9A99-1C9B-4B28-FD7D497399F0}"/>
              </a:ext>
            </a:extLst>
          </p:cNvPr>
          <p:cNvSpPr txBox="1"/>
          <p:nvPr/>
        </p:nvSpPr>
        <p:spPr>
          <a:xfrm>
            <a:off x="5370287" y="4693793"/>
            <a:ext cx="6096000" cy="646331"/>
          </a:xfrm>
          <a:prstGeom prst="rect">
            <a:avLst/>
          </a:prstGeom>
          <a:noFill/>
        </p:spPr>
        <p:txBody>
          <a:bodyPr wrap="square">
            <a:spAutoFit/>
          </a:bodyPr>
          <a:lstStyle/>
          <a:p>
            <a:r>
              <a:rPr lang="en-US" b="1" i="0" dirty="0" err="1">
                <a:solidFill>
                  <a:srgbClr val="CCCCCC"/>
                </a:solidFill>
                <a:effectLst/>
                <a:latin typeface="Consolas" panose="020B0609020204030204" pitchFamily="49" charset="0"/>
              </a:rPr>
              <a:t>dtypes</a:t>
            </a:r>
            <a:r>
              <a:rPr lang="en-US" b="1" i="0" dirty="0">
                <a:solidFill>
                  <a:srgbClr val="CCCCCC"/>
                </a:solidFill>
                <a:effectLst/>
                <a:latin typeface="Consolas" panose="020B0609020204030204" pitchFamily="49" charset="0"/>
              </a:rPr>
              <a:t>: float64(2), int64(2), object(2) memory usage: 220.7+ KB</a:t>
            </a:r>
            <a:endParaRPr lang="en-US" b="1" dirty="0"/>
          </a:p>
        </p:txBody>
      </p:sp>
      <p:sp>
        <p:nvSpPr>
          <p:cNvPr id="29" name="TextBox 28">
            <a:extLst>
              <a:ext uri="{FF2B5EF4-FFF2-40B4-BE49-F238E27FC236}">
                <a16:creationId xmlns:a16="http://schemas.microsoft.com/office/drawing/2014/main" id="{53FFA92B-3B74-1F61-A610-2368F9CC6DC0}"/>
              </a:ext>
            </a:extLst>
          </p:cNvPr>
          <p:cNvSpPr txBox="1"/>
          <p:nvPr/>
        </p:nvSpPr>
        <p:spPr>
          <a:xfrm>
            <a:off x="420913" y="3902855"/>
            <a:ext cx="3324665" cy="830997"/>
          </a:xfrm>
          <a:prstGeom prst="rect">
            <a:avLst/>
          </a:prstGeom>
          <a:noFill/>
        </p:spPr>
        <p:txBody>
          <a:bodyPr wrap="square" rtlCol="0">
            <a:spAutoFit/>
          </a:bodyPr>
          <a:lstStyle/>
          <a:p>
            <a:r>
              <a:rPr lang="en-US" sz="2400" b="1" dirty="0">
                <a:solidFill>
                  <a:schemeClr val="bg1"/>
                </a:solidFill>
              </a:rPr>
              <a:t>There are 4700 rows and 6 column in this dataset</a:t>
            </a:r>
          </a:p>
        </p:txBody>
      </p:sp>
      <p:grpSp>
        <p:nvGrpSpPr>
          <p:cNvPr id="8" name="Group 7">
            <a:extLst>
              <a:ext uri="{FF2B5EF4-FFF2-40B4-BE49-F238E27FC236}">
                <a16:creationId xmlns:a16="http://schemas.microsoft.com/office/drawing/2014/main" id="{FBEDE852-4FF9-F769-D968-475BF4E51DF2}"/>
              </a:ext>
            </a:extLst>
          </p:cNvPr>
          <p:cNvGrpSpPr/>
          <p:nvPr/>
        </p:nvGrpSpPr>
        <p:grpSpPr>
          <a:xfrm>
            <a:off x="10798071" y="181092"/>
            <a:ext cx="1336431" cy="1139483"/>
            <a:chOff x="9144075" y="336943"/>
            <a:chExt cx="2782800" cy="2705165"/>
          </a:xfrm>
        </p:grpSpPr>
        <p:pic>
          <p:nvPicPr>
            <p:cNvPr id="9" name="Picture 8">
              <a:extLst>
                <a:ext uri="{FF2B5EF4-FFF2-40B4-BE49-F238E27FC236}">
                  <a16:creationId xmlns:a16="http://schemas.microsoft.com/office/drawing/2014/main" id="{BA711FE0-4AFB-BFD8-79FA-E310A8462143}"/>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10" name="Straight Connector 9">
              <a:extLst>
                <a:ext uri="{FF2B5EF4-FFF2-40B4-BE49-F238E27FC236}">
                  <a16:creationId xmlns:a16="http://schemas.microsoft.com/office/drawing/2014/main" id="{623A0438-6F75-818D-604D-DF7C94FADA7B}"/>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460B3C0-2E8D-BD57-9AE3-C57DBA632FBC}"/>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spTree>
    <p:extLst>
      <p:ext uri="{BB962C8B-B14F-4D97-AF65-F5344CB8AC3E}">
        <p14:creationId xmlns:p14="http://schemas.microsoft.com/office/powerpoint/2010/main" val="461031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BEBD20-0F48-4F1C-91FC-F0917B82B56C}"/>
              </a:ext>
            </a:extLst>
          </p:cNvPr>
          <p:cNvSpPr txBox="1"/>
          <p:nvPr/>
        </p:nvSpPr>
        <p:spPr>
          <a:xfrm>
            <a:off x="376864" y="2921168"/>
            <a:ext cx="5413828" cy="1015663"/>
          </a:xfrm>
          <a:prstGeom prst="rect">
            <a:avLst/>
          </a:prstGeom>
          <a:noFill/>
        </p:spPr>
        <p:txBody>
          <a:bodyPr wrap="square">
            <a:spAutoFit/>
          </a:bodyPr>
          <a:lstStyle/>
          <a:p>
            <a:r>
              <a:rPr lang="en-US" sz="2000" b="0" dirty="0" err="1">
                <a:solidFill>
                  <a:srgbClr val="9CDCFE"/>
                </a:solidFill>
                <a:effectLst/>
                <a:latin typeface="Consolas" panose="020B0609020204030204" pitchFamily="49" charset="0"/>
              </a:rPr>
              <a:t>inf_values</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df</a:t>
            </a:r>
            <a:r>
              <a:rPr lang="en-US" sz="2000" b="0" dirty="0">
                <a:solidFill>
                  <a:srgbClr val="CCCCCC"/>
                </a:solidFill>
                <a:effectLst/>
                <a:latin typeface="Consolas" panose="020B0609020204030204" pitchFamily="49" charset="0"/>
              </a:rPr>
              <a:t>['</a:t>
            </a:r>
            <a:r>
              <a:rPr lang="en-US" sz="2000" b="0" dirty="0" err="1">
                <a:solidFill>
                  <a:srgbClr val="CCCCCC"/>
                </a:solidFill>
                <a:effectLst/>
                <a:latin typeface="Consolas" panose="020B0609020204030204" pitchFamily="49" charset="0"/>
              </a:rPr>
              <a:t>AI_Workload_Ratio</a:t>
            </a:r>
            <a:r>
              <a:rPr lang="en-US" sz="2000" b="0" dirty="0">
                <a:solidFill>
                  <a:srgbClr val="CCCCCC"/>
                </a:solidFill>
                <a:effectLst/>
                <a:latin typeface="Consolas" panose="020B0609020204030204" pitchFamily="49" charset="0"/>
              </a:rPr>
              <a:t>'] </a:t>
            </a:r>
            <a:r>
              <a:rPr lang="en-US" sz="2000" b="0" dirty="0">
                <a:solidFill>
                  <a:srgbClr val="DCDCAA"/>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4EC9B0"/>
                </a:solidFill>
                <a:effectLst/>
                <a:latin typeface="Consolas" panose="020B0609020204030204" pitchFamily="49" charset="0"/>
              </a:rPr>
              <a:t>float</a:t>
            </a:r>
            <a:r>
              <a:rPr lang="en-US" sz="2000" b="0" dirty="0">
                <a:solidFill>
                  <a:srgbClr val="CCCCCC"/>
                </a:solidFill>
                <a:effectLst/>
                <a:latin typeface="Consolas" panose="020B0609020204030204" pitchFamily="49" charset="0"/>
              </a:rPr>
              <a:t>('inf')).</a:t>
            </a:r>
            <a:r>
              <a:rPr lang="en-US" sz="2000" b="0" dirty="0">
                <a:solidFill>
                  <a:srgbClr val="DCDCAA"/>
                </a:solidFill>
                <a:effectLst/>
                <a:latin typeface="Consolas" panose="020B0609020204030204" pitchFamily="49" charset="0"/>
              </a:rPr>
              <a:t>sum</a:t>
            </a:r>
            <a:r>
              <a:rPr lang="en-US" sz="2000" b="0" dirty="0">
                <a:solidFill>
                  <a:srgbClr val="CCCCCC"/>
                </a:solidFill>
                <a:effectLst/>
                <a:latin typeface="Consolas" panose="020B0609020204030204" pitchFamily="49" charset="0"/>
              </a:rPr>
              <a:t>()</a:t>
            </a:r>
          </a:p>
          <a:p>
            <a:r>
              <a:rPr lang="en-US" sz="2000" b="0" dirty="0" err="1">
                <a:solidFill>
                  <a:srgbClr val="9CDCFE"/>
                </a:solidFill>
                <a:effectLst/>
                <a:latin typeface="Consolas" panose="020B0609020204030204" pitchFamily="49" charset="0"/>
              </a:rPr>
              <a:t>inf_values</a:t>
            </a:r>
            <a:endParaRPr lang="en-US" sz="2000" b="0" dirty="0">
              <a:solidFill>
                <a:srgbClr val="CCCCCC"/>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2030EC3-546F-44E9-3C7C-FF79FE1F0AC9}"/>
              </a:ext>
            </a:extLst>
          </p:cNvPr>
          <p:cNvSpPr txBox="1"/>
          <p:nvPr/>
        </p:nvSpPr>
        <p:spPr>
          <a:xfrm>
            <a:off x="701099" y="4621236"/>
            <a:ext cx="684516" cy="461665"/>
          </a:xfrm>
          <a:prstGeom prst="rect">
            <a:avLst/>
          </a:prstGeom>
          <a:noFill/>
        </p:spPr>
        <p:txBody>
          <a:bodyPr wrap="square">
            <a:spAutoFit/>
          </a:bodyPr>
          <a:lstStyle/>
          <a:p>
            <a:r>
              <a:rPr lang="en-US" sz="2400" b="1" i="0" dirty="0">
                <a:solidFill>
                  <a:srgbClr val="CCCCCC"/>
                </a:solidFill>
                <a:effectLst/>
                <a:latin typeface="Consolas" panose="020B0609020204030204" pitchFamily="49" charset="0"/>
              </a:rPr>
              <a:t>7</a:t>
            </a:r>
            <a:endParaRPr lang="en-US" sz="2400" b="1" dirty="0"/>
          </a:p>
        </p:txBody>
      </p:sp>
      <p:sp>
        <p:nvSpPr>
          <p:cNvPr id="7" name="TextBox 6">
            <a:extLst>
              <a:ext uri="{FF2B5EF4-FFF2-40B4-BE49-F238E27FC236}">
                <a16:creationId xmlns:a16="http://schemas.microsoft.com/office/drawing/2014/main" id="{7EF38083-DA93-6B93-62B5-AE3091B180DA}"/>
              </a:ext>
            </a:extLst>
          </p:cNvPr>
          <p:cNvSpPr txBox="1"/>
          <p:nvPr/>
        </p:nvSpPr>
        <p:spPr>
          <a:xfrm>
            <a:off x="6093656" y="2782728"/>
            <a:ext cx="6098344" cy="3170099"/>
          </a:xfrm>
          <a:prstGeom prst="rect">
            <a:avLst/>
          </a:prstGeom>
          <a:noFill/>
        </p:spPr>
        <p:txBody>
          <a:bodyPr wrap="square">
            <a:spAutoFit/>
          </a:bodyPr>
          <a:lstStyle/>
          <a:p>
            <a:r>
              <a:rPr lang="en-US" sz="2000" dirty="0">
                <a:solidFill>
                  <a:srgbClr val="6A9955"/>
                </a:solidFill>
                <a:effectLst/>
                <a:latin typeface="Consolas" panose="020B0609020204030204" pitchFamily="49" charset="0"/>
              </a:rPr>
              <a:t>##dealing with </a:t>
            </a:r>
            <a:r>
              <a:rPr lang="en-US" sz="2000" dirty="0" err="1">
                <a:solidFill>
                  <a:srgbClr val="6A9955"/>
                </a:solidFill>
                <a:effectLst/>
                <a:latin typeface="Consolas" panose="020B0609020204030204" pitchFamily="49" charset="0"/>
              </a:rPr>
              <a:t>infinte</a:t>
            </a:r>
            <a:r>
              <a:rPr lang="en-US" sz="2000" dirty="0">
                <a:solidFill>
                  <a:srgbClr val="6A9955"/>
                </a:solidFill>
                <a:effectLst/>
                <a:latin typeface="Consolas" panose="020B0609020204030204" pitchFamily="49" charset="0"/>
              </a:rPr>
              <a:t> values</a:t>
            </a:r>
            <a:endParaRPr lang="en-US" sz="2000" dirty="0">
              <a:solidFill>
                <a:srgbClr val="CCCCCC"/>
              </a:solidFill>
              <a:effectLst/>
              <a:latin typeface="Consolas" panose="020B0609020204030204" pitchFamily="49" charset="0"/>
            </a:endParaRPr>
          </a:p>
          <a:p>
            <a:r>
              <a:rPr lang="en-US" sz="2000" dirty="0" err="1">
                <a:solidFill>
                  <a:srgbClr val="9CDCFE"/>
                </a:solidFill>
                <a:effectLst/>
                <a:latin typeface="Consolas" panose="020B0609020204030204" pitchFamily="49" charset="0"/>
              </a:rPr>
              <a:t>df</a:t>
            </a:r>
            <a:r>
              <a:rPr lang="en-US" sz="2000" dirty="0">
                <a:solidFill>
                  <a:srgbClr val="CCCCCC"/>
                </a:solidFill>
                <a:effectLst/>
                <a:latin typeface="Consolas" panose="020B0609020204030204" pitchFamily="49" charset="0"/>
              </a:rPr>
              <a:t>[</a:t>
            </a:r>
            <a:r>
              <a:rPr lang="en-US" sz="2000" dirty="0">
                <a:solidFill>
                  <a:srgbClr val="CE9178"/>
                </a:solidFill>
                <a:effectLst/>
                <a:latin typeface="Consolas" panose="020B0609020204030204" pitchFamily="49" charset="0"/>
              </a:rPr>
              <a:t>'</a:t>
            </a:r>
            <a:r>
              <a:rPr lang="en-US" sz="2000" dirty="0" err="1">
                <a:solidFill>
                  <a:srgbClr val="CE9178"/>
                </a:solidFill>
                <a:effectLst/>
                <a:latin typeface="Consolas" panose="020B0609020204030204" pitchFamily="49" charset="0"/>
              </a:rPr>
              <a:t>AI_Workload_Ratio</a:t>
            </a:r>
            <a:r>
              <a:rPr lang="en-US" sz="2000" dirty="0">
                <a:solidFill>
                  <a:srgbClr val="CE9178"/>
                </a:solidFill>
                <a:effectLst/>
                <a:latin typeface="Consolas" panose="020B0609020204030204" pitchFamily="49" charset="0"/>
              </a:rPr>
              <a:t>'</a:t>
            </a:r>
            <a:r>
              <a:rPr lang="en-US" sz="2000" dirty="0">
                <a:solidFill>
                  <a:srgbClr val="CCCCCC"/>
                </a:solidFill>
                <a:effectLst/>
                <a:latin typeface="Consolas" panose="020B0609020204030204" pitchFamily="49" charset="0"/>
              </a:rPr>
              <a:t>].</a:t>
            </a:r>
            <a:r>
              <a:rPr lang="en-US" sz="2000" dirty="0">
                <a:solidFill>
                  <a:srgbClr val="DCDCAA"/>
                </a:solidFill>
                <a:effectLst/>
                <a:latin typeface="Consolas" panose="020B0609020204030204" pitchFamily="49" charset="0"/>
              </a:rPr>
              <a:t>replace</a:t>
            </a:r>
            <a:r>
              <a:rPr lang="en-US" sz="2000" dirty="0">
                <a:solidFill>
                  <a:srgbClr val="CCCCCC"/>
                </a:solidFill>
                <a:effectLst/>
                <a:latin typeface="Consolas" panose="020B0609020204030204" pitchFamily="49" charset="0"/>
              </a:rPr>
              <a:t>(</a:t>
            </a:r>
            <a:r>
              <a:rPr lang="en-US" sz="2000" dirty="0">
                <a:solidFill>
                  <a:srgbClr val="4EC9B0"/>
                </a:solidFill>
                <a:effectLst/>
                <a:latin typeface="Consolas" panose="020B0609020204030204" pitchFamily="49" charset="0"/>
              </a:rPr>
              <a:t>float</a:t>
            </a:r>
            <a:r>
              <a:rPr lang="en-US" sz="2000" dirty="0">
                <a:solidFill>
                  <a:srgbClr val="CCCCCC"/>
                </a:solidFill>
                <a:effectLst/>
                <a:latin typeface="Consolas" panose="020B0609020204030204" pitchFamily="49" charset="0"/>
              </a:rPr>
              <a:t>(</a:t>
            </a:r>
            <a:r>
              <a:rPr lang="en-US" sz="2000" dirty="0">
                <a:solidFill>
                  <a:srgbClr val="CE9178"/>
                </a:solidFill>
                <a:effectLst/>
                <a:latin typeface="Consolas" panose="020B0609020204030204" pitchFamily="49" charset="0"/>
              </a:rPr>
              <a:t>'inf'</a:t>
            </a:r>
            <a:r>
              <a:rPr lang="en-US" sz="2000" dirty="0">
                <a:solidFill>
                  <a:srgbClr val="CCCCCC"/>
                </a:solidFill>
                <a:effectLst/>
                <a:latin typeface="Consolas" panose="020B0609020204030204" pitchFamily="49" charset="0"/>
              </a:rPr>
              <a:t>), </a:t>
            </a:r>
            <a:r>
              <a:rPr lang="en-US" sz="2000" dirty="0" err="1">
                <a:solidFill>
                  <a:srgbClr val="4EC9B0"/>
                </a:solidFill>
                <a:effectLst/>
                <a:latin typeface="Consolas" panose="020B0609020204030204" pitchFamily="49" charset="0"/>
              </a:rPr>
              <a:t>np</a:t>
            </a:r>
            <a:r>
              <a:rPr lang="en-US" sz="2000" dirty="0" err="1">
                <a:solidFill>
                  <a:srgbClr val="CCCCCC"/>
                </a:solidFill>
                <a:effectLst/>
                <a:latin typeface="Consolas" panose="020B0609020204030204" pitchFamily="49" charset="0"/>
              </a:rPr>
              <a:t>.nan</a:t>
            </a:r>
            <a:r>
              <a:rPr lang="en-US" sz="2000" dirty="0">
                <a:solidFill>
                  <a:srgbClr val="CCCCCC"/>
                </a:solidFill>
                <a:effectLst/>
                <a:latin typeface="Consolas" panose="020B0609020204030204" pitchFamily="49" charset="0"/>
              </a:rPr>
              <a:t>, </a:t>
            </a:r>
            <a:r>
              <a:rPr lang="en-US" sz="2000" dirty="0" err="1">
                <a:solidFill>
                  <a:srgbClr val="9CDCFE"/>
                </a:solidFill>
                <a:effectLst/>
                <a:latin typeface="Consolas" panose="020B0609020204030204" pitchFamily="49" charset="0"/>
              </a:rPr>
              <a:t>inplace</a:t>
            </a:r>
            <a:r>
              <a:rPr lang="en-US" sz="2000" dirty="0">
                <a:solidFill>
                  <a:srgbClr val="D4D4D4"/>
                </a:solidFill>
                <a:effectLst/>
                <a:latin typeface="Consolas" panose="020B0609020204030204" pitchFamily="49" charset="0"/>
              </a:rPr>
              <a:t>=</a:t>
            </a:r>
            <a:r>
              <a:rPr lang="en-US" sz="2000" dirty="0">
                <a:solidFill>
                  <a:srgbClr val="569CD6"/>
                </a:solidFill>
                <a:effectLst/>
                <a:latin typeface="Consolas" panose="020B0609020204030204" pitchFamily="49" charset="0"/>
              </a:rPr>
              <a:t>True</a:t>
            </a:r>
            <a:r>
              <a:rPr lang="en-US" sz="2000" dirty="0">
                <a:solidFill>
                  <a:srgbClr val="CCCCCC"/>
                </a:solidFill>
                <a:effectLst/>
                <a:latin typeface="Consolas" panose="020B0609020204030204" pitchFamily="49" charset="0"/>
              </a:rPr>
              <a:t>)</a:t>
            </a:r>
          </a:p>
          <a:p>
            <a:r>
              <a:rPr lang="en-US" sz="2000" dirty="0">
                <a:solidFill>
                  <a:srgbClr val="9CDCFE"/>
                </a:solidFill>
                <a:effectLst/>
                <a:latin typeface="Consolas" panose="020B0609020204030204" pitchFamily="49" charset="0"/>
              </a:rPr>
              <a:t>median</a:t>
            </a:r>
            <a:r>
              <a:rPr lang="en-US" sz="2000" dirty="0">
                <a:solidFill>
                  <a:srgbClr val="CCCCCC"/>
                </a:solidFill>
                <a:effectLst/>
                <a:latin typeface="Consolas" panose="020B0609020204030204" pitchFamily="49" charset="0"/>
              </a:rPr>
              <a:t> </a:t>
            </a:r>
            <a:r>
              <a:rPr lang="en-US" sz="2000" dirty="0">
                <a:solidFill>
                  <a:srgbClr val="D4D4D4"/>
                </a:solidFill>
                <a:effectLst/>
                <a:latin typeface="Consolas" panose="020B0609020204030204" pitchFamily="49" charset="0"/>
              </a:rPr>
              <a:t>=</a:t>
            </a:r>
            <a:r>
              <a:rPr lang="en-US" sz="2000" dirty="0">
                <a:solidFill>
                  <a:srgbClr val="CCCCCC"/>
                </a:solidFill>
                <a:effectLst/>
                <a:latin typeface="Consolas" panose="020B0609020204030204" pitchFamily="49" charset="0"/>
              </a:rPr>
              <a:t> </a:t>
            </a:r>
            <a:r>
              <a:rPr lang="en-US" sz="2000" dirty="0" err="1">
                <a:solidFill>
                  <a:srgbClr val="9CDCFE"/>
                </a:solidFill>
                <a:effectLst/>
                <a:latin typeface="Consolas" panose="020B0609020204030204" pitchFamily="49" charset="0"/>
              </a:rPr>
              <a:t>df</a:t>
            </a:r>
            <a:r>
              <a:rPr lang="en-US" sz="2000" dirty="0">
                <a:solidFill>
                  <a:srgbClr val="CCCCCC"/>
                </a:solidFill>
                <a:effectLst/>
                <a:latin typeface="Consolas" panose="020B0609020204030204" pitchFamily="49" charset="0"/>
              </a:rPr>
              <a:t>[</a:t>
            </a:r>
            <a:r>
              <a:rPr lang="en-US" sz="2000" dirty="0">
                <a:solidFill>
                  <a:srgbClr val="CE9178"/>
                </a:solidFill>
                <a:effectLst/>
                <a:latin typeface="Consolas" panose="020B0609020204030204" pitchFamily="49" charset="0"/>
              </a:rPr>
              <a:t>'</a:t>
            </a:r>
            <a:r>
              <a:rPr lang="en-US" sz="2000" dirty="0" err="1">
                <a:solidFill>
                  <a:srgbClr val="CE9178"/>
                </a:solidFill>
                <a:effectLst/>
                <a:latin typeface="Consolas" panose="020B0609020204030204" pitchFamily="49" charset="0"/>
              </a:rPr>
              <a:t>AI_Workload_Ratio</a:t>
            </a:r>
            <a:r>
              <a:rPr lang="en-US" sz="2000" dirty="0">
                <a:solidFill>
                  <a:srgbClr val="CE9178"/>
                </a:solidFill>
                <a:effectLst/>
                <a:latin typeface="Consolas" panose="020B0609020204030204" pitchFamily="49" charset="0"/>
              </a:rPr>
              <a:t>'</a:t>
            </a:r>
            <a:r>
              <a:rPr lang="en-US" sz="2000" dirty="0">
                <a:solidFill>
                  <a:srgbClr val="CCCCCC"/>
                </a:solidFill>
                <a:effectLst/>
                <a:latin typeface="Consolas" panose="020B0609020204030204" pitchFamily="49" charset="0"/>
              </a:rPr>
              <a:t>].</a:t>
            </a:r>
            <a:r>
              <a:rPr lang="en-US" sz="2000" dirty="0">
                <a:solidFill>
                  <a:srgbClr val="DCDCAA"/>
                </a:solidFill>
                <a:effectLst/>
                <a:latin typeface="Consolas" panose="020B0609020204030204" pitchFamily="49" charset="0"/>
              </a:rPr>
              <a:t>median</a:t>
            </a:r>
            <a:r>
              <a:rPr lang="en-US" sz="2000" dirty="0">
                <a:solidFill>
                  <a:srgbClr val="CCCCCC"/>
                </a:solidFill>
                <a:effectLst/>
                <a:latin typeface="Consolas" panose="020B0609020204030204" pitchFamily="49" charset="0"/>
              </a:rPr>
              <a:t>()</a:t>
            </a:r>
          </a:p>
          <a:p>
            <a:r>
              <a:rPr lang="en-US" sz="2000" dirty="0" err="1">
                <a:solidFill>
                  <a:srgbClr val="9CDCFE"/>
                </a:solidFill>
                <a:effectLst/>
                <a:latin typeface="Consolas" panose="020B0609020204030204" pitchFamily="49" charset="0"/>
              </a:rPr>
              <a:t>df</a:t>
            </a:r>
            <a:r>
              <a:rPr lang="en-US" sz="2000" dirty="0">
                <a:solidFill>
                  <a:srgbClr val="CCCCCC"/>
                </a:solidFill>
                <a:effectLst/>
                <a:latin typeface="Consolas" panose="020B0609020204030204" pitchFamily="49" charset="0"/>
              </a:rPr>
              <a:t>[</a:t>
            </a:r>
            <a:r>
              <a:rPr lang="en-US" sz="2000" dirty="0">
                <a:solidFill>
                  <a:srgbClr val="CE9178"/>
                </a:solidFill>
                <a:effectLst/>
                <a:latin typeface="Consolas" panose="020B0609020204030204" pitchFamily="49" charset="0"/>
              </a:rPr>
              <a:t>'</a:t>
            </a:r>
            <a:r>
              <a:rPr lang="en-US" sz="2000" dirty="0" err="1">
                <a:solidFill>
                  <a:srgbClr val="CE9178"/>
                </a:solidFill>
                <a:effectLst/>
                <a:latin typeface="Consolas" panose="020B0609020204030204" pitchFamily="49" charset="0"/>
              </a:rPr>
              <a:t>AI_Workload_Ratio</a:t>
            </a:r>
            <a:r>
              <a:rPr lang="en-US" sz="2000" dirty="0">
                <a:solidFill>
                  <a:srgbClr val="CE9178"/>
                </a:solidFill>
                <a:effectLst/>
                <a:latin typeface="Consolas" panose="020B0609020204030204" pitchFamily="49" charset="0"/>
              </a:rPr>
              <a:t>'</a:t>
            </a:r>
            <a:r>
              <a:rPr lang="en-US" sz="2000" dirty="0">
                <a:solidFill>
                  <a:srgbClr val="CCCCCC"/>
                </a:solidFill>
                <a:effectLst/>
                <a:latin typeface="Consolas" panose="020B0609020204030204" pitchFamily="49" charset="0"/>
              </a:rPr>
              <a:t>].</a:t>
            </a:r>
            <a:r>
              <a:rPr lang="en-US" sz="2000" dirty="0" err="1">
                <a:solidFill>
                  <a:srgbClr val="DCDCAA"/>
                </a:solidFill>
                <a:effectLst/>
                <a:latin typeface="Consolas" panose="020B0609020204030204" pitchFamily="49" charset="0"/>
              </a:rPr>
              <a:t>fillna</a:t>
            </a:r>
            <a:r>
              <a:rPr lang="en-US" sz="2000" dirty="0">
                <a:solidFill>
                  <a:srgbClr val="CCCCCC"/>
                </a:solidFill>
                <a:effectLst/>
                <a:latin typeface="Consolas" panose="020B0609020204030204" pitchFamily="49" charset="0"/>
              </a:rPr>
              <a:t>(</a:t>
            </a:r>
            <a:r>
              <a:rPr lang="en-US" sz="2000" dirty="0">
                <a:solidFill>
                  <a:srgbClr val="9CDCFE"/>
                </a:solidFill>
                <a:effectLst/>
                <a:latin typeface="Consolas" panose="020B0609020204030204" pitchFamily="49" charset="0"/>
              </a:rPr>
              <a:t>median</a:t>
            </a:r>
            <a:r>
              <a:rPr lang="en-US" sz="2000" dirty="0">
                <a:solidFill>
                  <a:srgbClr val="CCCCCC"/>
                </a:solidFill>
                <a:effectLst/>
                <a:latin typeface="Consolas" panose="020B0609020204030204" pitchFamily="49" charset="0"/>
              </a:rPr>
              <a:t>, </a:t>
            </a:r>
            <a:r>
              <a:rPr lang="en-US" sz="2000" dirty="0" err="1">
                <a:solidFill>
                  <a:srgbClr val="9CDCFE"/>
                </a:solidFill>
                <a:effectLst/>
                <a:latin typeface="Consolas" panose="020B0609020204030204" pitchFamily="49" charset="0"/>
              </a:rPr>
              <a:t>inplace</a:t>
            </a:r>
            <a:r>
              <a:rPr lang="en-US" sz="2000" dirty="0">
                <a:solidFill>
                  <a:srgbClr val="D4D4D4"/>
                </a:solidFill>
                <a:effectLst/>
                <a:latin typeface="Consolas" panose="020B0609020204030204" pitchFamily="49" charset="0"/>
              </a:rPr>
              <a:t>=</a:t>
            </a:r>
            <a:r>
              <a:rPr lang="en-US" sz="2000" dirty="0">
                <a:solidFill>
                  <a:srgbClr val="569CD6"/>
                </a:solidFill>
                <a:effectLst/>
                <a:latin typeface="Consolas" panose="020B0609020204030204" pitchFamily="49" charset="0"/>
              </a:rPr>
              <a:t>True</a:t>
            </a:r>
            <a:r>
              <a:rPr lang="en-US" sz="2000" dirty="0">
                <a:solidFill>
                  <a:srgbClr val="CCCCCC"/>
                </a:solidFill>
                <a:effectLst/>
                <a:latin typeface="Consolas" panose="020B0609020204030204" pitchFamily="49" charset="0"/>
              </a:rPr>
              <a:t>)</a:t>
            </a:r>
          </a:p>
          <a:p>
            <a:r>
              <a:rPr lang="en-US" sz="2000" dirty="0">
                <a:solidFill>
                  <a:srgbClr val="6A9955"/>
                </a:solidFill>
                <a:effectLst/>
                <a:latin typeface="Consolas" panose="020B0609020204030204" pitchFamily="49" charset="0"/>
              </a:rPr>
              <a:t>##checking infinite values after cleaning</a:t>
            </a:r>
            <a:endParaRPr lang="en-US" sz="2000" dirty="0">
              <a:solidFill>
                <a:srgbClr val="CCCCCC"/>
              </a:solidFill>
              <a:effectLst/>
              <a:latin typeface="Consolas" panose="020B0609020204030204" pitchFamily="49" charset="0"/>
            </a:endParaRPr>
          </a:p>
          <a:p>
            <a:r>
              <a:rPr lang="en-US" sz="2000" dirty="0">
                <a:solidFill>
                  <a:srgbClr val="9CDCFE"/>
                </a:solidFill>
                <a:effectLst/>
                <a:latin typeface="Consolas" panose="020B0609020204030204" pitchFamily="49" charset="0"/>
              </a:rPr>
              <a:t>inf_values1</a:t>
            </a:r>
            <a:r>
              <a:rPr lang="en-US" sz="2000" dirty="0">
                <a:solidFill>
                  <a:srgbClr val="CCCCCC"/>
                </a:solidFill>
                <a:effectLst/>
                <a:latin typeface="Consolas" panose="020B0609020204030204" pitchFamily="49" charset="0"/>
              </a:rPr>
              <a:t> </a:t>
            </a:r>
            <a:r>
              <a:rPr lang="en-US" sz="2000" dirty="0">
                <a:solidFill>
                  <a:srgbClr val="D4D4D4"/>
                </a:solidFill>
                <a:effectLst/>
                <a:latin typeface="Consolas" panose="020B0609020204030204" pitchFamily="49" charset="0"/>
              </a:rPr>
              <a:t>=</a:t>
            </a:r>
            <a:r>
              <a:rPr lang="en-US" sz="2000" dirty="0">
                <a:solidFill>
                  <a:srgbClr val="CCCCCC"/>
                </a:solidFill>
                <a:effectLst/>
                <a:latin typeface="Consolas" panose="020B0609020204030204" pitchFamily="49" charset="0"/>
              </a:rPr>
              <a:t> (</a:t>
            </a:r>
            <a:r>
              <a:rPr lang="en-US" sz="2000" dirty="0" err="1">
                <a:solidFill>
                  <a:srgbClr val="9CDCFE"/>
                </a:solidFill>
                <a:effectLst/>
                <a:latin typeface="Consolas" panose="020B0609020204030204" pitchFamily="49" charset="0"/>
              </a:rPr>
              <a:t>df</a:t>
            </a:r>
            <a:r>
              <a:rPr lang="en-US" sz="2000" dirty="0">
                <a:solidFill>
                  <a:srgbClr val="CCCCCC"/>
                </a:solidFill>
                <a:effectLst/>
                <a:latin typeface="Consolas" panose="020B0609020204030204" pitchFamily="49" charset="0"/>
              </a:rPr>
              <a:t>[</a:t>
            </a:r>
            <a:r>
              <a:rPr lang="en-US" sz="2000" dirty="0">
                <a:solidFill>
                  <a:srgbClr val="CE9178"/>
                </a:solidFill>
                <a:effectLst/>
                <a:latin typeface="Consolas" panose="020B0609020204030204" pitchFamily="49" charset="0"/>
              </a:rPr>
              <a:t>'</a:t>
            </a:r>
            <a:r>
              <a:rPr lang="en-US" sz="2000" dirty="0" err="1">
                <a:solidFill>
                  <a:srgbClr val="CE9178"/>
                </a:solidFill>
                <a:effectLst/>
                <a:latin typeface="Consolas" panose="020B0609020204030204" pitchFamily="49" charset="0"/>
              </a:rPr>
              <a:t>AI_Workload_Ratio</a:t>
            </a:r>
            <a:r>
              <a:rPr lang="en-US" sz="2000" dirty="0">
                <a:solidFill>
                  <a:srgbClr val="CE9178"/>
                </a:solidFill>
                <a:effectLst/>
                <a:latin typeface="Consolas" panose="020B0609020204030204" pitchFamily="49" charset="0"/>
              </a:rPr>
              <a:t>'</a:t>
            </a:r>
            <a:r>
              <a:rPr lang="en-US" sz="2000" dirty="0">
                <a:solidFill>
                  <a:srgbClr val="CCCCCC"/>
                </a:solidFill>
                <a:effectLst/>
                <a:latin typeface="Consolas" panose="020B0609020204030204" pitchFamily="49" charset="0"/>
              </a:rPr>
              <a:t>] </a:t>
            </a:r>
            <a:r>
              <a:rPr lang="en-US" sz="2000" dirty="0">
                <a:solidFill>
                  <a:srgbClr val="DCDCAA"/>
                </a:solidFill>
                <a:effectLst/>
                <a:latin typeface="Consolas" panose="020B0609020204030204" pitchFamily="49" charset="0"/>
              </a:rPr>
              <a:t>==</a:t>
            </a:r>
            <a:r>
              <a:rPr lang="en-US" sz="2000" dirty="0">
                <a:solidFill>
                  <a:srgbClr val="CCCCCC"/>
                </a:solidFill>
                <a:effectLst/>
                <a:latin typeface="Consolas" panose="020B0609020204030204" pitchFamily="49" charset="0"/>
              </a:rPr>
              <a:t> </a:t>
            </a:r>
            <a:r>
              <a:rPr lang="en-US" sz="2000" dirty="0">
                <a:solidFill>
                  <a:srgbClr val="4EC9B0"/>
                </a:solidFill>
                <a:effectLst/>
                <a:latin typeface="Consolas" panose="020B0609020204030204" pitchFamily="49" charset="0"/>
              </a:rPr>
              <a:t>float</a:t>
            </a:r>
            <a:r>
              <a:rPr lang="en-US" sz="2000" dirty="0">
                <a:solidFill>
                  <a:srgbClr val="CCCCCC"/>
                </a:solidFill>
                <a:effectLst/>
                <a:latin typeface="Consolas" panose="020B0609020204030204" pitchFamily="49" charset="0"/>
              </a:rPr>
              <a:t>(</a:t>
            </a:r>
            <a:r>
              <a:rPr lang="en-US" sz="2000" dirty="0">
                <a:solidFill>
                  <a:srgbClr val="CE9178"/>
                </a:solidFill>
                <a:effectLst/>
                <a:latin typeface="Consolas" panose="020B0609020204030204" pitchFamily="49" charset="0"/>
              </a:rPr>
              <a:t>'inf'</a:t>
            </a:r>
            <a:r>
              <a:rPr lang="en-US" sz="2000" dirty="0">
                <a:solidFill>
                  <a:srgbClr val="CCCCCC"/>
                </a:solidFill>
                <a:effectLst/>
                <a:latin typeface="Consolas" panose="020B0609020204030204" pitchFamily="49" charset="0"/>
              </a:rPr>
              <a:t>)).</a:t>
            </a:r>
            <a:r>
              <a:rPr lang="en-US" sz="2000" dirty="0">
                <a:solidFill>
                  <a:srgbClr val="DCDCAA"/>
                </a:solidFill>
                <a:effectLst/>
                <a:latin typeface="Consolas" panose="020B0609020204030204" pitchFamily="49" charset="0"/>
              </a:rPr>
              <a:t>sum</a:t>
            </a:r>
            <a:r>
              <a:rPr lang="en-US" sz="2000" dirty="0">
                <a:solidFill>
                  <a:srgbClr val="CCCCCC"/>
                </a:solidFill>
                <a:effectLst/>
                <a:latin typeface="Consolas" panose="020B0609020204030204" pitchFamily="49" charset="0"/>
              </a:rPr>
              <a:t>()</a:t>
            </a:r>
          </a:p>
          <a:p>
            <a:r>
              <a:rPr lang="en-US" sz="2000" dirty="0">
                <a:solidFill>
                  <a:srgbClr val="9CDCFE"/>
                </a:solidFill>
                <a:effectLst/>
                <a:latin typeface="Consolas" panose="020B0609020204030204" pitchFamily="49" charset="0"/>
              </a:rPr>
              <a:t>inf_values1</a:t>
            </a:r>
            <a:endParaRPr lang="en-US" sz="2000" dirty="0">
              <a:solidFill>
                <a:srgbClr val="CCCCCC"/>
              </a:solidFill>
              <a:effectLst/>
              <a:latin typeface="Consolas" panose="020B0609020204030204" pitchFamily="49" charset="0"/>
            </a:endParaRPr>
          </a:p>
        </p:txBody>
      </p:sp>
      <p:sp>
        <p:nvSpPr>
          <p:cNvPr id="9" name="TextBox 8">
            <a:extLst>
              <a:ext uri="{FF2B5EF4-FFF2-40B4-BE49-F238E27FC236}">
                <a16:creationId xmlns:a16="http://schemas.microsoft.com/office/drawing/2014/main" id="{4A55FE40-054E-5EF7-869C-0919EB89F898}"/>
              </a:ext>
            </a:extLst>
          </p:cNvPr>
          <p:cNvSpPr txBox="1"/>
          <p:nvPr/>
        </p:nvSpPr>
        <p:spPr>
          <a:xfrm>
            <a:off x="6214405" y="6113103"/>
            <a:ext cx="678766" cy="461665"/>
          </a:xfrm>
          <a:prstGeom prst="rect">
            <a:avLst/>
          </a:prstGeom>
          <a:noFill/>
        </p:spPr>
        <p:txBody>
          <a:bodyPr wrap="square">
            <a:spAutoFit/>
          </a:bodyPr>
          <a:lstStyle/>
          <a:p>
            <a:r>
              <a:rPr lang="en-US" sz="2400" b="1" i="0" dirty="0">
                <a:solidFill>
                  <a:srgbClr val="CCCCCC"/>
                </a:solidFill>
                <a:effectLst/>
                <a:latin typeface="Consolas" panose="020B0609020204030204" pitchFamily="49" charset="0"/>
              </a:rPr>
              <a:t>0</a:t>
            </a:r>
            <a:endParaRPr lang="en-US" b="1" dirty="0"/>
          </a:p>
        </p:txBody>
      </p:sp>
      <p:sp>
        <p:nvSpPr>
          <p:cNvPr id="11" name="TextBox 10">
            <a:extLst>
              <a:ext uri="{FF2B5EF4-FFF2-40B4-BE49-F238E27FC236}">
                <a16:creationId xmlns:a16="http://schemas.microsoft.com/office/drawing/2014/main" id="{30075DDD-7201-7817-9F47-3AD8956D2957}"/>
              </a:ext>
            </a:extLst>
          </p:cNvPr>
          <p:cNvSpPr txBox="1"/>
          <p:nvPr/>
        </p:nvSpPr>
        <p:spPr>
          <a:xfrm>
            <a:off x="2618938" y="836641"/>
            <a:ext cx="5962354" cy="1200329"/>
          </a:xfrm>
          <a:prstGeom prst="rect">
            <a:avLst/>
          </a:prstGeom>
          <a:noFill/>
        </p:spPr>
        <p:txBody>
          <a:bodyPr wrap="square">
            <a:spAutoFit/>
          </a:bodyPr>
          <a:lstStyle/>
          <a:p>
            <a:r>
              <a:rPr lang="en-US" sz="3600" b="1" dirty="0">
                <a:solidFill>
                  <a:srgbClr val="F94CAF"/>
                </a:solidFill>
                <a:latin typeface="Segoe UI Black" panose="020B0A02040204020203" pitchFamily="34" charset="0"/>
                <a:ea typeface="Segoe UI Black" panose="020B0A02040204020203" pitchFamily="34" charset="0"/>
              </a:rPr>
              <a:t>Handling Infinite Values in AI Workload Ratio</a:t>
            </a:r>
          </a:p>
        </p:txBody>
      </p:sp>
      <p:grpSp>
        <p:nvGrpSpPr>
          <p:cNvPr id="10" name="Group 9">
            <a:extLst>
              <a:ext uri="{FF2B5EF4-FFF2-40B4-BE49-F238E27FC236}">
                <a16:creationId xmlns:a16="http://schemas.microsoft.com/office/drawing/2014/main" id="{8AEBE131-4D29-50FC-2199-D12B0A48E28C}"/>
              </a:ext>
            </a:extLst>
          </p:cNvPr>
          <p:cNvGrpSpPr/>
          <p:nvPr/>
        </p:nvGrpSpPr>
        <p:grpSpPr>
          <a:xfrm>
            <a:off x="10775070" y="151730"/>
            <a:ext cx="1336431" cy="1139483"/>
            <a:chOff x="9144075" y="336943"/>
            <a:chExt cx="2782800" cy="2705165"/>
          </a:xfrm>
        </p:grpSpPr>
        <p:pic>
          <p:nvPicPr>
            <p:cNvPr id="12" name="Picture 11">
              <a:extLst>
                <a:ext uri="{FF2B5EF4-FFF2-40B4-BE49-F238E27FC236}">
                  <a16:creationId xmlns:a16="http://schemas.microsoft.com/office/drawing/2014/main" id="{D5297851-6A66-ED1C-77D8-CF0D89AC59F9}"/>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13" name="Straight Connector 12">
              <a:extLst>
                <a:ext uri="{FF2B5EF4-FFF2-40B4-BE49-F238E27FC236}">
                  <a16:creationId xmlns:a16="http://schemas.microsoft.com/office/drawing/2014/main" id="{A7E0A13F-83C3-6D6E-E1BD-C06AECFB7BF3}"/>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BA978E9-C1E9-93EC-D25E-A21ADA694BF2}"/>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spTree>
    <p:extLst>
      <p:ext uri="{BB962C8B-B14F-4D97-AF65-F5344CB8AC3E}">
        <p14:creationId xmlns:p14="http://schemas.microsoft.com/office/powerpoint/2010/main" val="2299352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D24DC2-3733-0A8D-C018-81AC24254FA7}"/>
              </a:ext>
            </a:extLst>
          </p:cNvPr>
          <p:cNvSpPr txBox="1"/>
          <p:nvPr/>
        </p:nvSpPr>
        <p:spPr>
          <a:xfrm>
            <a:off x="1445455" y="3596026"/>
            <a:ext cx="6098344" cy="461665"/>
          </a:xfrm>
          <a:prstGeom prst="rect">
            <a:avLst/>
          </a:prstGeom>
          <a:noFill/>
        </p:spPr>
        <p:txBody>
          <a:bodyPr wrap="square">
            <a:spAutoFit/>
          </a:bodyPr>
          <a:lstStyle/>
          <a:p>
            <a:r>
              <a:rPr lang="en-US" sz="2400" b="0" dirty="0">
                <a:solidFill>
                  <a:srgbClr val="DCDCAA"/>
                </a:solidFill>
                <a:effectLst/>
                <a:latin typeface="Consolas" panose="020B0609020204030204" pitchFamily="49" charset="0"/>
              </a:rPr>
              <a:t>print</a:t>
            </a:r>
            <a:r>
              <a:rPr lang="en-US" sz="2400" b="0" dirty="0">
                <a:solidFill>
                  <a:srgbClr val="CCCCCC"/>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df</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duplicated</a:t>
            </a:r>
            <a:r>
              <a:rPr lang="en-US" sz="2400" b="0" dirty="0">
                <a:solidFill>
                  <a:srgbClr val="CCCCCC"/>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9E0CF16-F64E-4551-8162-749A7521EC2C}"/>
              </a:ext>
            </a:extLst>
          </p:cNvPr>
          <p:cNvSpPr txBox="1"/>
          <p:nvPr/>
        </p:nvSpPr>
        <p:spPr>
          <a:xfrm>
            <a:off x="8294662" y="1970415"/>
            <a:ext cx="2085536" cy="3477875"/>
          </a:xfrm>
          <a:prstGeom prst="rect">
            <a:avLst/>
          </a:prstGeom>
          <a:noFill/>
        </p:spPr>
        <p:txBody>
          <a:bodyPr wrap="square">
            <a:spAutoFit/>
          </a:bodyPr>
          <a:lstStyle/>
          <a:p>
            <a:r>
              <a:rPr lang="da-DK" sz="2000" b="0" i="0" dirty="0">
                <a:solidFill>
                  <a:srgbClr val="CCCCCC"/>
                </a:solidFill>
                <a:effectLst/>
                <a:latin typeface="Consolas" panose="020B0609020204030204" pitchFamily="49" charset="0"/>
              </a:rPr>
              <a:t>0 </a:t>
            </a:r>
            <a:r>
              <a:rPr lang="ar-EG" sz="2000" b="0" i="0" dirty="0">
                <a:solidFill>
                  <a:srgbClr val="CCCCCC"/>
                </a:solidFill>
                <a:effectLst/>
                <a:latin typeface="Consolas" panose="020B0609020204030204" pitchFamily="49" charset="0"/>
              </a:rPr>
              <a:t>          </a:t>
            </a:r>
            <a:r>
              <a:rPr lang="da-DK" sz="2000" b="0" i="0" dirty="0">
                <a:solidFill>
                  <a:srgbClr val="CCCCCC"/>
                </a:solidFill>
                <a:effectLst/>
                <a:latin typeface="Consolas" panose="020B0609020204030204" pitchFamily="49" charset="0"/>
              </a:rPr>
              <a:t>False</a:t>
            </a:r>
            <a:endParaRPr lang="ar-EG" sz="2000" b="0" i="0" dirty="0">
              <a:solidFill>
                <a:srgbClr val="CCCCCC"/>
              </a:solidFill>
              <a:effectLst/>
              <a:latin typeface="Consolas" panose="020B0609020204030204" pitchFamily="49" charset="0"/>
            </a:endParaRPr>
          </a:p>
          <a:p>
            <a:pPr marL="342900" indent="-342900">
              <a:buAutoNum type="arabicPlain"/>
            </a:pPr>
            <a:r>
              <a:rPr lang="ar-EG" sz="2000" b="0" i="0" dirty="0">
                <a:solidFill>
                  <a:srgbClr val="CCCCCC"/>
                </a:solidFill>
                <a:effectLst/>
                <a:latin typeface="Consolas" panose="020B0609020204030204" pitchFamily="49" charset="0"/>
              </a:rPr>
              <a:t>         </a:t>
            </a:r>
            <a:r>
              <a:rPr lang="da-DK" sz="2000" b="0" i="0" dirty="0">
                <a:solidFill>
                  <a:srgbClr val="CCCCCC"/>
                </a:solidFill>
                <a:effectLst/>
                <a:latin typeface="Consolas" panose="020B0609020204030204" pitchFamily="49" charset="0"/>
              </a:rPr>
              <a:t>False</a:t>
            </a:r>
            <a:endParaRPr lang="ar-EG" sz="2000" b="0" i="0" dirty="0">
              <a:solidFill>
                <a:srgbClr val="CCCCCC"/>
              </a:solidFill>
              <a:effectLst/>
              <a:latin typeface="Consolas" panose="020B0609020204030204" pitchFamily="49" charset="0"/>
            </a:endParaRPr>
          </a:p>
          <a:p>
            <a:pPr marL="342900" indent="-342900">
              <a:buAutoNum type="arabicPlain"/>
            </a:pPr>
            <a:r>
              <a:rPr lang="da-DK" sz="2000" b="0" i="0" dirty="0">
                <a:solidFill>
                  <a:srgbClr val="CCCCCC"/>
                </a:solidFill>
                <a:effectLst/>
                <a:latin typeface="Consolas" panose="020B0609020204030204" pitchFamily="49" charset="0"/>
              </a:rPr>
              <a:t> </a:t>
            </a:r>
            <a:r>
              <a:rPr lang="ar-EG" sz="2000" b="0" i="0" dirty="0">
                <a:solidFill>
                  <a:srgbClr val="CCCCCC"/>
                </a:solidFill>
                <a:effectLst/>
                <a:latin typeface="Consolas" panose="020B0609020204030204" pitchFamily="49" charset="0"/>
              </a:rPr>
              <a:t>   </a:t>
            </a:r>
            <a:r>
              <a:rPr lang="ar-EG" sz="2000" dirty="0">
                <a:solidFill>
                  <a:srgbClr val="CCCCCC"/>
                </a:solidFill>
                <a:latin typeface="Consolas" panose="020B0609020204030204" pitchFamily="49" charset="0"/>
              </a:rPr>
              <a:t>    </a:t>
            </a:r>
            <a:r>
              <a:rPr lang="da-DK" sz="2000" b="0" i="0" dirty="0">
                <a:solidFill>
                  <a:srgbClr val="CCCCCC"/>
                </a:solidFill>
                <a:effectLst/>
                <a:latin typeface="Consolas" panose="020B0609020204030204" pitchFamily="49" charset="0"/>
              </a:rPr>
              <a:t>False </a:t>
            </a:r>
            <a:endParaRPr lang="ar-EG" sz="2000" b="0" i="0" dirty="0">
              <a:solidFill>
                <a:srgbClr val="CCCCCC"/>
              </a:solidFill>
              <a:effectLst/>
              <a:latin typeface="Consolas" panose="020B0609020204030204" pitchFamily="49" charset="0"/>
            </a:endParaRPr>
          </a:p>
          <a:p>
            <a:pPr marL="342900" indent="-342900">
              <a:buAutoNum type="arabicPlain"/>
            </a:pPr>
            <a:r>
              <a:rPr lang="ar-EG" sz="2000" dirty="0">
                <a:solidFill>
                  <a:srgbClr val="CCCCCC"/>
                </a:solidFill>
                <a:latin typeface="Consolas" panose="020B0609020204030204" pitchFamily="49" charset="0"/>
              </a:rPr>
              <a:t>         </a:t>
            </a:r>
            <a:r>
              <a:rPr lang="da-DK" sz="2000" b="0" i="0" dirty="0">
                <a:solidFill>
                  <a:srgbClr val="CCCCCC"/>
                </a:solidFill>
                <a:effectLst/>
                <a:latin typeface="Consolas" panose="020B0609020204030204" pitchFamily="49" charset="0"/>
              </a:rPr>
              <a:t>False </a:t>
            </a:r>
            <a:endParaRPr lang="ar-EG" sz="2000" b="0" i="0" dirty="0">
              <a:solidFill>
                <a:srgbClr val="CCCCCC"/>
              </a:solidFill>
              <a:effectLst/>
              <a:latin typeface="Consolas" panose="020B0609020204030204" pitchFamily="49" charset="0"/>
            </a:endParaRPr>
          </a:p>
          <a:p>
            <a:pPr marL="342900" indent="-342900">
              <a:buAutoNum type="arabicPlain"/>
            </a:pPr>
            <a:r>
              <a:rPr lang="ar-EG" sz="2000" dirty="0">
                <a:solidFill>
                  <a:srgbClr val="CCCCCC"/>
                </a:solidFill>
                <a:latin typeface="Consolas" panose="020B0609020204030204" pitchFamily="49" charset="0"/>
              </a:rPr>
              <a:t>       </a:t>
            </a:r>
            <a:r>
              <a:rPr lang="da-DK" sz="2000" b="0" i="0" dirty="0">
                <a:solidFill>
                  <a:srgbClr val="CCCCCC"/>
                </a:solidFill>
                <a:effectLst/>
                <a:latin typeface="Consolas" panose="020B0609020204030204" pitchFamily="49" charset="0"/>
              </a:rPr>
              <a:t> False</a:t>
            </a:r>
            <a:endParaRPr lang="ar-EG" sz="2000" b="0" i="0" dirty="0">
              <a:solidFill>
                <a:srgbClr val="CCCCCC"/>
              </a:solidFill>
              <a:effectLst/>
              <a:latin typeface="Consolas" panose="020B0609020204030204" pitchFamily="49" charset="0"/>
            </a:endParaRPr>
          </a:p>
          <a:p>
            <a:r>
              <a:rPr lang="en-US" sz="2000" dirty="0">
                <a:solidFill>
                  <a:srgbClr val="CCCCCC"/>
                </a:solidFill>
                <a:latin typeface="Consolas" panose="020B0609020204030204" pitchFamily="49" charset="0"/>
              </a:rPr>
              <a:t>          …</a:t>
            </a:r>
          </a:p>
          <a:p>
            <a:r>
              <a:rPr lang="da-DK" sz="2000" b="0" i="0" dirty="0">
                <a:solidFill>
                  <a:srgbClr val="CCCCCC"/>
                </a:solidFill>
                <a:effectLst/>
                <a:latin typeface="Consolas" panose="020B0609020204030204" pitchFamily="49" charset="0"/>
              </a:rPr>
              <a:t>4701   False 4702   False 4703   False 4704   False 4705   False</a:t>
            </a:r>
            <a:endParaRPr lang="en-US" sz="2000" dirty="0"/>
          </a:p>
        </p:txBody>
      </p:sp>
      <p:sp>
        <p:nvSpPr>
          <p:cNvPr id="9" name="TextBox 8">
            <a:extLst>
              <a:ext uri="{FF2B5EF4-FFF2-40B4-BE49-F238E27FC236}">
                <a16:creationId xmlns:a16="http://schemas.microsoft.com/office/drawing/2014/main" id="{7593F2C7-1CA7-0BCF-7DDD-E4985250C398}"/>
              </a:ext>
            </a:extLst>
          </p:cNvPr>
          <p:cNvSpPr txBox="1"/>
          <p:nvPr/>
        </p:nvSpPr>
        <p:spPr>
          <a:xfrm>
            <a:off x="8099473" y="5448290"/>
            <a:ext cx="2957733" cy="400110"/>
          </a:xfrm>
          <a:prstGeom prst="rect">
            <a:avLst/>
          </a:prstGeom>
          <a:noFill/>
        </p:spPr>
        <p:txBody>
          <a:bodyPr wrap="square">
            <a:spAutoFit/>
          </a:bodyPr>
          <a:lstStyle/>
          <a:p>
            <a:pPr algn="l"/>
            <a:r>
              <a:rPr lang="en-US" sz="2000" b="0" i="0" dirty="0">
                <a:solidFill>
                  <a:srgbClr val="CCCCCC"/>
                </a:solidFill>
                <a:effectLst/>
                <a:latin typeface="var(--notebook-cell-output-font-family)"/>
              </a:rPr>
              <a:t>Length: 4706, </a:t>
            </a:r>
            <a:r>
              <a:rPr lang="en-US" sz="2000" b="0" i="0" dirty="0" err="1">
                <a:solidFill>
                  <a:srgbClr val="CCCCCC"/>
                </a:solidFill>
                <a:effectLst/>
                <a:latin typeface="var(--notebook-cell-output-font-family)"/>
              </a:rPr>
              <a:t>dtype</a:t>
            </a:r>
            <a:r>
              <a:rPr lang="en-US" sz="2000" b="0" i="0" dirty="0">
                <a:solidFill>
                  <a:srgbClr val="CCCCCC"/>
                </a:solidFill>
                <a:effectLst/>
                <a:latin typeface="var(--notebook-cell-output-font-family)"/>
              </a:rPr>
              <a:t>: bool</a:t>
            </a:r>
            <a:endParaRPr lang="en-US" sz="2000" dirty="0"/>
          </a:p>
        </p:txBody>
      </p:sp>
      <p:sp>
        <p:nvSpPr>
          <p:cNvPr id="11" name="TextBox 10">
            <a:extLst>
              <a:ext uri="{FF2B5EF4-FFF2-40B4-BE49-F238E27FC236}">
                <a16:creationId xmlns:a16="http://schemas.microsoft.com/office/drawing/2014/main" id="{C1915338-D75D-39FE-C302-E8CD222C74B6}"/>
              </a:ext>
            </a:extLst>
          </p:cNvPr>
          <p:cNvSpPr txBox="1"/>
          <p:nvPr/>
        </p:nvSpPr>
        <p:spPr>
          <a:xfrm>
            <a:off x="840544" y="807106"/>
            <a:ext cx="6098344" cy="584775"/>
          </a:xfrm>
          <a:prstGeom prst="rect">
            <a:avLst/>
          </a:prstGeom>
          <a:noFill/>
        </p:spPr>
        <p:txBody>
          <a:bodyPr wrap="square">
            <a:spAutoFit/>
          </a:bodyPr>
          <a:lstStyle/>
          <a:p>
            <a:r>
              <a:rPr lang="en-US" sz="3200" dirty="0">
                <a:solidFill>
                  <a:srgbClr val="F94CAF"/>
                </a:solidFill>
                <a:latin typeface="Segoe UI Black" panose="020B0A02040204020203" pitchFamily="34" charset="0"/>
                <a:ea typeface="Segoe UI Black" panose="020B0A02040204020203" pitchFamily="34" charset="0"/>
              </a:rPr>
              <a:t>Identifying Duplicate Rows</a:t>
            </a:r>
          </a:p>
        </p:txBody>
      </p:sp>
      <p:grpSp>
        <p:nvGrpSpPr>
          <p:cNvPr id="8" name="Group 7">
            <a:extLst>
              <a:ext uri="{FF2B5EF4-FFF2-40B4-BE49-F238E27FC236}">
                <a16:creationId xmlns:a16="http://schemas.microsoft.com/office/drawing/2014/main" id="{CD1A7DA8-C557-52FE-3DA3-3C0FC0331F33}"/>
              </a:ext>
            </a:extLst>
          </p:cNvPr>
          <p:cNvGrpSpPr/>
          <p:nvPr/>
        </p:nvGrpSpPr>
        <p:grpSpPr>
          <a:xfrm>
            <a:off x="10683240" y="237364"/>
            <a:ext cx="1336431" cy="1139483"/>
            <a:chOff x="9144075" y="336943"/>
            <a:chExt cx="2782800" cy="2705165"/>
          </a:xfrm>
        </p:grpSpPr>
        <p:pic>
          <p:nvPicPr>
            <p:cNvPr id="10" name="Picture 9">
              <a:extLst>
                <a:ext uri="{FF2B5EF4-FFF2-40B4-BE49-F238E27FC236}">
                  <a16:creationId xmlns:a16="http://schemas.microsoft.com/office/drawing/2014/main" id="{DBFF3E34-6ACC-AB35-CFA8-70A7F0A9F399}"/>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12" name="Straight Connector 11">
              <a:extLst>
                <a:ext uri="{FF2B5EF4-FFF2-40B4-BE49-F238E27FC236}">
                  <a16:creationId xmlns:a16="http://schemas.microsoft.com/office/drawing/2014/main" id="{FA4F5276-5704-9BD8-8900-2BE0BC2D2802}"/>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FFB3F93-48B2-4193-AC43-D01FFECA6979}"/>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spTree>
    <p:extLst>
      <p:ext uri="{BB962C8B-B14F-4D97-AF65-F5344CB8AC3E}">
        <p14:creationId xmlns:p14="http://schemas.microsoft.com/office/powerpoint/2010/main" val="1354996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547F33-1871-5A2D-FA2C-F198ABC18096}"/>
              </a:ext>
            </a:extLst>
          </p:cNvPr>
          <p:cNvSpPr txBox="1"/>
          <p:nvPr/>
        </p:nvSpPr>
        <p:spPr>
          <a:xfrm>
            <a:off x="277836" y="2199808"/>
            <a:ext cx="6098344" cy="1261884"/>
          </a:xfrm>
          <a:prstGeom prst="rect">
            <a:avLst/>
          </a:prstGeom>
          <a:noFill/>
        </p:spPr>
        <p:txBody>
          <a:bodyPr wrap="square">
            <a:spAutoFit/>
          </a:bodyPr>
          <a:lstStyle/>
          <a:p>
            <a:r>
              <a:rPr lang="en-US" sz="4800" b="1" dirty="0">
                <a:solidFill>
                  <a:srgbClr val="F94CAF"/>
                </a:solidFill>
                <a:latin typeface="Segoe UI Black" panose="020B0A02040204020203" pitchFamily="34" charset="0"/>
                <a:ea typeface="Segoe UI Black" panose="020B0A02040204020203" pitchFamily="34" charset="0"/>
              </a:rPr>
              <a:t>Data visualization</a:t>
            </a:r>
          </a:p>
          <a:p>
            <a:r>
              <a:rPr lang="en-US" sz="2800" b="1" dirty="0">
                <a:solidFill>
                  <a:srgbClr val="F94CAF"/>
                </a:solidFill>
                <a:latin typeface="Segoe UI Black" panose="020B0A02040204020203" pitchFamily="34" charset="0"/>
                <a:ea typeface="Segoe UI Black" panose="020B0A02040204020203" pitchFamily="34" charset="0"/>
              </a:rPr>
              <a:t>Using Python</a:t>
            </a:r>
          </a:p>
        </p:txBody>
      </p:sp>
      <p:grpSp>
        <p:nvGrpSpPr>
          <p:cNvPr id="7" name="Group 6">
            <a:extLst>
              <a:ext uri="{FF2B5EF4-FFF2-40B4-BE49-F238E27FC236}">
                <a16:creationId xmlns:a16="http://schemas.microsoft.com/office/drawing/2014/main" id="{F52F7C88-EA94-F662-35EC-B018F7DDDA1D}"/>
              </a:ext>
            </a:extLst>
          </p:cNvPr>
          <p:cNvGrpSpPr/>
          <p:nvPr/>
        </p:nvGrpSpPr>
        <p:grpSpPr>
          <a:xfrm>
            <a:off x="277836" y="174056"/>
            <a:ext cx="1336431" cy="1139483"/>
            <a:chOff x="9144075" y="336943"/>
            <a:chExt cx="2782800" cy="2705165"/>
          </a:xfrm>
        </p:grpSpPr>
        <p:pic>
          <p:nvPicPr>
            <p:cNvPr id="8" name="Picture 7">
              <a:extLst>
                <a:ext uri="{FF2B5EF4-FFF2-40B4-BE49-F238E27FC236}">
                  <a16:creationId xmlns:a16="http://schemas.microsoft.com/office/drawing/2014/main" id="{87DDBB96-6135-720F-3697-D356E6DA6466}"/>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9" name="Straight Connector 8">
              <a:extLst>
                <a:ext uri="{FF2B5EF4-FFF2-40B4-BE49-F238E27FC236}">
                  <a16:creationId xmlns:a16="http://schemas.microsoft.com/office/drawing/2014/main" id="{6D2A4B48-F306-AB35-CAA1-9C8D41176DFD}"/>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72E03A2-7F0F-87AA-CBEE-7075CCF8BD8C}"/>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pic>
        <p:nvPicPr>
          <p:cNvPr id="12" name="Picture 11">
            <a:extLst>
              <a:ext uri="{FF2B5EF4-FFF2-40B4-BE49-F238E27FC236}">
                <a16:creationId xmlns:a16="http://schemas.microsoft.com/office/drawing/2014/main" id="{55C1288F-D7EE-BC8D-6E5C-2538F8A5F363}"/>
              </a:ext>
            </a:extLst>
          </p:cNvPr>
          <p:cNvPicPr>
            <a:picLocks noChangeAspect="1"/>
          </p:cNvPicPr>
          <p:nvPr/>
        </p:nvPicPr>
        <p:blipFill>
          <a:blip r:embed="rId3"/>
          <a:stretch>
            <a:fillRect/>
          </a:stretch>
        </p:blipFill>
        <p:spPr>
          <a:xfrm>
            <a:off x="6716018" y="1545778"/>
            <a:ext cx="4876800" cy="4876800"/>
          </a:xfrm>
          <a:prstGeom prst="rect">
            <a:avLst/>
          </a:prstGeom>
        </p:spPr>
      </p:pic>
    </p:spTree>
    <p:extLst>
      <p:ext uri="{BB962C8B-B14F-4D97-AF65-F5344CB8AC3E}">
        <p14:creationId xmlns:p14="http://schemas.microsoft.com/office/powerpoint/2010/main" val="884652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0D71C8-843E-2A9B-BF1F-4C9843360A13}"/>
              </a:ext>
            </a:extLst>
          </p:cNvPr>
          <p:cNvSpPr txBox="1"/>
          <p:nvPr/>
        </p:nvSpPr>
        <p:spPr>
          <a:xfrm>
            <a:off x="460716" y="1390058"/>
            <a:ext cx="6559062" cy="3416320"/>
          </a:xfrm>
          <a:prstGeom prst="rect">
            <a:avLst/>
          </a:prstGeom>
          <a:noFill/>
        </p:spPr>
        <p:txBody>
          <a:bodyPr wrap="square">
            <a:spAutoFit/>
          </a:bodyPr>
          <a:lstStyle/>
          <a:p>
            <a:r>
              <a:rPr lang="en-US" sz="2000" b="0" dirty="0">
                <a:solidFill>
                  <a:srgbClr val="6A9955"/>
                </a:solidFill>
                <a:effectLst/>
                <a:latin typeface="Consolas" panose="020B0609020204030204" pitchFamily="49" charset="0"/>
              </a:rPr>
              <a:t>##correlation </a:t>
            </a:r>
            <a:endParaRPr lang="en-US" sz="2000" b="0" dirty="0">
              <a:solidFill>
                <a:srgbClr val="CCCCCC"/>
              </a:solidFill>
              <a:effectLst/>
              <a:latin typeface="Consolas" panose="020B0609020204030204" pitchFamily="49" charset="0"/>
            </a:endParaRPr>
          </a:p>
          <a:p>
            <a:r>
              <a:rPr lang="en-US" sz="2000" b="0" dirty="0" err="1">
                <a:solidFill>
                  <a:srgbClr val="9CDCFE"/>
                </a:solidFill>
                <a:effectLst/>
                <a:latin typeface="Consolas" panose="020B0609020204030204" pitchFamily="49" charset="0"/>
              </a:rPr>
              <a:t>correlation_matrix</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df</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'Tasks'</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'AI models'</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a:t>
            </a:r>
            <a:r>
              <a:rPr lang="en-US" sz="2000" b="0" dirty="0" err="1">
                <a:solidFill>
                  <a:srgbClr val="CE9178"/>
                </a:solidFill>
                <a:effectLst/>
                <a:latin typeface="Consolas" panose="020B0609020204030204" pitchFamily="49" charset="0"/>
              </a:rPr>
              <a:t>AI_Workload_Ratio'</a:t>
            </a:r>
            <a:r>
              <a:rPr lang="en-US" sz="2000" b="0" dirty="0" err="1">
                <a:solidFill>
                  <a:srgbClr val="CCCCCC"/>
                </a:solidFill>
                <a:effectLst/>
                <a:latin typeface="Consolas" panose="020B0609020204030204" pitchFamily="49" charset="0"/>
              </a:rPr>
              <a:t>,</a:t>
            </a:r>
            <a:r>
              <a:rPr lang="en-US" sz="2000" b="0" dirty="0" err="1">
                <a:solidFill>
                  <a:srgbClr val="CE9178"/>
                </a:solidFill>
                <a:effectLst/>
                <a:latin typeface="Consolas" panose="020B0609020204030204" pitchFamily="49" charset="0"/>
              </a:rPr>
              <a:t>'AI</a:t>
            </a:r>
            <a:r>
              <a:rPr lang="en-US" sz="2000" b="0" dirty="0">
                <a:solidFill>
                  <a:srgbClr val="CE9178"/>
                </a:solidFill>
                <a:effectLst/>
                <a:latin typeface="Consolas" panose="020B0609020204030204" pitchFamily="49" charset="0"/>
              </a:rPr>
              <a:t> Impact'</a:t>
            </a:r>
            <a:r>
              <a:rPr lang="en-US" sz="2000" b="0" dirty="0">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corr</a:t>
            </a:r>
            <a:r>
              <a:rPr lang="en-US" sz="2000" b="0" dirty="0">
                <a:solidFill>
                  <a:srgbClr val="CCCCCC"/>
                </a:solidFill>
                <a:effectLst/>
                <a:latin typeface="Consolas" panose="020B0609020204030204" pitchFamily="49" charset="0"/>
              </a:rPr>
              <a:t>()</a:t>
            </a:r>
          </a:p>
          <a:p>
            <a:r>
              <a:rPr lang="en-US" sz="2000" b="0" dirty="0" err="1">
                <a:solidFill>
                  <a:srgbClr val="4EC9B0"/>
                </a:solidFill>
                <a:effectLst/>
                <a:latin typeface="Consolas" panose="020B0609020204030204" pitchFamily="49" charset="0"/>
              </a:rPr>
              <a:t>plt</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figure</a:t>
            </a:r>
            <a:r>
              <a:rPr lang="en-US" sz="2000" b="0" dirty="0">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figsize</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r>
              <a:rPr lang="en-US" sz="2000" b="0" dirty="0">
                <a:solidFill>
                  <a:srgbClr val="B5CEA8"/>
                </a:solidFill>
                <a:effectLst/>
                <a:latin typeface="Consolas" panose="020B0609020204030204" pitchFamily="49" charset="0"/>
              </a:rPr>
              <a:t>10</a:t>
            </a:r>
            <a:r>
              <a:rPr lang="en-US" sz="2000" b="0" dirty="0">
                <a:solidFill>
                  <a:srgbClr val="CCCCCC"/>
                </a:solidFill>
                <a:effectLst/>
                <a:latin typeface="Consolas" panose="020B0609020204030204" pitchFamily="49" charset="0"/>
              </a:rPr>
              <a:t>, </a:t>
            </a:r>
            <a:r>
              <a:rPr lang="en-US" sz="2000" b="0" dirty="0">
                <a:solidFill>
                  <a:srgbClr val="B5CEA8"/>
                </a:solidFill>
                <a:effectLst/>
                <a:latin typeface="Consolas" panose="020B0609020204030204" pitchFamily="49" charset="0"/>
              </a:rPr>
              <a:t>7</a:t>
            </a:r>
            <a:r>
              <a:rPr lang="en-US" sz="2000" b="0" dirty="0">
                <a:solidFill>
                  <a:srgbClr val="CCCCCC"/>
                </a:solidFill>
                <a:effectLst/>
                <a:latin typeface="Consolas" panose="020B0609020204030204" pitchFamily="49" charset="0"/>
              </a:rPr>
              <a:t>))</a:t>
            </a:r>
          </a:p>
          <a:p>
            <a:r>
              <a:rPr lang="en-US" sz="2000" b="0" dirty="0" err="1">
                <a:solidFill>
                  <a:srgbClr val="4EC9B0"/>
                </a:solidFill>
                <a:effectLst/>
                <a:latin typeface="Consolas" panose="020B0609020204030204" pitchFamily="49" charset="0"/>
              </a:rPr>
              <a:t>sns</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heatmap</a:t>
            </a:r>
            <a:r>
              <a:rPr lang="en-US" sz="2000" b="0" dirty="0">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correlation_matrix</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annot</a:t>
            </a:r>
            <a:r>
              <a:rPr lang="en-US" sz="2000" b="0" dirty="0">
                <a:solidFill>
                  <a:srgbClr val="D4D4D4"/>
                </a:solidFill>
                <a:effectLst/>
                <a:latin typeface="Consolas" panose="020B0609020204030204" pitchFamily="49" charset="0"/>
              </a:rPr>
              <a:t>=</a:t>
            </a:r>
            <a:r>
              <a:rPr lang="en-US" sz="2000" b="0" dirty="0">
                <a:solidFill>
                  <a:srgbClr val="569CD6"/>
                </a:solidFill>
                <a:effectLst/>
                <a:latin typeface="Consolas" panose="020B0609020204030204" pitchFamily="49" charset="0"/>
              </a:rPr>
              <a:t>True</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cmap</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err="1">
                <a:solidFill>
                  <a:srgbClr val="CE9178"/>
                </a:solidFill>
                <a:effectLst/>
                <a:latin typeface="Consolas" panose="020B0609020204030204" pitchFamily="49" charset="0"/>
              </a:rPr>
              <a:t>coolwarm</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vmin</a:t>
            </a:r>
            <a:r>
              <a:rPr lang="en-US" sz="2000" b="0" dirty="0">
                <a:solidFill>
                  <a:srgbClr val="D4D4D4"/>
                </a:solidFill>
                <a:effectLst/>
                <a:latin typeface="Consolas" panose="020B0609020204030204" pitchFamily="49" charset="0"/>
              </a:rPr>
              <a:t>=-</a:t>
            </a:r>
            <a:r>
              <a:rPr lang="en-US" sz="2000" b="0" dirty="0">
                <a:solidFill>
                  <a:srgbClr val="B5CEA8"/>
                </a:solidFill>
                <a:effectLst/>
                <a:latin typeface="Consolas" panose="020B0609020204030204" pitchFamily="49" charset="0"/>
              </a:rPr>
              <a:t>1</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vmax</a:t>
            </a:r>
            <a:r>
              <a:rPr lang="en-US" sz="2000" b="0" dirty="0">
                <a:solidFill>
                  <a:srgbClr val="D4D4D4"/>
                </a:solidFill>
                <a:effectLst/>
                <a:latin typeface="Consolas" panose="020B0609020204030204" pitchFamily="49" charset="0"/>
              </a:rPr>
              <a:t>=</a:t>
            </a:r>
            <a:r>
              <a:rPr lang="en-US" sz="2000" b="0" dirty="0">
                <a:solidFill>
                  <a:srgbClr val="B5CEA8"/>
                </a:solidFill>
                <a:effectLst/>
                <a:latin typeface="Consolas" panose="020B0609020204030204" pitchFamily="49" charset="0"/>
              </a:rPr>
              <a:t>1</a:t>
            </a:r>
            <a:r>
              <a:rPr lang="en-US" sz="2000" b="0" dirty="0">
                <a:solidFill>
                  <a:srgbClr val="CCCCCC"/>
                </a:solidFill>
                <a:effectLst/>
                <a:latin typeface="Consolas" panose="020B0609020204030204" pitchFamily="49" charset="0"/>
              </a:rPr>
              <a:t>)</a:t>
            </a:r>
          </a:p>
          <a:p>
            <a:r>
              <a:rPr lang="en-US" sz="2000" b="0" dirty="0" err="1">
                <a:solidFill>
                  <a:srgbClr val="4EC9B0"/>
                </a:solidFill>
                <a:effectLst/>
                <a:latin typeface="Consolas" panose="020B0609020204030204" pitchFamily="49" charset="0"/>
              </a:rPr>
              <a:t>plt</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title</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'Correlation Matrix'</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fontsize</a:t>
            </a:r>
            <a:r>
              <a:rPr lang="en-US" sz="2000" b="0" dirty="0">
                <a:solidFill>
                  <a:srgbClr val="D4D4D4"/>
                </a:solidFill>
                <a:effectLst/>
                <a:latin typeface="Consolas" panose="020B0609020204030204" pitchFamily="49" charset="0"/>
              </a:rPr>
              <a:t>=</a:t>
            </a:r>
            <a:r>
              <a:rPr lang="en-US" sz="2000" b="0" dirty="0">
                <a:solidFill>
                  <a:srgbClr val="B5CEA8"/>
                </a:solidFill>
                <a:effectLst/>
                <a:latin typeface="Consolas" panose="020B0609020204030204" pitchFamily="49" charset="0"/>
              </a:rPr>
              <a:t>15</a:t>
            </a:r>
            <a:r>
              <a:rPr lang="en-US" sz="2000" b="0" dirty="0">
                <a:solidFill>
                  <a:srgbClr val="CCCCCC"/>
                </a:solidFill>
                <a:effectLst/>
                <a:latin typeface="Consolas" panose="020B0609020204030204" pitchFamily="49" charset="0"/>
              </a:rPr>
              <a:t>)</a:t>
            </a:r>
          </a:p>
          <a:p>
            <a:r>
              <a:rPr lang="en-US" sz="2000" b="0" dirty="0" err="1">
                <a:solidFill>
                  <a:srgbClr val="4EC9B0"/>
                </a:solidFill>
                <a:effectLst/>
                <a:latin typeface="Consolas" panose="020B0609020204030204" pitchFamily="49" charset="0"/>
              </a:rPr>
              <a:t>plt</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show</a:t>
            </a:r>
            <a:r>
              <a:rPr lang="en-US" sz="2000" b="0" dirty="0">
                <a:solidFill>
                  <a:srgbClr val="CCCCCC"/>
                </a:solidFill>
                <a:effectLst/>
                <a:latin typeface="Consolas" panose="020B0609020204030204" pitchFamily="49" charset="0"/>
              </a:rPr>
              <a:t>() </a:t>
            </a: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D1CE2E41-A292-3E9F-FA97-1330152AB51D}"/>
              </a:ext>
            </a:extLst>
          </p:cNvPr>
          <p:cNvPicPr>
            <a:picLocks noChangeAspect="1"/>
          </p:cNvPicPr>
          <p:nvPr/>
        </p:nvPicPr>
        <p:blipFill>
          <a:blip r:embed="rId2"/>
          <a:stretch>
            <a:fillRect/>
          </a:stretch>
        </p:blipFill>
        <p:spPr>
          <a:xfrm>
            <a:off x="7019778" y="1544847"/>
            <a:ext cx="4964724" cy="4631714"/>
          </a:xfrm>
          <a:prstGeom prst="rect">
            <a:avLst/>
          </a:prstGeom>
        </p:spPr>
      </p:pic>
      <p:sp>
        <p:nvSpPr>
          <p:cNvPr id="7" name="TextBox 6">
            <a:extLst>
              <a:ext uri="{FF2B5EF4-FFF2-40B4-BE49-F238E27FC236}">
                <a16:creationId xmlns:a16="http://schemas.microsoft.com/office/drawing/2014/main" id="{21E72F51-12A3-05C8-79DB-81EBD1B1F8FF}"/>
              </a:ext>
            </a:extLst>
          </p:cNvPr>
          <p:cNvSpPr txBox="1"/>
          <p:nvPr/>
        </p:nvSpPr>
        <p:spPr>
          <a:xfrm>
            <a:off x="3046828" y="128342"/>
            <a:ext cx="6098344" cy="707886"/>
          </a:xfrm>
          <a:prstGeom prst="rect">
            <a:avLst/>
          </a:prstGeom>
          <a:noFill/>
        </p:spPr>
        <p:txBody>
          <a:bodyPr wrap="square">
            <a:spAutoFit/>
          </a:bodyPr>
          <a:lstStyle/>
          <a:p>
            <a:r>
              <a:rPr lang="en-US" sz="4000" dirty="0">
                <a:solidFill>
                  <a:srgbClr val="F94CAF"/>
                </a:solidFill>
                <a:latin typeface="Segoe UI Black" panose="020B0A02040204020203" pitchFamily="34" charset="0"/>
                <a:ea typeface="Segoe UI Black" panose="020B0A02040204020203" pitchFamily="34" charset="0"/>
              </a:rPr>
              <a:t>Correlation</a:t>
            </a:r>
            <a:r>
              <a:rPr lang="en-US" sz="4000" dirty="0">
                <a:latin typeface="Segoe UI Black" panose="020B0A02040204020203" pitchFamily="34" charset="0"/>
                <a:ea typeface="Segoe UI Black" panose="020B0A02040204020203" pitchFamily="34" charset="0"/>
              </a:rPr>
              <a:t> </a:t>
            </a:r>
            <a:r>
              <a:rPr lang="en-US" sz="4000" dirty="0">
                <a:solidFill>
                  <a:srgbClr val="F94CAF"/>
                </a:solidFill>
                <a:latin typeface="Segoe UI Black" panose="020B0A02040204020203" pitchFamily="34" charset="0"/>
                <a:ea typeface="Segoe UI Black" panose="020B0A02040204020203" pitchFamily="34" charset="0"/>
              </a:rPr>
              <a:t>Analysis</a:t>
            </a:r>
          </a:p>
        </p:txBody>
      </p:sp>
      <p:sp>
        <p:nvSpPr>
          <p:cNvPr id="9" name="TextBox 8">
            <a:extLst>
              <a:ext uri="{FF2B5EF4-FFF2-40B4-BE49-F238E27FC236}">
                <a16:creationId xmlns:a16="http://schemas.microsoft.com/office/drawing/2014/main" id="{ECDD996B-AF3A-3191-3665-86F3762F8CE5}"/>
              </a:ext>
            </a:extLst>
          </p:cNvPr>
          <p:cNvSpPr txBox="1"/>
          <p:nvPr/>
        </p:nvSpPr>
        <p:spPr>
          <a:xfrm>
            <a:off x="460716" y="4651634"/>
            <a:ext cx="6098344" cy="1200329"/>
          </a:xfrm>
          <a:prstGeom prst="rect">
            <a:avLst/>
          </a:prstGeom>
          <a:noFill/>
        </p:spPr>
        <p:txBody>
          <a:bodyPr wrap="square">
            <a:spAutoFit/>
          </a:bodyPr>
          <a:lstStyle/>
          <a:p>
            <a:r>
              <a:rPr lang="en-US" sz="2400" b="1" dirty="0">
                <a:solidFill>
                  <a:schemeClr val="bg1"/>
                </a:solidFill>
              </a:rPr>
              <a:t>Visualized the correlation between key variables using a heatmap to identify strong and weak relationships.</a:t>
            </a:r>
          </a:p>
        </p:txBody>
      </p:sp>
      <p:grpSp>
        <p:nvGrpSpPr>
          <p:cNvPr id="10" name="Group 9">
            <a:extLst>
              <a:ext uri="{FF2B5EF4-FFF2-40B4-BE49-F238E27FC236}">
                <a16:creationId xmlns:a16="http://schemas.microsoft.com/office/drawing/2014/main" id="{70E76251-A020-BFF7-E9C1-5E9009F99667}"/>
              </a:ext>
            </a:extLst>
          </p:cNvPr>
          <p:cNvGrpSpPr/>
          <p:nvPr/>
        </p:nvGrpSpPr>
        <p:grpSpPr>
          <a:xfrm>
            <a:off x="10648071" y="128342"/>
            <a:ext cx="1336431" cy="1139483"/>
            <a:chOff x="9144075" y="336943"/>
            <a:chExt cx="2782800" cy="2705165"/>
          </a:xfrm>
        </p:grpSpPr>
        <p:pic>
          <p:nvPicPr>
            <p:cNvPr id="11" name="Picture 10">
              <a:extLst>
                <a:ext uri="{FF2B5EF4-FFF2-40B4-BE49-F238E27FC236}">
                  <a16:creationId xmlns:a16="http://schemas.microsoft.com/office/drawing/2014/main" id="{CC5DDEF5-55BD-2FFD-9B9E-63EE682A43D6}"/>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12" name="Straight Connector 11">
              <a:extLst>
                <a:ext uri="{FF2B5EF4-FFF2-40B4-BE49-F238E27FC236}">
                  <a16:creationId xmlns:a16="http://schemas.microsoft.com/office/drawing/2014/main" id="{A83F55D8-21A4-42B2-15DC-2EEE1C677096}"/>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8CF97C4-139C-EC70-F305-51DA5E465066}"/>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spTree>
    <p:extLst>
      <p:ext uri="{BB962C8B-B14F-4D97-AF65-F5344CB8AC3E}">
        <p14:creationId xmlns:p14="http://schemas.microsoft.com/office/powerpoint/2010/main" val="718154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C1DCC0-FED7-BFFC-2BBE-26C25618455F}"/>
              </a:ext>
            </a:extLst>
          </p:cNvPr>
          <p:cNvSpPr txBox="1"/>
          <p:nvPr/>
        </p:nvSpPr>
        <p:spPr>
          <a:xfrm>
            <a:off x="601393" y="1636098"/>
            <a:ext cx="6098344" cy="2862322"/>
          </a:xfrm>
          <a:prstGeom prst="rect">
            <a:avLst/>
          </a:prstGeom>
          <a:noFill/>
        </p:spPr>
        <p:txBody>
          <a:bodyPr wrap="square">
            <a:spAutoFit/>
          </a:bodyPr>
          <a:lstStyle/>
          <a:p>
            <a:r>
              <a:rPr lang="en-US" sz="2000" b="0" dirty="0" err="1">
                <a:solidFill>
                  <a:srgbClr val="4EC9B0"/>
                </a:solidFill>
                <a:effectLst/>
                <a:latin typeface="Consolas" panose="020B0609020204030204" pitchFamily="49" charset="0"/>
              </a:rPr>
              <a:t>plt</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figure</a:t>
            </a:r>
            <a:r>
              <a:rPr lang="en-US" sz="2000" b="0" dirty="0">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figsize</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r>
              <a:rPr lang="en-US" sz="2000" b="0" dirty="0">
                <a:solidFill>
                  <a:srgbClr val="B5CEA8"/>
                </a:solidFill>
                <a:effectLst/>
                <a:latin typeface="Consolas" panose="020B0609020204030204" pitchFamily="49" charset="0"/>
              </a:rPr>
              <a:t>18</a:t>
            </a:r>
            <a:r>
              <a:rPr lang="en-US" sz="2000" b="0" dirty="0">
                <a:solidFill>
                  <a:srgbClr val="CCCCCC"/>
                </a:solidFill>
                <a:effectLst/>
                <a:latin typeface="Consolas" panose="020B0609020204030204" pitchFamily="49" charset="0"/>
              </a:rPr>
              <a:t>, </a:t>
            </a:r>
            <a:r>
              <a:rPr lang="en-US" sz="2000" b="0" dirty="0">
                <a:solidFill>
                  <a:srgbClr val="B5CEA8"/>
                </a:solidFill>
                <a:effectLst/>
                <a:latin typeface="Consolas" panose="020B0609020204030204" pitchFamily="49" charset="0"/>
              </a:rPr>
              <a:t>12</a:t>
            </a:r>
            <a:r>
              <a:rPr lang="en-US" sz="2000" b="0" dirty="0">
                <a:solidFill>
                  <a:srgbClr val="CCCCCC"/>
                </a:solidFill>
                <a:effectLst/>
                <a:latin typeface="Consolas" panose="020B0609020204030204" pitchFamily="49" charset="0"/>
              </a:rPr>
              <a:t>))</a:t>
            </a:r>
          </a:p>
          <a:p>
            <a:r>
              <a:rPr lang="en-US" sz="2000" b="0" dirty="0" err="1">
                <a:solidFill>
                  <a:srgbClr val="4EC9B0"/>
                </a:solidFill>
                <a:effectLst/>
                <a:latin typeface="Consolas" panose="020B0609020204030204" pitchFamily="49" charset="0"/>
              </a:rPr>
              <a:t>sns</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scatterplot</a:t>
            </a:r>
            <a:r>
              <a:rPr lang="en-US" sz="2000" b="0" dirty="0">
                <a:solidFill>
                  <a:srgbClr val="CCCCCC"/>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data</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df</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x</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'Tasks'</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y</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'AI models'</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s</a:t>
            </a:r>
            <a:r>
              <a:rPr lang="en-US" sz="2000" b="0" dirty="0">
                <a:solidFill>
                  <a:srgbClr val="D4D4D4"/>
                </a:solidFill>
                <a:effectLst/>
                <a:latin typeface="Consolas" panose="020B0609020204030204" pitchFamily="49" charset="0"/>
              </a:rPr>
              <a:t>=</a:t>
            </a:r>
            <a:r>
              <a:rPr lang="en-US" sz="2000" b="0" dirty="0">
                <a:solidFill>
                  <a:srgbClr val="B5CEA8"/>
                </a:solidFill>
                <a:effectLst/>
                <a:latin typeface="Consolas" panose="020B0609020204030204" pitchFamily="49" charset="0"/>
              </a:rPr>
              <a:t>60</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marker</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"o"</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color</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"#D67BCE"</a:t>
            </a:r>
            <a:r>
              <a:rPr lang="en-US" sz="2000" b="0" dirty="0">
                <a:solidFill>
                  <a:srgbClr val="CCCCCC"/>
                </a:solidFill>
                <a:effectLst/>
                <a:latin typeface="Consolas" panose="020B0609020204030204" pitchFamily="49" charset="0"/>
              </a:rPr>
              <a:t>)</a:t>
            </a:r>
          </a:p>
          <a:p>
            <a:r>
              <a:rPr lang="en-US" sz="2000" b="0" dirty="0" err="1">
                <a:solidFill>
                  <a:srgbClr val="4EC9B0"/>
                </a:solidFill>
                <a:effectLst/>
                <a:latin typeface="Consolas" panose="020B0609020204030204" pitchFamily="49" charset="0"/>
              </a:rPr>
              <a:t>plt</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title</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 Tasks vs. AI Models'</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fontsize</a:t>
            </a:r>
            <a:r>
              <a:rPr lang="en-US" sz="2000" b="0" dirty="0">
                <a:solidFill>
                  <a:srgbClr val="D4D4D4"/>
                </a:solidFill>
                <a:effectLst/>
                <a:latin typeface="Consolas" panose="020B0609020204030204" pitchFamily="49" charset="0"/>
              </a:rPr>
              <a:t>=</a:t>
            </a:r>
            <a:r>
              <a:rPr lang="en-US" sz="2000" b="0" dirty="0">
                <a:solidFill>
                  <a:srgbClr val="B5CEA8"/>
                </a:solidFill>
                <a:effectLst/>
                <a:latin typeface="Consolas" panose="020B0609020204030204" pitchFamily="49" charset="0"/>
              </a:rPr>
              <a:t>15</a:t>
            </a:r>
            <a:r>
              <a:rPr lang="en-US" sz="2000" b="0" dirty="0">
                <a:solidFill>
                  <a:srgbClr val="CCCCCC"/>
                </a:solidFill>
                <a:effectLst/>
                <a:latin typeface="Consolas" panose="020B0609020204030204" pitchFamily="49" charset="0"/>
              </a:rPr>
              <a:t>)</a:t>
            </a:r>
          </a:p>
          <a:p>
            <a:r>
              <a:rPr lang="en-US" sz="2000" b="0" dirty="0" err="1">
                <a:solidFill>
                  <a:srgbClr val="4EC9B0"/>
                </a:solidFill>
                <a:effectLst/>
                <a:latin typeface="Consolas" panose="020B0609020204030204" pitchFamily="49" charset="0"/>
              </a:rPr>
              <a:t>plt</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xlabel</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'Tasks'</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fontsize</a:t>
            </a:r>
            <a:r>
              <a:rPr lang="en-US" sz="2000" b="0" dirty="0">
                <a:solidFill>
                  <a:srgbClr val="D4D4D4"/>
                </a:solidFill>
                <a:effectLst/>
                <a:latin typeface="Consolas" panose="020B0609020204030204" pitchFamily="49" charset="0"/>
              </a:rPr>
              <a:t>=</a:t>
            </a:r>
            <a:r>
              <a:rPr lang="en-US" sz="2000" b="0" dirty="0">
                <a:solidFill>
                  <a:srgbClr val="B5CEA8"/>
                </a:solidFill>
                <a:effectLst/>
                <a:latin typeface="Consolas" panose="020B0609020204030204" pitchFamily="49" charset="0"/>
              </a:rPr>
              <a:t>12</a:t>
            </a:r>
            <a:r>
              <a:rPr lang="en-US" sz="2000" b="0" dirty="0">
                <a:solidFill>
                  <a:srgbClr val="CCCCCC"/>
                </a:solidFill>
                <a:effectLst/>
                <a:latin typeface="Consolas" panose="020B0609020204030204" pitchFamily="49" charset="0"/>
              </a:rPr>
              <a:t>)</a:t>
            </a:r>
          </a:p>
          <a:p>
            <a:r>
              <a:rPr lang="en-US" sz="2000" b="0" dirty="0" err="1">
                <a:solidFill>
                  <a:srgbClr val="4EC9B0"/>
                </a:solidFill>
                <a:effectLst/>
                <a:latin typeface="Consolas" panose="020B0609020204030204" pitchFamily="49" charset="0"/>
              </a:rPr>
              <a:t>plt</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ylabel</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'AI Models'</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fontsize</a:t>
            </a:r>
            <a:r>
              <a:rPr lang="en-US" sz="2000" b="0" dirty="0">
                <a:solidFill>
                  <a:srgbClr val="D4D4D4"/>
                </a:solidFill>
                <a:effectLst/>
                <a:latin typeface="Consolas" panose="020B0609020204030204" pitchFamily="49" charset="0"/>
              </a:rPr>
              <a:t>=</a:t>
            </a:r>
            <a:r>
              <a:rPr lang="en-US" sz="2000" b="0" dirty="0">
                <a:solidFill>
                  <a:srgbClr val="B5CEA8"/>
                </a:solidFill>
                <a:effectLst/>
                <a:latin typeface="Consolas" panose="020B0609020204030204" pitchFamily="49" charset="0"/>
              </a:rPr>
              <a:t>12</a:t>
            </a:r>
            <a:r>
              <a:rPr lang="en-US" sz="2000" b="0" dirty="0">
                <a:solidFill>
                  <a:srgbClr val="CCCCCC"/>
                </a:solidFill>
                <a:effectLst/>
                <a:latin typeface="Consolas" panose="020B0609020204030204" pitchFamily="49" charset="0"/>
              </a:rPr>
              <a:t>)</a:t>
            </a:r>
          </a:p>
          <a:p>
            <a:r>
              <a:rPr lang="en-US" sz="2000" b="0" dirty="0" err="1">
                <a:solidFill>
                  <a:srgbClr val="4EC9B0"/>
                </a:solidFill>
                <a:effectLst/>
                <a:latin typeface="Consolas" panose="020B0609020204030204" pitchFamily="49" charset="0"/>
              </a:rPr>
              <a:t>plt</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show</a:t>
            </a:r>
            <a:r>
              <a:rPr lang="en-US" sz="2000" b="0" dirty="0">
                <a:solidFill>
                  <a:srgbClr val="CCCCCC"/>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359EA6EA-5BFF-6AF7-501D-0F545AF3F1C2}"/>
              </a:ext>
            </a:extLst>
          </p:cNvPr>
          <p:cNvSpPr txBox="1"/>
          <p:nvPr/>
        </p:nvSpPr>
        <p:spPr>
          <a:xfrm>
            <a:off x="3780692" y="244398"/>
            <a:ext cx="6098344" cy="584775"/>
          </a:xfrm>
          <a:prstGeom prst="rect">
            <a:avLst/>
          </a:prstGeom>
          <a:noFill/>
        </p:spPr>
        <p:txBody>
          <a:bodyPr wrap="square">
            <a:spAutoFit/>
          </a:bodyPr>
          <a:lstStyle/>
          <a:p>
            <a:r>
              <a:rPr lang="en-US" sz="3200" dirty="0">
                <a:solidFill>
                  <a:srgbClr val="F94CAF"/>
                </a:solidFill>
                <a:latin typeface="Segoe UI Black" panose="020B0A02040204020203" pitchFamily="34" charset="0"/>
                <a:ea typeface="Segoe UI Black" panose="020B0A02040204020203" pitchFamily="34" charset="0"/>
              </a:rPr>
              <a:t>Tasks VS. AI Models</a:t>
            </a:r>
          </a:p>
        </p:txBody>
      </p:sp>
      <p:pic>
        <p:nvPicPr>
          <p:cNvPr id="11" name="Picture 10">
            <a:extLst>
              <a:ext uri="{FF2B5EF4-FFF2-40B4-BE49-F238E27FC236}">
                <a16:creationId xmlns:a16="http://schemas.microsoft.com/office/drawing/2014/main" id="{05C5DF81-C2DE-008F-7E01-26A499F4EEBB}"/>
              </a:ext>
            </a:extLst>
          </p:cNvPr>
          <p:cNvPicPr>
            <a:picLocks noChangeAspect="1"/>
          </p:cNvPicPr>
          <p:nvPr/>
        </p:nvPicPr>
        <p:blipFill>
          <a:blip r:embed="rId2"/>
          <a:stretch>
            <a:fillRect/>
          </a:stretch>
        </p:blipFill>
        <p:spPr>
          <a:xfrm>
            <a:off x="6949440" y="1491174"/>
            <a:ext cx="4937760" cy="4607169"/>
          </a:xfrm>
          <a:prstGeom prst="rect">
            <a:avLst/>
          </a:prstGeom>
        </p:spPr>
      </p:pic>
      <p:sp>
        <p:nvSpPr>
          <p:cNvPr id="13" name="TextBox 12">
            <a:extLst>
              <a:ext uri="{FF2B5EF4-FFF2-40B4-BE49-F238E27FC236}">
                <a16:creationId xmlns:a16="http://schemas.microsoft.com/office/drawing/2014/main" id="{3794F198-11BD-6C70-9B28-A92AE1A94BE6}"/>
              </a:ext>
            </a:extLst>
          </p:cNvPr>
          <p:cNvSpPr txBox="1"/>
          <p:nvPr/>
        </p:nvSpPr>
        <p:spPr>
          <a:xfrm>
            <a:off x="601393" y="4730204"/>
            <a:ext cx="6098344" cy="1200329"/>
          </a:xfrm>
          <a:prstGeom prst="rect">
            <a:avLst/>
          </a:prstGeom>
          <a:noFill/>
        </p:spPr>
        <p:txBody>
          <a:bodyPr wrap="square">
            <a:spAutoFit/>
          </a:bodyPr>
          <a:lstStyle/>
          <a:p>
            <a:r>
              <a:rPr lang="en-US" sz="2400" b="1" dirty="0">
                <a:solidFill>
                  <a:schemeClr val="bg1"/>
                </a:solidFill>
              </a:rPr>
              <a:t>Plotted a scatter plot to examine the relationship between the number of tasks and AI models.</a:t>
            </a:r>
          </a:p>
        </p:txBody>
      </p:sp>
      <p:grpSp>
        <p:nvGrpSpPr>
          <p:cNvPr id="8" name="Group 7">
            <a:extLst>
              <a:ext uri="{FF2B5EF4-FFF2-40B4-BE49-F238E27FC236}">
                <a16:creationId xmlns:a16="http://schemas.microsoft.com/office/drawing/2014/main" id="{18C1BC8E-F702-81B9-8C2F-FE16B39D5C33}"/>
              </a:ext>
            </a:extLst>
          </p:cNvPr>
          <p:cNvGrpSpPr/>
          <p:nvPr/>
        </p:nvGrpSpPr>
        <p:grpSpPr>
          <a:xfrm>
            <a:off x="10578904" y="216259"/>
            <a:ext cx="1336431" cy="1139483"/>
            <a:chOff x="9144075" y="336943"/>
            <a:chExt cx="2782800" cy="2705165"/>
          </a:xfrm>
        </p:grpSpPr>
        <p:pic>
          <p:nvPicPr>
            <p:cNvPr id="9" name="Picture 8">
              <a:extLst>
                <a:ext uri="{FF2B5EF4-FFF2-40B4-BE49-F238E27FC236}">
                  <a16:creationId xmlns:a16="http://schemas.microsoft.com/office/drawing/2014/main" id="{3F5BEB38-0070-0A29-94F2-2EF465E81849}"/>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10" name="Straight Connector 9">
              <a:extLst>
                <a:ext uri="{FF2B5EF4-FFF2-40B4-BE49-F238E27FC236}">
                  <a16:creationId xmlns:a16="http://schemas.microsoft.com/office/drawing/2014/main" id="{ADA6F225-5AB4-957F-F58D-773E357E1B7C}"/>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3AF015B-43B8-8188-F4EA-9F354FAC259A}"/>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spTree>
    <p:extLst>
      <p:ext uri="{BB962C8B-B14F-4D97-AF65-F5344CB8AC3E}">
        <p14:creationId xmlns:p14="http://schemas.microsoft.com/office/powerpoint/2010/main" val="1950614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237FA9-539B-612B-2264-3F940C3C20B3}"/>
              </a:ext>
            </a:extLst>
          </p:cNvPr>
          <p:cNvSpPr txBox="1"/>
          <p:nvPr/>
        </p:nvSpPr>
        <p:spPr>
          <a:xfrm>
            <a:off x="587326" y="1533381"/>
            <a:ext cx="6098344" cy="2554545"/>
          </a:xfrm>
          <a:prstGeom prst="rect">
            <a:avLst/>
          </a:prstGeom>
          <a:noFill/>
        </p:spPr>
        <p:txBody>
          <a:bodyPr wrap="square">
            <a:spAutoFit/>
          </a:bodyPr>
          <a:lstStyle/>
          <a:p>
            <a:r>
              <a:rPr lang="en-US" sz="2000" b="0" dirty="0" err="1">
                <a:solidFill>
                  <a:srgbClr val="4EC9B0"/>
                </a:solidFill>
                <a:effectLst/>
                <a:latin typeface="Consolas" panose="020B0609020204030204" pitchFamily="49" charset="0"/>
              </a:rPr>
              <a:t>sns</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regplot</a:t>
            </a:r>
            <a:r>
              <a:rPr lang="en-US" sz="2000" b="0" dirty="0">
                <a:solidFill>
                  <a:srgbClr val="CCCCCC"/>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data</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df</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x</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'Tasks'</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y</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'AI </a:t>
            </a:r>
            <a:r>
              <a:rPr lang="en-US" sz="2000" b="0" dirty="0" err="1">
                <a:solidFill>
                  <a:srgbClr val="CE9178"/>
                </a:solidFill>
                <a:effectLst/>
                <a:latin typeface="Consolas" panose="020B0609020204030204" pitchFamily="49" charset="0"/>
              </a:rPr>
              <a:t>Impact'</a:t>
            </a:r>
            <a:r>
              <a:rPr lang="en-US" sz="2000" b="0" dirty="0" err="1">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color</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'purple'</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order</a:t>
            </a:r>
            <a:r>
              <a:rPr lang="en-US" sz="2000" b="0" dirty="0">
                <a:solidFill>
                  <a:srgbClr val="D4D4D4"/>
                </a:solidFill>
                <a:effectLst/>
                <a:latin typeface="Consolas" panose="020B0609020204030204" pitchFamily="49" charset="0"/>
              </a:rPr>
              <a:t>=</a:t>
            </a:r>
            <a:r>
              <a:rPr lang="en-US" sz="2000" b="0" dirty="0">
                <a:solidFill>
                  <a:srgbClr val="B5CEA8"/>
                </a:solidFill>
                <a:effectLst/>
                <a:latin typeface="Consolas" panose="020B0609020204030204" pitchFamily="49" charset="0"/>
              </a:rPr>
              <a:t>2</a:t>
            </a:r>
            <a:r>
              <a:rPr lang="en-US" sz="2000" b="0" dirty="0">
                <a:solidFill>
                  <a:srgbClr val="CCCCCC"/>
                </a:solidFill>
                <a:effectLst/>
                <a:latin typeface="Consolas" panose="020B0609020204030204" pitchFamily="49" charset="0"/>
              </a:rPr>
              <a:t>,</a:t>
            </a:r>
            <a:r>
              <a:rPr lang="en-US" sz="2000" b="0" dirty="0">
                <a:solidFill>
                  <a:srgbClr val="9CDCFE"/>
                </a:solidFill>
                <a:effectLst/>
                <a:latin typeface="Consolas" panose="020B0609020204030204" pitchFamily="49" charset="0"/>
              </a:rPr>
              <a:t>line_kws</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"color"</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"red"</a:t>
            </a:r>
            <a:r>
              <a:rPr lang="en-US" sz="2000" b="0" dirty="0">
                <a:solidFill>
                  <a:srgbClr val="CCCCCC"/>
                </a:solidFill>
                <a:effectLst/>
                <a:latin typeface="Consolas" panose="020B0609020204030204" pitchFamily="49" charset="0"/>
              </a:rPr>
              <a:t>})</a:t>
            </a:r>
          </a:p>
          <a:p>
            <a:r>
              <a:rPr lang="en-US" sz="2000" b="0" dirty="0" err="1">
                <a:solidFill>
                  <a:srgbClr val="4EC9B0"/>
                </a:solidFill>
                <a:effectLst/>
                <a:latin typeface="Consolas" panose="020B0609020204030204" pitchFamily="49" charset="0"/>
              </a:rPr>
              <a:t>plt</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title</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'Correlation Distribution for Tasks and AI Impact'</a:t>
            </a:r>
            <a:r>
              <a:rPr lang="en-US" sz="2000" b="0" dirty="0">
                <a:solidFill>
                  <a:srgbClr val="CCCCCC"/>
                </a:solidFill>
                <a:effectLst/>
                <a:latin typeface="Consolas" panose="020B0609020204030204" pitchFamily="49" charset="0"/>
              </a:rPr>
              <a:t>)</a:t>
            </a:r>
          </a:p>
          <a:p>
            <a:r>
              <a:rPr lang="en-US" sz="2000" b="0" dirty="0" err="1">
                <a:solidFill>
                  <a:srgbClr val="4EC9B0"/>
                </a:solidFill>
                <a:effectLst/>
                <a:latin typeface="Consolas" panose="020B0609020204030204" pitchFamily="49" charset="0"/>
              </a:rPr>
              <a:t>plt</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xlabel</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'Tasks'</a:t>
            </a:r>
            <a:r>
              <a:rPr lang="en-US" sz="2000" b="0" dirty="0">
                <a:solidFill>
                  <a:srgbClr val="CCCCCC"/>
                </a:solidFill>
                <a:effectLst/>
                <a:latin typeface="Consolas" panose="020B0609020204030204" pitchFamily="49" charset="0"/>
              </a:rPr>
              <a:t>)</a:t>
            </a:r>
          </a:p>
          <a:p>
            <a:r>
              <a:rPr lang="en-US" sz="2000" b="0" dirty="0" err="1">
                <a:solidFill>
                  <a:srgbClr val="4EC9B0"/>
                </a:solidFill>
                <a:effectLst/>
                <a:latin typeface="Consolas" panose="020B0609020204030204" pitchFamily="49" charset="0"/>
              </a:rPr>
              <a:t>plt</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ylabel</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'AI Impact(In Percent%)'</a:t>
            </a:r>
            <a:r>
              <a:rPr lang="en-US" sz="2000" b="0" dirty="0">
                <a:solidFill>
                  <a:srgbClr val="CCCCCC"/>
                </a:solidFill>
                <a:effectLst/>
                <a:latin typeface="Consolas" panose="020B0609020204030204" pitchFamily="49" charset="0"/>
              </a:rPr>
              <a:t>)</a:t>
            </a:r>
          </a:p>
          <a:p>
            <a:r>
              <a:rPr lang="en-US" sz="2000" b="0" dirty="0" err="1">
                <a:solidFill>
                  <a:srgbClr val="4EC9B0"/>
                </a:solidFill>
                <a:effectLst/>
                <a:latin typeface="Consolas" panose="020B0609020204030204" pitchFamily="49" charset="0"/>
              </a:rPr>
              <a:t>plt</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show</a:t>
            </a:r>
            <a:r>
              <a:rPr lang="en-US" sz="2000" b="0" dirty="0">
                <a:solidFill>
                  <a:srgbClr val="CCCCCC"/>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83DB3459-2170-3E57-AE30-10530991B05F}"/>
              </a:ext>
            </a:extLst>
          </p:cNvPr>
          <p:cNvSpPr txBox="1"/>
          <p:nvPr/>
        </p:nvSpPr>
        <p:spPr>
          <a:xfrm>
            <a:off x="3759591" y="263960"/>
            <a:ext cx="6098344" cy="584775"/>
          </a:xfrm>
          <a:prstGeom prst="rect">
            <a:avLst/>
          </a:prstGeom>
          <a:noFill/>
        </p:spPr>
        <p:txBody>
          <a:bodyPr wrap="square">
            <a:spAutoFit/>
          </a:bodyPr>
          <a:lstStyle/>
          <a:p>
            <a:r>
              <a:rPr lang="en-US" sz="3200" b="1" dirty="0">
                <a:solidFill>
                  <a:srgbClr val="F94CAF"/>
                </a:solidFill>
                <a:latin typeface="Segoe UI Black" panose="020B0A02040204020203" pitchFamily="34" charset="0"/>
                <a:ea typeface="Segoe UI Black" panose="020B0A02040204020203" pitchFamily="34" charset="0"/>
              </a:rPr>
              <a:t>Tasks VS. AI Impact</a:t>
            </a:r>
          </a:p>
        </p:txBody>
      </p:sp>
      <p:pic>
        <p:nvPicPr>
          <p:cNvPr id="6" name="Picture 5">
            <a:extLst>
              <a:ext uri="{FF2B5EF4-FFF2-40B4-BE49-F238E27FC236}">
                <a16:creationId xmlns:a16="http://schemas.microsoft.com/office/drawing/2014/main" id="{35E492C1-BAEB-97B1-3845-777AB75D34B0}"/>
              </a:ext>
            </a:extLst>
          </p:cNvPr>
          <p:cNvPicPr>
            <a:picLocks noChangeAspect="1"/>
          </p:cNvPicPr>
          <p:nvPr/>
        </p:nvPicPr>
        <p:blipFill>
          <a:blip r:embed="rId2"/>
          <a:stretch>
            <a:fillRect/>
          </a:stretch>
        </p:blipFill>
        <p:spPr>
          <a:xfrm>
            <a:off x="6808763" y="1519312"/>
            <a:ext cx="5110602" cy="4475064"/>
          </a:xfrm>
          <a:prstGeom prst="rect">
            <a:avLst/>
          </a:prstGeom>
        </p:spPr>
      </p:pic>
      <p:sp>
        <p:nvSpPr>
          <p:cNvPr id="8" name="TextBox 7">
            <a:extLst>
              <a:ext uri="{FF2B5EF4-FFF2-40B4-BE49-F238E27FC236}">
                <a16:creationId xmlns:a16="http://schemas.microsoft.com/office/drawing/2014/main" id="{00AA2C50-8FE3-21A0-CADE-0CB5578A714F}"/>
              </a:ext>
            </a:extLst>
          </p:cNvPr>
          <p:cNvSpPr txBox="1"/>
          <p:nvPr/>
        </p:nvSpPr>
        <p:spPr>
          <a:xfrm>
            <a:off x="587326" y="4371088"/>
            <a:ext cx="6098344" cy="1200329"/>
          </a:xfrm>
          <a:prstGeom prst="rect">
            <a:avLst/>
          </a:prstGeom>
          <a:noFill/>
        </p:spPr>
        <p:txBody>
          <a:bodyPr wrap="square">
            <a:spAutoFit/>
          </a:bodyPr>
          <a:lstStyle/>
          <a:p>
            <a:r>
              <a:rPr lang="en-US" sz="2400" b="1" dirty="0">
                <a:solidFill>
                  <a:schemeClr val="bg1"/>
                </a:solidFill>
              </a:rPr>
              <a:t>Created a regression plot to analyze the relationship and trend between tasks and AI impact with a polynomial fit.</a:t>
            </a:r>
          </a:p>
        </p:txBody>
      </p:sp>
      <p:grpSp>
        <p:nvGrpSpPr>
          <p:cNvPr id="10" name="Group 9">
            <a:extLst>
              <a:ext uri="{FF2B5EF4-FFF2-40B4-BE49-F238E27FC236}">
                <a16:creationId xmlns:a16="http://schemas.microsoft.com/office/drawing/2014/main" id="{0D4B9F29-C75E-B72B-A629-D3F383ECCF29}"/>
              </a:ext>
            </a:extLst>
          </p:cNvPr>
          <p:cNvGrpSpPr/>
          <p:nvPr/>
        </p:nvGrpSpPr>
        <p:grpSpPr>
          <a:xfrm>
            <a:off x="10733648" y="145920"/>
            <a:ext cx="1336431" cy="1139483"/>
            <a:chOff x="9144075" y="336943"/>
            <a:chExt cx="2782800" cy="2705165"/>
          </a:xfrm>
        </p:grpSpPr>
        <p:pic>
          <p:nvPicPr>
            <p:cNvPr id="11" name="Picture 10">
              <a:extLst>
                <a:ext uri="{FF2B5EF4-FFF2-40B4-BE49-F238E27FC236}">
                  <a16:creationId xmlns:a16="http://schemas.microsoft.com/office/drawing/2014/main" id="{2A300B1C-170A-F3C8-769D-3058604C89E2}"/>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12" name="Straight Connector 11">
              <a:extLst>
                <a:ext uri="{FF2B5EF4-FFF2-40B4-BE49-F238E27FC236}">
                  <a16:creationId xmlns:a16="http://schemas.microsoft.com/office/drawing/2014/main" id="{5E117609-F900-9925-3F62-7B91D6DBD599}"/>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93BDA8D-E9CF-CDC8-12DA-3F30748A681C}"/>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spTree>
    <p:extLst>
      <p:ext uri="{BB962C8B-B14F-4D97-AF65-F5344CB8AC3E}">
        <p14:creationId xmlns:p14="http://schemas.microsoft.com/office/powerpoint/2010/main" val="3352509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A091E0-B725-98EE-A1A7-D48145CA2709}"/>
              </a:ext>
            </a:extLst>
          </p:cNvPr>
          <p:cNvSpPr txBox="1"/>
          <p:nvPr/>
        </p:nvSpPr>
        <p:spPr>
          <a:xfrm>
            <a:off x="573258" y="1697782"/>
            <a:ext cx="6098344" cy="2554545"/>
          </a:xfrm>
          <a:prstGeom prst="rect">
            <a:avLst/>
          </a:prstGeom>
          <a:noFill/>
        </p:spPr>
        <p:txBody>
          <a:bodyPr wrap="square">
            <a:spAutoFit/>
          </a:bodyPr>
          <a:lstStyle/>
          <a:p>
            <a:r>
              <a:rPr lang="en-US" sz="2000" b="0" dirty="0" err="1">
                <a:solidFill>
                  <a:srgbClr val="4EC9B0"/>
                </a:solidFill>
                <a:effectLst/>
                <a:latin typeface="Consolas" panose="020B0609020204030204" pitchFamily="49" charset="0"/>
              </a:rPr>
              <a:t>sns</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regplot</a:t>
            </a:r>
            <a:r>
              <a:rPr lang="en-US" sz="2000" b="0" dirty="0">
                <a:solidFill>
                  <a:srgbClr val="CCCCCC"/>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data</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df</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x</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'Tasks'</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y</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err="1">
                <a:solidFill>
                  <a:srgbClr val="CE9178"/>
                </a:solidFill>
                <a:effectLst/>
                <a:latin typeface="Consolas" panose="020B0609020204030204" pitchFamily="49" charset="0"/>
              </a:rPr>
              <a:t>AI_Workload_Ratio'</a:t>
            </a:r>
            <a:r>
              <a:rPr lang="en-US" sz="2000" b="0" dirty="0" err="1">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color</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err="1">
                <a:solidFill>
                  <a:srgbClr val="CE9178"/>
                </a:solidFill>
                <a:effectLst/>
                <a:latin typeface="Consolas" panose="020B0609020204030204" pitchFamily="49" charset="0"/>
              </a:rPr>
              <a:t>purple'</a:t>
            </a:r>
            <a:r>
              <a:rPr lang="en-US" sz="2000" b="0" dirty="0" err="1">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order</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B5CEA8"/>
                </a:solidFill>
                <a:effectLst/>
                <a:latin typeface="Consolas" panose="020B0609020204030204" pitchFamily="49" charset="0"/>
              </a:rPr>
              <a:t>2</a:t>
            </a:r>
            <a:r>
              <a:rPr lang="en-US" sz="2000" b="0" dirty="0">
                <a:solidFill>
                  <a:srgbClr val="CCCCCC"/>
                </a:solidFill>
                <a:effectLst/>
                <a:latin typeface="Consolas" panose="020B0609020204030204" pitchFamily="49" charset="0"/>
              </a:rPr>
              <a:t>,</a:t>
            </a:r>
            <a:r>
              <a:rPr lang="en-US" sz="2000" b="0" dirty="0">
                <a:solidFill>
                  <a:srgbClr val="9CDCFE"/>
                </a:solidFill>
                <a:effectLst/>
                <a:latin typeface="Consolas" panose="020B0609020204030204" pitchFamily="49" charset="0"/>
              </a:rPr>
              <a:t>line_kws</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"color"</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"red"</a:t>
            </a:r>
            <a:r>
              <a:rPr lang="en-US" sz="2000" b="0" dirty="0">
                <a:solidFill>
                  <a:srgbClr val="CCCCCC"/>
                </a:solidFill>
                <a:effectLst/>
                <a:latin typeface="Consolas" panose="020B0609020204030204" pitchFamily="49" charset="0"/>
              </a:rPr>
              <a:t>})</a:t>
            </a:r>
          </a:p>
          <a:p>
            <a:r>
              <a:rPr lang="en-US" sz="2000" b="0" dirty="0" err="1">
                <a:solidFill>
                  <a:srgbClr val="4EC9B0"/>
                </a:solidFill>
                <a:effectLst/>
                <a:latin typeface="Consolas" panose="020B0609020204030204" pitchFamily="49" charset="0"/>
              </a:rPr>
              <a:t>plt</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title</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'Correlation Distribution for Tasks and AI Workload Ratio'</a:t>
            </a:r>
            <a:r>
              <a:rPr lang="en-US" sz="2000" b="0" dirty="0">
                <a:solidFill>
                  <a:srgbClr val="CCCCCC"/>
                </a:solidFill>
                <a:effectLst/>
                <a:latin typeface="Consolas" panose="020B0609020204030204" pitchFamily="49" charset="0"/>
              </a:rPr>
              <a:t>)</a:t>
            </a:r>
          </a:p>
          <a:p>
            <a:r>
              <a:rPr lang="en-US" sz="2000" b="0" dirty="0" err="1">
                <a:solidFill>
                  <a:srgbClr val="4EC9B0"/>
                </a:solidFill>
                <a:effectLst/>
                <a:latin typeface="Consolas" panose="020B0609020204030204" pitchFamily="49" charset="0"/>
              </a:rPr>
              <a:t>plt</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xlabel</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'Tasks'</a:t>
            </a:r>
            <a:r>
              <a:rPr lang="en-US" sz="2000" b="0" dirty="0">
                <a:solidFill>
                  <a:srgbClr val="CCCCCC"/>
                </a:solidFill>
                <a:effectLst/>
                <a:latin typeface="Consolas" panose="020B0609020204030204" pitchFamily="49" charset="0"/>
              </a:rPr>
              <a:t>)</a:t>
            </a:r>
          </a:p>
          <a:p>
            <a:r>
              <a:rPr lang="en-US" sz="2000" b="0" dirty="0" err="1">
                <a:solidFill>
                  <a:srgbClr val="4EC9B0"/>
                </a:solidFill>
                <a:effectLst/>
                <a:latin typeface="Consolas" panose="020B0609020204030204" pitchFamily="49" charset="0"/>
              </a:rPr>
              <a:t>plt</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ylabel</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'AI Workload Ratio'</a:t>
            </a:r>
            <a:r>
              <a:rPr lang="en-US" sz="2000" b="0" dirty="0">
                <a:solidFill>
                  <a:srgbClr val="CCCCCC"/>
                </a:solidFill>
                <a:effectLst/>
                <a:latin typeface="Consolas" panose="020B0609020204030204" pitchFamily="49" charset="0"/>
              </a:rPr>
              <a:t>)</a:t>
            </a:r>
          </a:p>
          <a:p>
            <a:r>
              <a:rPr lang="en-US" sz="2000" b="0" dirty="0" err="1">
                <a:solidFill>
                  <a:srgbClr val="4EC9B0"/>
                </a:solidFill>
                <a:effectLst/>
                <a:latin typeface="Consolas" panose="020B0609020204030204" pitchFamily="49" charset="0"/>
              </a:rPr>
              <a:t>plt</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show</a:t>
            </a:r>
            <a:r>
              <a:rPr lang="en-US" sz="2000" b="0" dirty="0">
                <a:solidFill>
                  <a:srgbClr val="CCCCCC"/>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1B7E9392-4E57-A240-BA3E-BA8C6C0774E1}"/>
              </a:ext>
            </a:extLst>
          </p:cNvPr>
          <p:cNvSpPr txBox="1"/>
          <p:nvPr/>
        </p:nvSpPr>
        <p:spPr>
          <a:xfrm>
            <a:off x="3046828" y="342872"/>
            <a:ext cx="6098344" cy="584775"/>
          </a:xfrm>
          <a:prstGeom prst="rect">
            <a:avLst/>
          </a:prstGeom>
          <a:noFill/>
        </p:spPr>
        <p:txBody>
          <a:bodyPr wrap="square">
            <a:spAutoFit/>
          </a:bodyPr>
          <a:lstStyle/>
          <a:p>
            <a:r>
              <a:rPr lang="en-US" sz="3200" b="1" dirty="0">
                <a:solidFill>
                  <a:srgbClr val="F94CAF"/>
                </a:solidFill>
                <a:latin typeface="Segoe UI Black" panose="020B0A02040204020203" pitchFamily="34" charset="0"/>
                <a:ea typeface="Segoe UI Black" panose="020B0A02040204020203" pitchFamily="34" charset="0"/>
              </a:rPr>
              <a:t>Tasks VS. AI Workload Ratio</a:t>
            </a:r>
          </a:p>
        </p:txBody>
      </p:sp>
      <p:pic>
        <p:nvPicPr>
          <p:cNvPr id="6" name="Picture 5">
            <a:extLst>
              <a:ext uri="{FF2B5EF4-FFF2-40B4-BE49-F238E27FC236}">
                <a16:creationId xmlns:a16="http://schemas.microsoft.com/office/drawing/2014/main" id="{55D651B6-FB34-2697-67E3-236C060C1D2A}"/>
              </a:ext>
            </a:extLst>
          </p:cNvPr>
          <p:cNvPicPr>
            <a:picLocks noChangeAspect="1"/>
          </p:cNvPicPr>
          <p:nvPr/>
        </p:nvPicPr>
        <p:blipFill>
          <a:blip r:embed="rId2"/>
          <a:stretch>
            <a:fillRect/>
          </a:stretch>
        </p:blipFill>
        <p:spPr>
          <a:xfrm>
            <a:off x="7076050" y="1697782"/>
            <a:ext cx="4853353" cy="4314825"/>
          </a:xfrm>
          <a:prstGeom prst="rect">
            <a:avLst/>
          </a:prstGeom>
        </p:spPr>
      </p:pic>
      <p:sp>
        <p:nvSpPr>
          <p:cNvPr id="8" name="TextBox 7">
            <a:extLst>
              <a:ext uri="{FF2B5EF4-FFF2-40B4-BE49-F238E27FC236}">
                <a16:creationId xmlns:a16="http://schemas.microsoft.com/office/drawing/2014/main" id="{7D5A769C-4ED6-0BC3-D42C-4A59AB54561B}"/>
              </a:ext>
            </a:extLst>
          </p:cNvPr>
          <p:cNvSpPr txBox="1"/>
          <p:nvPr/>
        </p:nvSpPr>
        <p:spPr>
          <a:xfrm>
            <a:off x="573258" y="4422297"/>
            <a:ext cx="6098344" cy="1200329"/>
          </a:xfrm>
          <a:prstGeom prst="rect">
            <a:avLst/>
          </a:prstGeom>
          <a:noFill/>
        </p:spPr>
        <p:txBody>
          <a:bodyPr wrap="square">
            <a:spAutoFit/>
          </a:bodyPr>
          <a:lstStyle/>
          <a:p>
            <a:r>
              <a:rPr lang="en-US" sz="2400" b="1" dirty="0">
                <a:solidFill>
                  <a:schemeClr val="bg1"/>
                </a:solidFill>
              </a:rPr>
              <a:t>Plotted a regression curve to explore the relationship between tasks and AI workload ratio with a second-order polynomial fit.</a:t>
            </a:r>
          </a:p>
        </p:txBody>
      </p:sp>
      <p:grpSp>
        <p:nvGrpSpPr>
          <p:cNvPr id="2" name="Group 1">
            <a:extLst>
              <a:ext uri="{FF2B5EF4-FFF2-40B4-BE49-F238E27FC236}">
                <a16:creationId xmlns:a16="http://schemas.microsoft.com/office/drawing/2014/main" id="{0EF31346-0B30-D71D-4C0D-D88EBE258C22}"/>
              </a:ext>
            </a:extLst>
          </p:cNvPr>
          <p:cNvGrpSpPr/>
          <p:nvPr/>
        </p:nvGrpSpPr>
        <p:grpSpPr>
          <a:xfrm>
            <a:off x="10578904" y="216259"/>
            <a:ext cx="1336431" cy="1139483"/>
            <a:chOff x="9144075" y="336943"/>
            <a:chExt cx="2782800" cy="2705165"/>
          </a:xfrm>
        </p:grpSpPr>
        <p:pic>
          <p:nvPicPr>
            <p:cNvPr id="5" name="Picture 4">
              <a:extLst>
                <a:ext uri="{FF2B5EF4-FFF2-40B4-BE49-F238E27FC236}">
                  <a16:creationId xmlns:a16="http://schemas.microsoft.com/office/drawing/2014/main" id="{2303E8EE-EA3C-CEF9-F37D-44F685F75396}"/>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7" name="Straight Connector 6">
              <a:extLst>
                <a:ext uri="{FF2B5EF4-FFF2-40B4-BE49-F238E27FC236}">
                  <a16:creationId xmlns:a16="http://schemas.microsoft.com/office/drawing/2014/main" id="{62314991-4B52-461C-D271-BF94BA109422}"/>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5F1A29C-4817-F43C-71AB-2D4DD88D311C}"/>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spTree>
    <p:extLst>
      <p:ext uri="{BB962C8B-B14F-4D97-AF65-F5344CB8AC3E}">
        <p14:creationId xmlns:p14="http://schemas.microsoft.com/office/powerpoint/2010/main" val="2486283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362A8E-E548-D163-61AF-B7A0C661AC1E}"/>
              </a:ext>
            </a:extLst>
          </p:cNvPr>
          <p:cNvSpPr txBox="1"/>
          <p:nvPr/>
        </p:nvSpPr>
        <p:spPr>
          <a:xfrm>
            <a:off x="488852" y="1763957"/>
            <a:ext cx="6098344" cy="2862322"/>
          </a:xfrm>
          <a:prstGeom prst="rect">
            <a:avLst/>
          </a:prstGeom>
          <a:noFill/>
        </p:spPr>
        <p:txBody>
          <a:bodyPr wrap="square">
            <a:spAutoFit/>
          </a:bodyPr>
          <a:lstStyle/>
          <a:p>
            <a:r>
              <a:rPr lang="en-US" sz="2000" b="0" dirty="0" err="1">
                <a:solidFill>
                  <a:srgbClr val="4EC9B0"/>
                </a:solidFill>
                <a:effectLst/>
                <a:latin typeface="Consolas" panose="020B0609020204030204" pitchFamily="49" charset="0"/>
              </a:rPr>
              <a:t>sns</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regplot</a:t>
            </a:r>
            <a:r>
              <a:rPr lang="en-US" sz="2000" b="0" dirty="0">
                <a:solidFill>
                  <a:srgbClr val="CCCCCC"/>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data</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df</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x</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'AI models'</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y</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'AI Impact'</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color</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err="1">
                <a:solidFill>
                  <a:srgbClr val="CE9178"/>
                </a:solidFill>
                <a:effectLst/>
                <a:latin typeface="Consolas" panose="020B0609020204030204" pitchFamily="49" charset="0"/>
              </a:rPr>
              <a:t>purple'</a:t>
            </a:r>
            <a:r>
              <a:rPr lang="en-US" sz="2000" b="0" dirty="0" err="1">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order</a:t>
            </a:r>
            <a:r>
              <a:rPr lang="en-US" sz="2000" b="0" dirty="0">
                <a:solidFill>
                  <a:srgbClr val="D4D4D4"/>
                </a:solidFill>
                <a:effectLst/>
                <a:latin typeface="Consolas" panose="020B0609020204030204" pitchFamily="49" charset="0"/>
              </a:rPr>
              <a:t>=</a:t>
            </a:r>
            <a:r>
              <a:rPr lang="en-US" sz="2000" b="0" dirty="0">
                <a:solidFill>
                  <a:srgbClr val="B5CEA8"/>
                </a:solidFill>
                <a:effectLst/>
                <a:latin typeface="Consolas" panose="020B0609020204030204" pitchFamily="49" charset="0"/>
              </a:rPr>
              <a:t>2</a:t>
            </a:r>
            <a:r>
              <a:rPr lang="en-US" sz="2000" b="0" dirty="0">
                <a:solidFill>
                  <a:srgbClr val="CCCCCC"/>
                </a:solidFill>
                <a:effectLst/>
                <a:latin typeface="Consolas" panose="020B0609020204030204" pitchFamily="49" charset="0"/>
              </a:rPr>
              <a:t>,</a:t>
            </a:r>
            <a:r>
              <a:rPr lang="en-US" sz="2000" b="0" dirty="0">
                <a:solidFill>
                  <a:srgbClr val="9CDCFE"/>
                </a:solidFill>
                <a:effectLst/>
                <a:latin typeface="Consolas" panose="020B0609020204030204" pitchFamily="49" charset="0"/>
              </a:rPr>
              <a:t>line_kws</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"color"</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"red"</a:t>
            </a:r>
            <a:r>
              <a:rPr lang="en-US" sz="2000" b="0" dirty="0">
                <a:solidFill>
                  <a:srgbClr val="CCCCCC"/>
                </a:solidFill>
                <a:effectLst/>
                <a:latin typeface="Consolas" panose="020B0609020204030204" pitchFamily="49" charset="0"/>
              </a:rPr>
              <a:t>})</a:t>
            </a:r>
          </a:p>
          <a:p>
            <a:r>
              <a:rPr lang="en-US" sz="2000" b="0" dirty="0" err="1">
                <a:solidFill>
                  <a:srgbClr val="4EC9B0"/>
                </a:solidFill>
                <a:effectLst/>
                <a:latin typeface="Consolas" panose="020B0609020204030204" pitchFamily="49" charset="0"/>
              </a:rPr>
              <a:t>plt</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title</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'Correlation Distribution for AI Model Implementation and AI Impact'</a:t>
            </a:r>
            <a:r>
              <a:rPr lang="en-US" sz="2000" b="0" dirty="0">
                <a:solidFill>
                  <a:srgbClr val="CCCCCC"/>
                </a:solidFill>
                <a:effectLst/>
                <a:latin typeface="Consolas" panose="020B0609020204030204" pitchFamily="49" charset="0"/>
              </a:rPr>
              <a:t>)</a:t>
            </a:r>
          </a:p>
          <a:p>
            <a:r>
              <a:rPr lang="en-US" sz="2000" b="0" dirty="0" err="1">
                <a:solidFill>
                  <a:srgbClr val="4EC9B0"/>
                </a:solidFill>
                <a:effectLst/>
                <a:latin typeface="Consolas" panose="020B0609020204030204" pitchFamily="49" charset="0"/>
              </a:rPr>
              <a:t>plt</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xlabel</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'AI Models'</a:t>
            </a:r>
            <a:r>
              <a:rPr lang="en-US" sz="2000" b="0" dirty="0">
                <a:solidFill>
                  <a:srgbClr val="CCCCCC"/>
                </a:solidFill>
                <a:effectLst/>
                <a:latin typeface="Consolas" panose="020B0609020204030204" pitchFamily="49" charset="0"/>
              </a:rPr>
              <a:t>)</a:t>
            </a:r>
          </a:p>
          <a:p>
            <a:r>
              <a:rPr lang="en-US" sz="2000" b="0" dirty="0" err="1">
                <a:solidFill>
                  <a:srgbClr val="4EC9B0"/>
                </a:solidFill>
                <a:effectLst/>
                <a:latin typeface="Consolas" panose="020B0609020204030204" pitchFamily="49" charset="0"/>
              </a:rPr>
              <a:t>plt</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ylabel</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'AI Impact(In Percent%)'</a:t>
            </a:r>
            <a:r>
              <a:rPr lang="en-US" sz="2000" b="0" dirty="0">
                <a:solidFill>
                  <a:srgbClr val="CCCCCC"/>
                </a:solidFill>
                <a:effectLst/>
                <a:latin typeface="Consolas" panose="020B0609020204030204" pitchFamily="49" charset="0"/>
              </a:rPr>
              <a:t>)</a:t>
            </a:r>
          </a:p>
          <a:p>
            <a:r>
              <a:rPr lang="en-US" sz="2000" b="0" dirty="0" err="1">
                <a:solidFill>
                  <a:srgbClr val="4EC9B0"/>
                </a:solidFill>
                <a:effectLst/>
                <a:latin typeface="Consolas" panose="020B0609020204030204" pitchFamily="49" charset="0"/>
              </a:rPr>
              <a:t>plt</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show</a:t>
            </a:r>
            <a:r>
              <a:rPr lang="en-US" sz="2000" b="0" dirty="0">
                <a:solidFill>
                  <a:srgbClr val="CCCCCC"/>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11C4265D-2889-79F5-51FD-40D67C03D826}"/>
              </a:ext>
            </a:extLst>
          </p:cNvPr>
          <p:cNvSpPr txBox="1"/>
          <p:nvPr/>
        </p:nvSpPr>
        <p:spPr>
          <a:xfrm>
            <a:off x="3046828" y="342872"/>
            <a:ext cx="6098344" cy="584775"/>
          </a:xfrm>
          <a:prstGeom prst="rect">
            <a:avLst/>
          </a:prstGeom>
          <a:noFill/>
        </p:spPr>
        <p:txBody>
          <a:bodyPr wrap="square">
            <a:spAutoFit/>
          </a:bodyPr>
          <a:lstStyle/>
          <a:p>
            <a:r>
              <a:rPr lang="en-US" sz="3200" b="1" dirty="0">
                <a:solidFill>
                  <a:srgbClr val="F94CAF"/>
                </a:solidFill>
                <a:latin typeface="Segoe UI Black" panose="020B0A02040204020203" pitchFamily="34" charset="0"/>
                <a:ea typeface="Segoe UI Black" panose="020B0A02040204020203" pitchFamily="34" charset="0"/>
              </a:rPr>
              <a:t>AI Models VS. AI Impact</a:t>
            </a:r>
          </a:p>
        </p:txBody>
      </p:sp>
      <p:pic>
        <p:nvPicPr>
          <p:cNvPr id="6" name="Picture 5">
            <a:extLst>
              <a:ext uri="{FF2B5EF4-FFF2-40B4-BE49-F238E27FC236}">
                <a16:creationId xmlns:a16="http://schemas.microsoft.com/office/drawing/2014/main" id="{06008714-94AC-8FF4-76F2-F2907155B9A7}"/>
              </a:ext>
            </a:extLst>
          </p:cNvPr>
          <p:cNvPicPr>
            <a:picLocks noChangeAspect="1"/>
          </p:cNvPicPr>
          <p:nvPr/>
        </p:nvPicPr>
        <p:blipFill>
          <a:blip r:embed="rId2"/>
          <a:stretch>
            <a:fillRect/>
          </a:stretch>
        </p:blipFill>
        <p:spPr>
          <a:xfrm>
            <a:off x="6822831" y="1763957"/>
            <a:ext cx="5050301" cy="4314825"/>
          </a:xfrm>
          <a:prstGeom prst="rect">
            <a:avLst/>
          </a:prstGeom>
        </p:spPr>
      </p:pic>
      <p:sp>
        <p:nvSpPr>
          <p:cNvPr id="8" name="TextBox 7">
            <a:extLst>
              <a:ext uri="{FF2B5EF4-FFF2-40B4-BE49-F238E27FC236}">
                <a16:creationId xmlns:a16="http://schemas.microsoft.com/office/drawing/2014/main" id="{5B38090F-DEB9-6A47-2FD5-F3CDDC48766C}"/>
              </a:ext>
            </a:extLst>
          </p:cNvPr>
          <p:cNvSpPr txBox="1"/>
          <p:nvPr/>
        </p:nvSpPr>
        <p:spPr>
          <a:xfrm>
            <a:off x="488852" y="4745528"/>
            <a:ext cx="6098344" cy="1200329"/>
          </a:xfrm>
          <a:prstGeom prst="rect">
            <a:avLst/>
          </a:prstGeom>
          <a:noFill/>
        </p:spPr>
        <p:txBody>
          <a:bodyPr wrap="square">
            <a:spAutoFit/>
          </a:bodyPr>
          <a:lstStyle/>
          <a:p>
            <a:r>
              <a:rPr lang="en-US" sz="2400" b="1" dirty="0">
                <a:solidFill>
                  <a:schemeClr val="bg1"/>
                </a:solidFill>
              </a:rPr>
              <a:t>Analyzed the relationship between AI model implementation and AI impact using a second-order polynomial regression plot</a:t>
            </a:r>
          </a:p>
        </p:txBody>
      </p:sp>
      <p:grpSp>
        <p:nvGrpSpPr>
          <p:cNvPr id="2" name="Group 1">
            <a:extLst>
              <a:ext uri="{FF2B5EF4-FFF2-40B4-BE49-F238E27FC236}">
                <a16:creationId xmlns:a16="http://schemas.microsoft.com/office/drawing/2014/main" id="{9D46A92E-3A31-0E0E-0460-EAF5784B9E42}"/>
              </a:ext>
            </a:extLst>
          </p:cNvPr>
          <p:cNvGrpSpPr/>
          <p:nvPr/>
        </p:nvGrpSpPr>
        <p:grpSpPr>
          <a:xfrm>
            <a:off x="10747716" y="112542"/>
            <a:ext cx="1336431" cy="1139483"/>
            <a:chOff x="9144075" y="336943"/>
            <a:chExt cx="2782800" cy="2705165"/>
          </a:xfrm>
        </p:grpSpPr>
        <p:pic>
          <p:nvPicPr>
            <p:cNvPr id="5" name="Picture 4">
              <a:extLst>
                <a:ext uri="{FF2B5EF4-FFF2-40B4-BE49-F238E27FC236}">
                  <a16:creationId xmlns:a16="http://schemas.microsoft.com/office/drawing/2014/main" id="{7178FE21-4DC0-C092-B867-B1975A0FCA64}"/>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7" name="Straight Connector 6">
              <a:extLst>
                <a:ext uri="{FF2B5EF4-FFF2-40B4-BE49-F238E27FC236}">
                  <a16:creationId xmlns:a16="http://schemas.microsoft.com/office/drawing/2014/main" id="{C5D6C1E9-E6AE-3912-F794-B38914D2CE6E}"/>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533F653-716B-BB3D-56F6-EBAFD1E019FC}"/>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spTree>
    <p:extLst>
      <p:ext uri="{BB962C8B-B14F-4D97-AF65-F5344CB8AC3E}">
        <p14:creationId xmlns:p14="http://schemas.microsoft.com/office/powerpoint/2010/main" val="1071433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E36383-B72D-3560-F59A-3C3730313159}"/>
              </a:ext>
            </a:extLst>
          </p:cNvPr>
          <p:cNvSpPr txBox="1"/>
          <p:nvPr/>
        </p:nvSpPr>
        <p:spPr>
          <a:xfrm>
            <a:off x="320040" y="1778952"/>
            <a:ext cx="6098344" cy="2554545"/>
          </a:xfrm>
          <a:prstGeom prst="rect">
            <a:avLst/>
          </a:prstGeom>
          <a:noFill/>
        </p:spPr>
        <p:txBody>
          <a:bodyPr wrap="square">
            <a:spAutoFit/>
          </a:bodyPr>
          <a:lstStyle/>
          <a:p>
            <a:r>
              <a:rPr lang="en-US" sz="2000" b="0" dirty="0" err="1">
                <a:solidFill>
                  <a:srgbClr val="4EC9B0"/>
                </a:solidFill>
                <a:effectLst/>
                <a:latin typeface="Consolas" panose="020B0609020204030204" pitchFamily="49" charset="0"/>
              </a:rPr>
              <a:t>sns</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regplot</a:t>
            </a:r>
            <a:r>
              <a:rPr lang="en-US" sz="2000" b="0" dirty="0">
                <a:solidFill>
                  <a:srgbClr val="CCCCCC"/>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data</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df</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x</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'AI models'</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y</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err="1">
                <a:solidFill>
                  <a:srgbClr val="CE9178"/>
                </a:solidFill>
                <a:effectLst/>
                <a:latin typeface="Consolas" panose="020B0609020204030204" pitchFamily="49" charset="0"/>
              </a:rPr>
              <a:t>AI_Workload_Ratio'</a:t>
            </a:r>
            <a:r>
              <a:rPr lang="en-US" sz="2000" b="0" dirty="0" err="1">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color</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'purple'</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order</a:t>
            </a:r>
            <a:r>
              <a:rPr lang="en-US" sz="2000" b="0" dirty="0">
                <a:solidFill>
                  <a:srgbClr val="D4D4D4"/>
                </a:solidFill>
                <a:effectLst/>
                <a:latin typeface="Consolas" panose="020B0609020204030204" pitchFamily="49" charset="0"/>
              </a:rPr>
              <a:t>=</a:t>
            </a:r>
            <a:r>
              <a:rPr lang="en-US" sz="2000" b="0" dirty="0">
                <a:solidFill>
                  <a:srgbClr val="B5CEA8"/>
                </a:solidFill>
                <a:effectLst/>
                <a:latin typeface="Consolas" panose="020B0609020204030204" pitchFamily="49" charset="0"/>
              </a:rPr>
              <a:t>2</a:t>
            </a:r>
            <a:r>
              <a:rPr lang="en-US" sz="2000" b="0" dirty="0">
                <a:solidFill>
                  <a:srgbClr val="CCCCCC"/>
                </a:solidFill>
                <a:effectLst/>
                <a:latin typeface="Consolas" panose="020B0609020204030204" pitchFamily="49" charset="0"/>
              </a:rPr>
              <a:t>,</a:t>
            </a:r>
            <a:r>
              <a:rPr lang="en-US" sz="2000" b="0" dirty="0">
                <a:solidFill>
                  <a:srgbClr val="9CDCFE"/>
                </a:solidFill>
                <a:effectLst/>
                <a:latin typeface="Consolas" panose="020B0609020204030204" pitchFamily="49" charset="0"/>
              </a:rPr>
              <a:t>line_kws</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"color"</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"red"</a:t>
            </a:r>
            <a:r>
              <a:rPr lang="en-US" sz="2000" b="0" dirty="0">
                <a:solidFill>
                  <a:srgbClr val="CCCCCC"/>
                </a:solidFill>
                <a:effectLst/>
                <a:latin typeface="Consolas" panose="020B0609020204030204" pitchFamily="49" charset="0"/>
              </a:rPr>
              <a:t>})</a:t>
            </a:r>
          </a:p>
          <a:p>
            <a:r>
              <a:rPr lang="en-US" sz="2000" b="0" dirty="0" err="1">
                <a:solidFill>
                  <a:srgbClr val="4EC9B0"/>
                </a:solidFill>
                <a:effectLst/>
                <a:latin typeface="Consolas" panose="020B0609020204030204" pitchFamily="49" charset="0"/>
              </a:rPr>
              <a:t>plt</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title</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'Correlation Distribution for AI Model and AI Workload Ratio'</a:t>
            </a:r>
            <a:r>
              <a:rPr lang="en-US" sz="2000" b="0" dirty="0">
                <a:solidFill>
                  <a:srgbClr val="CCCCCC"/>
                </a:solidFill>
                <a:effectLst/>
                <a:latin typeface="Consolas" panose="020B0609020204030204" pitchFamily="49" charset="0"/>
              </a:rPr>
              <a:t>)</a:t>
            </a:r>
          </a:p>
          <a:p>
            <a:r>
              <a:rPr lang="en-US" sz="2000" b="0" dirty="0" err="1">
                <a:solidFill>
                  <a:srgbClr val="4EC9B0"/>
                </a:solidFill>
                <a:effectLst/>
                <a:latin typeface="Consolas" panose="020B0609020204030204" pitchFamily="49" charset="0"/>
              </a:rPr>
              <a:t>plt</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xlabel</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'AI Models'</a:t>
            </a:r>
            <a:r>
              <a:rPr lang="en-US" sz="2000" b="0" dirty="0">
                <a:solidFill>
                  <a:srgbClr val="CCCCCC"/>
                </a:solidFill>
                <a:effectLst/>
                <a:latin typeface="Consolas" panose="020B0609020204030204" pitchFamily="49" charset="0"/>
              </a:rPr>
              <a:t>)</a:t>
            </a:r>
          </a:p>
          <a:p>
            <a:r>
              <a:rPr lang="en-US" sz="2000" b="0" dirty="0" err="1">
                <a:solidFill>
                  <a:srgbClr val="4EC9B0"/>
                </a:solidFill>
                <a:effectLst/>
                <a:latin typeface="Consolas" panose="020B0609020204030204" pitchFamily="49" charset="0"/>
              </a:rPr>
              <a:t>plt</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ylabel</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err="1">
                <a:solidFill>
                  <a:srgbClr val="CE9178"/>
                </a:solidFill>
                <a:effectLst/>
                <a:latin typeface="Consolas" panose="020B0609020204030204" pitchFamily="49" charset="0"/>
              </a:rPr>
              <a:t>AI_Workload_Ratio</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p>
          <a:p>
            <a:r>
              <a:rPr lang="en-US" sz="2000" b="0" dirty="0" err="1">
                <a:solidFill>
                  <a:srgbClr val="4EC9B0"/>
                </a:solidFill>
                <a:effectLst/>
                <a:latin typeface="Consolas" panose="020B0609020204030204" pitchFamily="49" charset="0"/>
              </a:rPr>
              <a:t>plt</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show</a:t>
            </a:r>
            <a:r>
              <a:rPr lang="en-US" sz="2000" b="0" dirty="0">
                <a:solidFill>
                  <a:srgbClr val="CCCCCC"/>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E7903544-C3A9-685B-7BA9-651348049315}"/>
              </a:ext>
            </a:extLst>
          </p:cNvPr>
          <p:cNvPicPr>
            <a:picLocks noChangeAspect="1"/>
          </p:cNvPicPr>
          <p:nvPr/>
        </p:nvPicPr>
        <p:blipFill>
          <a:blip r:embed="rId2"/>
          <a:stretch>
            <a:fillRect/>
          </a:stretch>
        </p:blipFill>
        <p:spPr>
          <a:xfrm>
            <a:off x="6673435" y="1651415"/>
            <a:ext cx="5198526" cy="4314825"/>
          </a:xfrm>
          <a:prstGeom prst="rect">
            <a:avLst/>
          </a:prstGeom>
        </p:spPr>
      </p:pic>
      <p:sp>
        <p:nvSpPr>
          <p:cNvPr id="6" name="TextBox 5">
            <a:extLst>
              <a:ext uri="{FF2B5EF4-FFF2-40B4-BE49-F238E27FC236}">
                <a16:creationId xmlns:a16="http://schemas.microsoft.com/office/drawing/2014/main" id="{98AFCF15-A936-9DD1-43EE-28AE5FE0E5B5}"/>
              </a:ext>
            </a:extLst>
          </p:cNvPr>
          <p:cNvSpPr txBox="1"/>
          <p:nvPr/>
        </p:nvSpPr>
        <p:spPr>
          <a:xfrm>
            <a:off x="3046827" y="342872"/>
            <a:ext cx="6884963" cy="584775"/>
          </a:xfrm>
          <a:prstGeom prst="rect">
            <a:avLst/>
          </a:prstGeom>
          <a:noFill/>
        </p:spPr>
        <p:txBody>
          <a:bodyPr wrap="square">
            <a:spAutoFit/>
          </a:bodyPr>
          <a:lstStyle/>
          <a:p>
            <a:r>
              <a:rPr lang="en-US" sz="3200" b="1" dirty="0">
                <a:solidFill>
                  <a:srgbClr val="F94CAF"/>
                </a:solidFill>
                <a:latin typeface="Segoe UI Black" panose="020B0A02040204020203" pitchFamily="34" charset="0"/>
                <a:ea typeface="Segoe UI Black" panose="020B0A02040204020203" pitchFamily="34" charset="0"/>
              </a:rPr>
              <a:t>AI Models VS. AI Workload Ratio</a:t>
            </a:r>
          </a:p>
        </p:txBody>
      </p:sp>
      <p:sp>
        <p:nvSpPr>
          <p:cNvPr id="8" name="TextBox 7">
            <a:extLst>
              <a:ext uri="{FF2B5EF4-FFF2-40B4-BE49-F238E27FC236}">
                <a16:creationId xmlns:a16="http://schemas.microsoft.com/office/drawing/2014/main" id="{3E2AFAB2-404C-A2B1-1C66-482522BB6193}"/>
              </a:ext>
            </a:extLst>
          </p:cNvPr>
          <p:cNvSpPr txBox="1"/>
          <p:nvPr/>
        </p:nvSpPr>
        <p:spPr>
          <a:xfrm>
            <a:off x="320040" y="4584637"/>
            <a:ext cx="6098344" cy="1200329"/>
          </a:xfrm>
          <a:prstGeom prst="rect">
            <a:avLst/>
          </a:prstGeom>
          <a:noFill/>
        </p:spPr>
        <p:txBody>
          <a:bodyPr wrap="square">
            <a:spAutoFit/>
          </a:bodyPr>
          <a:lstStyle/>
          <a:p>
            <a:r>
              <a:rPr lang="en-US" sz="2400" b="1" dirty="0">
                <a:solidFill>
                  <a:schemeClr val="bg1"/>
                </a:solidFill>
              </a:rPr>
              <a:t>Explored the correlation between AI models and AI workload ratio using a second-order polynomial regression plot.</a:t>
            </a:r>
          </a:p>
        </p:txBody>
      </p:sp>
      <p:grpSp>
        <p:nvGrpSpPr>
          <p:cNvPr id="2" name="Group 1">
            <a:extLst>
              <a:ext uri="{FF2B5EF4-FFF2-40B4-BE49-F238E27FC236}">
                <a16:creationId xmlns:a16="http://schemas.microsoft.com/office/drawing/2014/main" id="{13C35566-F09A-FD09-0E7D-20F845F4CA46}"/>
              </a:ext>
            </a:extLst>
          </p:cNvPr>
          <p:cNvGrpSpPr/>
          <p:nvPr/>
        </p:nvGrpSpPr>
        <p:grpSpPr>
          <a:xfrm>
            <a:off x="10747716" y="112542"/>
            <a:ext cx="1336431" cy="1139483"/>
            <a:chOff x="9144075" y="336943"/>
            <a:chExt cx="2782800" cy="2705165"/>
          </a:xfrm>
        </p:grpSpPr>
        <p:pic>
          <p:nvPicPr>
            <p:cNvPr id="4" name="Picture 3">
              <a:extLst>
                <a:ext uri="{FF2B5EF4-FFF2-40B4-BE49-F238E27FC236}">
                  <a16:creationId xmlns:a16="http://schemas.microsoft.com/office/drawing/2014/main" id="{2857B14B-7BE7-4FF8-AEF3-32DF6BF5621C}"/>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7" name="Straight Connector 6">
              <a:extLst>
                <a:ext uri="{FF2B5EF4-FFF2-40B4-BE49-F238E27FC236}">
                  <a16:creationId xmlns:a16="http://schemas.microsoft.com/office/drawing/2014/main" id="{F8F42118-9F9B-C825-49FE-2897BC1C5E98}"/>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6CAD373-BD4F-48E9-6841-1103F45F370A}"/>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spTree>
    <p:extLst>
      <p:ext uri="{BB962C8B-B14F-4D97-AF65-F5344CB8AC3E}">
        <p14:creationId xmlns:p14="http://schemas.microsoft.com/office/powerpoint/2010/main" val="3925699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652675-008D-7650-6265-946B85A5E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0"/>
            <a:ext cx="6096000" cy="6858000"/>
          </a:xfrm>
          <a:prstGeom prst="rect">
            <a:avLst/>
          </a:prstGeom>
        </p:spPr>
      </p:pic>
      <p:sp>
        <p:nvSpPr>
          <p:cNvPr id="6" name="TextBox 5">
            <a:extLst>
              <a:ext uri="{FF2B5EF4-FFF2-40B4-BE49-F238E27FC236}">
                <a16:creationId xmlns:a16="http://schemas.microsoft.com/office/drawing/2014/main" id="{7ED754AD-C97A-12F8-E7F6-28C20138D03D}"/>
              </a:ext>
            </a:extLst>
          </p:cNvPr>
          <p:cNvSpPr txBox="1"/>
          <p:nvPr/>
        </p:nvSpPr>
        <p:spPr>
          <a:xfrm>
            <a:off x="0" y="-1"/>
            <a:ext cx="12192000" cy="6858000"/>
          </a:xfrm>
          <a:custGeom>
            <a:avLst/>
            <a:gdLst/>
            <a:ahLst/>
            <a:cxnLst/>
            <a:rect l="l" t="t" r="r" b="b"/>
            <a:pathLst>
              <a:path w="12192000" h="6858000">
                <a:moveTo>
                  <a:pt x="11234457" y="4198214"/>
                </a:moveTo>
                <a:cubicBezTo>
                  <a:pt x="11257348" y="4198214"/>
                  <a:pt x="11276840" y="4208002"/>
                  <a:pt x="11292930" y="4227575"/>
                </a:cubicBezTo>
                <a:cubicBezTo>
                  <a:pt x="11309021" y="4247149"/>
                  <a:pt x="11317066" y="4277837"/>
                  <a:pt x="11317066" y="4319640"/>
                </a:cubicBezTo>
                <a:cubicBezTo>
                  <a:pt x="11317066" y="4367082"/>
                  <a:pt x="11308855" y="4400839"/>
                  <a:pt x="11292432" y="4420910"/>
                </a:cubicBezTo>
                <a:cubicBezTo>
                  <a:pt x="11276010" y="4440982"/>
                  <a:pt x="11255690" y="4451018"/>
                  <a:pt x="11231472" y="4451018"/>
                </a:cubicBezTo>
                <a:cubicBezTo>
                  <a:pt x="11205262" y="4451018"/>
                  <a:pt x="11183615" y="4440816"/>
                  <a:pt x="11166528" y="4420412"/>
                </a:cubicBezTo>
                <a:cubicBezTo>
                  <a:pt x="11149443" y="4400009"/>
                  <a:pt x="11140900" y="4367082"/>
                  <a:pt x="11140900" y="4321630"/>
                </a:cubicBezTo>
                <a:cubicBezTo>
                  <a:pt x="11140900" y="4280160"/>
                  <a:pt x="11149609" y="4249223"/>
                  <a:pt x="11167026" y="4228819"/>
                </a:cubicBezTo>
                <a:cubicBezTo>
                  <a:pt x="11184444" y="4208416"/>
                  <a:pt x="11206921" y="4198214"/>
                  <a:pt x="11234457" y="4198214"/>
                </a:cubicBezTo>
                <a:close/>
                <a:moveTo>
                  <a:pt x="10540765" y="4186271"/>
                </a:moveTo>
                <a:cubicBezTo>
                  <a:pt x="10568633" y="4186271"/>
                  <a:pt x="10592022" y="4197468"/>
                  <a:pt x="10610932" y="4219862"/>
                </a:cubicBezTo>
                <a:cubicBezTo>
                  <a:pt x="10629843" y="4242256"/>
                  <a:pt x="10639298" y="4276344"/>
                  <a:pt x="10639298" y="4322128"/>
                </a:cubicBezTo>
                <a:cubicBezTo>
                  <a:pt x="10639298" y="4371229"/>
                  <a:pt x="10629926" y="4406893"/>
                  <a:pt x="10611182" y="4429121"/>
                </a:cubicBezTo>
                <a:cubicBezTo>
                  <a:pt x="10592437" y="4451349"/>
                  <a:pt x="10568467" y="4462463"/>
                  <a:pt x="10539272" y="4462463"/>
                </a:cubicBezTo>
                <a:cubicBezTo>
                  <a:pt x="10510408" y="4462463"/>
                  <a:pt x="10486439" y="4451184"/>
                  <a:pt x="10467362" y="4428624"/>
                </a:cubicBezTo>
                <a:cubicBezTo>
                  <a:pt x="10448286" y="4406064"/>
                  <a:pt x="10438748" y="4371229"/>
                  <a:pt x="10438748" y="4324118"/>
                </a:cubicBezTo>
                <a:cubicBezTo>
                  <a:pt x="10438748" y="4277672"/>
                  <a:pt x="10448369" y="4243085"/>
                  <a:pt x="10467611" y="4220360"/>
                </a:cubicBezTo>
                <a:cubicBezTo>
                  <a:pt x="10486854" y="4197634"/>
                  <a:pt x="10511238" y="4186271"/>
                  <a:pt x="10540765" y="4186271"/>
                </a:cubicBezTo>
                <a:close/>
                <a:moveTo>
                  <a:pt x="8197615" y="4186271"/>
                </a:moveTo>
                <a:cubicBezTo>
                  <a:pt x="8225483" y="4186271"/>
                  <a:pt x="8248872" y="4197468"/>
                  <a:pt x="8267783" y="4219862"/>
                </a:cubicBezTo>
                <a:cubicBezTo>
                  <a:pt x="8286693" y="4242256"/>
                  <a:pt x="8296149" y="4276344"/>
                  <a:pt x="8296149" y="4322128"/>
                </a:cubicBezTo>
                <a:cubicBezTo>
                  <a:pt x="8296149" y="4371229"/>
                  <a:pt x="8286776" y="4406893"/>
                  <a:pt x="8268032" y="4429121"/>
                </a:cubicBezTo>
                <a:cubicBezTo>
                  <a:pt x="8249287" y="4451349"/>
                  <a:pt x="8225317" y="4462463"/>
                  <a:pt x="8196122" y="4462463"/>
                </a:cubicBezTo>
                <a:cubicBezTo>
                  <a:pt x="8167259" y="4462463"/>
                  <a:pt x="8143289" y="4451184"/>
                  <a:pt x="8124213" y="4428624"/>
                </a:cubicBezTo>
                <a:cubicBezTo>
                  <a:pt x="8105136" y="4406064"/>
                  <a:pt x="8095598" y="4371229"/>
                  <a:pt x="8095598" y="4324118"/>
                </a:cubicBezTo>
                <a:cubicBezTo>
                  <a:pt x="8095598" y="4277672"/>
                  <a:pt x="8105219" y="4243085"/>
                  <a:pt x="8124461" y="4220360"/>
                </a:cubicBezTo>
                <a:cubicBezTo>
                  <a:pt x="8143704" y="4197634"/>
                  <a:pt x="8168088" y="4186271"/>
                  <a:pt x="8197615" y="4186271"/>
                </a:cubicBezTo>
                <a:close/>
                <a:moveTo>
                  <a:pt x="11856490" y="4046931"/>
                </a:moveTo>
                <a:cubicBezTo>
                  <a:pt x="11796772" y="4046931"/>
                  <a:pt x="11749164" y="4053145"/>
                  <a:pt x="11713666" y="4065573"/>
                </a:cubicBezTo>
                <a:cubicBezTo>
                  <a:pt x="11678166" y="4078001"/>
                  <a:pt x="11650298" y="4096809"/>
                  <a:pt x="11630062" y="4121997"/>
                </a:cubicBezTo>
                <a:cubicBezTo>
                  <a:pt x="11609824" y="4147185"/>
                  <a:pt x="11599705" y="4177181"/>
                  <a:pt x="11599705" y="4211985"/>
                </a:cubicBezTo>
                <a:cubicBezTo>
                  <a:pt x="11599705" y="4243803"/>
                  <a:pt x="11609078" y="4272141"/>
                  <a:pt x="11627822" y="4296997"/>
                </a:cubicBezTo>
                <a:cubicBezTo>
                  <a:pt x="11646566" y="4321853"/>
                  <a:pt x="11669624" y="4339501"/>
                  <a:pt x="11696994" y="4349941"/>
                </a:cubicBezTo>
                <a:cubicBezTo>
                  <a:pt x="11724365" y="4360382"/>
                  <a:pt x="11773216" y="4371732"/>
                  <a:pt x="11843551" y="4383991"/>
                </a:cubicBezTo>
                <a:cubicBezTo>
                  <a:pt x="11890660" y="4392275"/>
                  <a:pt x="11919690" y="4399231"/>
                  <a:pt x="11930638" y="4404861"/>
                </a:cubicBezTo>
                <a:cubicBezTo>
                  <a:pt x="11945899" y="4412813"/>
                  <a:pt x="11953530" y="4424078"/>
                  <a:pt x="11953530" y="4438654"/>
                </a:cubicBezTo>
                <a:cubicBezTo>
                  <a:pt x="11953530" y="4451572"/>
                  <a:pt x="11947724" y="4462336"/>
                  <a:pt x="11936112" y="4470947"/>
                </a:cubicBezTo>
                <a:cubicBezTo>
                  <a:pt x="11921183" y="4482543"/>
                  <a:pt x="11900116" y="4488341"/>
                  <a:pt x="11872912" y="4488341"/>
                </a:cubicBezTo>
                <a:cubicBezTo>
                  <a:pt x="11848030" y="4488341"/>
                  <a:pt x="11828124" y="4483199"/>
                  <a:pt x="11813194" y="4472914"/>
                </a:cubicBezTo>
                <a:cubicBezTo>
                  <a:pt x="11798265" y="4462629"/>
                  <a:pt x="11786653" y="4445543"/>
                  <a:pt x="11778360" y="4421657"/>
                </a:cubicBezTo>
                <a:lnTo>
                  <a:pt x="11577310" y="4440567"/>
                </a:lnTo>
                <a:cubicBezTo>
                  <a:pt x="11588922" y="4491327"/>
                  <a:pt x="11615214" y="4530475"/>
                  <a:pt x="11656188" y="4558011"/>
                </a:cubicBezTo>
                <a:cubicBezTo>
                  <a:pt x="11697160" y="4585547"/>
                  <a:pt x="11765918" y="4599315"/>
                  <a:pt x="11862461" y="4599315"/>
                </a:cubicBezTo>
                <a:cubicBezTo>
                  <a:pt x="11930804" y="4599315"/>
                  <a:pt x="11984798" y="4590782"/>
                  <a:pt x="12024444" y="4573714"/>
                </a:cubicBezTo>
                <a:cubicBezTo>
                  <a:pt x="12064090" y="4556647"/>
                  <a:pt x="12093118" y="4533695"/>
                  <a:pt x="12111532" y="4504860"/>
                </a:cubicBezTo>
                <a:cubicBezTo>
                  <a:pt x="12129944" y="4476026"/>
                  <a:pt x="12139150" y="4446363"/>
                  <a:pt x="12139150" y="4415871"/>
                </a:cubicBezTo>
                <a:cubicBezTo>
                  <a:pt x="12139150" y="4385712"/>
                  <a:pt x="12130442" y="4358039"/>
                  <a:pt x="12113024" y="4332851"/>
                </a:cubicBezTo>
                <a:cubicBezTo>
                  <a:pt x="12095607" y="4307663"/>
                  <a:pt x="12070476" y="4288274"/>
                  <a:pt x="12037632" y="4274684"/>
                </a:cubicBezTo>
                <a:cubicBezTo>
                  <a:pt x="12004787" y="4261095"/>
                  <a:pt x="11954691" y="4250491"/>
                  <a:pt x="11887344" y="4242870"/>
                </a:cubicBezTo>
                <a:cubicBezTo>
                  <a:pt x="11842887" y="4237567"/>
                  <a:pt x="11814024" y="4231603"/>
                  <a:pt x="11800754" y="4224978"/>
                </a:cubicBezTo>
                <a:cubicBezTo>
                  <a:pt x="11787482" y="4218354"/>
                  <a:pt x="11780848" y="4208582"/>
                  <a:pt x="11780848" y="4195664"/>
                </a:cubicBezTo>
                <a:cubicBezTo>
                  <a:pt x="11780848" y="4184068"/>
                  <a:pt x="11786073" y="4174212"/>
                  <a:pt x="11796524" y="4166097"/>
                </a:cubicBezTo>
                <a:cubicBezTo>
                  <a:pt x="11806974" y="4157982"/>
                  <a:pt x="11823645" y="4153924"/>
                  <a:pt x="11846536" y="4153924"/>
                </a:cubicBezTo>
                <a:cubicBezTo>
                  <a:pt x="11869096" y="4153924"/>
                  <a:pt x="11888338" y="4159232"/>
                  <a:pt x="11904264" y="4169849"/>
                </a:cubicBezTo>
                <a:cubicBezTo>
                  <a:pt x="11915875" y="4177811"/>
                  <a:pt x="11924169" y="4190252"/>
                  <a:pt x="11929146" y="4207172"/>
                </a:cubicBezTo>
                <a:lnTo>
                  <a:pt x="12121236" y="4188261"/>
                </a:lnTo>
                <a:cubicBezTo>
                  <a:pt x="12107965" y="4153758"/>
                  <a:pt x="12091294" y="4126388"/>
                  <a:pt x="12071222" y="4106150"/>
                </a:cubicBezTo>
                <a:cubicBezTo>
                  <a:pt x="12051151" y="4085913"/>
                  <a:pt x="12026102" y="4070983"/>
                  <a:pt x="11996078" y="4061362"/>
                </a:cubicBezTo>
                <a:cubicBezTo>
                  <a:pt x="11966054" y="4051741"/>
                  <a:pt x="11919524" y="4046931"/>
                  <a:pt x="11856490" y="4046931"/>
                </a:cubicBezTo>
                <a:close/>
                <a:moveTo>
                  <a:pt x="10537779" y="4046931"/>
                </a:moveTo>
                <a:cubicBezTo>
                  <a:pt x="10445217" y="4046931"/>
                  <a:pt x="10371732" y="4073057"/>
                  <a:pt x="10317323" y="4125310"/>
                </a:cubicBezTo>
                <a:cubicBezTo>
                  <a:pt x="10262914" y="4177562"/>
                  <a:pt x="10235709" y="4243998"/>
                  <a:pt x="10235709" y="4324616"/>
                </a:cubicBezTo>
                <a:cubicBezTo>
                  <a:pt x="10235709" y="4411206"/>
                  <a:pt x="10267890" y="4481208"/>
                  <a:pt x="10332252" y="4534622"/>
                </a:cubicBezTo>
                <a:cubicBezTo>
                  <a:pt x="10384670" y="4577751"/>
                  <a:pt x="10453346" y="4599315"/>
                  <a:pt x="10538276" y="4599315"/>
                </a:cubicBezTo>
                <a:cubicBezTo>
                  <a:pt x="10633492" y="4599315"/>
                  <a:pt x="10708056" y="4573355"/>
                  <a:pt x="10761968" y="4521434"/>
                </a:cubicBezTo>
                <a:cubicBezTo>
                  <a:pt x="10815879" y="4469514"/>
                  <a:pt x="10842835" y="4402912"/>
                  <a:pt x="10842835" y="4321630"/>
                </a:cubicBezTo>
                <a:cubicBezTo>
                  <a:pt x="10842835" y="4249306"/>
                  <a:pt x="10821104" y="4188427"/>
                  <a:pt x="10777644" y="4138995"/>
                </a:cubicBezTo>
                <a:cubicBezTo>
                  <a:pt x="10723566" y="4077619"/>
                  <a:pt x="10643611" y="4046931"/>
                  <a:pt x="10537779" y="4046931"/>
                </a:cubicBezTo>
                <a:close/>
                <a:moveTo>
                  <a:pt x="8973419" y="4046931"/>
                </a:moveTo>
                <a:cubicBezTo>
                  <a:pt x="8931948" y="4046931"/>
                  <a:pt x="8896782" y="4054478"/>
                  <a:pt x="8867918" y="4069573"/>
                </a:cubicBezTo>
                <a:cubicBezTo>
                  <a:pt x="8839055" y="4084669"/>
                  <a:pt x="8810523" y="4109800"/>
                  <a:pt x="8782323" y="4144966"/>
                </a:cubicBezTo>
                <a:lnTo>
                  <a:pt x="8782323" y="4058874"/>
                </a:lnTo>
                <a:lnTo>
                  <a:pt x="8593716" y="4058874"/>
                </a:lnTo>
                <a:lnTo>
                  <a:pt x="8593716" y="4587372"/>
                </a:lnTo>
                <a:lnTo>
                  <a:pt x="8796258" y="4587372"/>
                </a:lnTo>
                <a:lnTo>
                  <a:pt x="8796258" y="4333574"/>
                </a:lnTo>
                <a:cubicBezTo>
                  <a:pt x="8796258" y="4285468"/>
                  <a:pt x="8803888" y="4252126"/>
                  <a:pt x="8819149" y="4233547"/>
                </a:cubicBezTo>
                <a:cubicBezTo>
                  <a:pt x="8834410" y="4214969"/>
                  <a:pt x="8854316" y="4205679"/>
                  <a:pt x="8878866" y="4205679"/>
                </a:cubicBezTo>
                <a:cubicBezTo>
                  <a:pt x="8901094" y="4205679"/>
                  <a:pt x="8918346" y="4212563"/>
                  <a:pt x="8930621" y="4226331"/>
                </a:cubicBezTo>
                <a:cubicBezTo>
                  <a:pt x="8942896" y="4240100"/>
                  <a:pt x="8949034" y="4263572"/>
                  <a:pt x="8949034" y="4296748"/>
                </a:cubicBezTo>
                <a:lnTo>
                  <a:pt x="8949034" y="4587372"/>
                </a:lnTo>
                <a:lnTo>
                  <a:pt x="9152570" y="4587372"/>
                </a:lnTo>
                <a:lnTo>
                  <a:pt x="9152570" y="4251462"/>
                </a:lnTo>
                <a:cubicBezTo>
                  <a:pt x="9152570" y="4181792"/>
                  <a:pt x="9136729" y="4130286"/>
                  <a:pt x="9105046" y="4096944"/>
                </a:cubicBezTo>
                <a:cubicBezTo>
                  <a:pt x="9073362" y="4063602"/>
                  <a:pt x="9029486" y="4046931"/>
                  <a:pt x="8973419" y="4046931"/>
                </a:cubicBezTo>
                <a:close/>
                <a:moveTo>
                  <a:pt x="8194629" y="4046931"/>
                </a:moveTo>
                <a:cubicBezTo>
                  <a:pt x="8102067" y="4046931"/>
                  <a:pt x="8028582" y="4073057"/>
                  <a:pt x="7974173" y="4125310"/>
                </a:cubicBezTo>
                <a:cubicBezTo>
                  <a:pt x="7919764" y="4177562"/>
                  <a:pt x="7892559" y="4243998"/>
                  <a:pt x="7892559" y="4324616"/>
                </a:cubicBezTo>
                <a:cubicBezTo>
                  <a:pt x="7892559" y="4411206"/>
                  <a:pt x="7924740" y="4481208"/>
                  <a:pt x="7989102" y="4534622"/>
                </a:cubicBezTo>
                <a:cubicBezTo>
                  <a:pt x="8041521" y="4577751"/>
                  <a:pt x="8110196" y="4599315"/>
                  <a:pt x="8195127" y="4599315"/>
                </a:cubicBezTo>
                <a:cubicBezTo>
                  <a:pt x="8290343" y="4599315"/>
                  <a:pt x="8364906" y="4573355"/>
                  <a:pt x="8418818" y="4521434"/>
                </a:cubicBezTo>
                <a:cubicBezTo>
                  <a:pt x="8472729" y="4469514"/>
                  <a:pt x="8499685" y="4402912"/>
                  <a:pt x="8499685" y="4321630"/>
                </a:cubicBezTo>
                <a:cubicBezTo>
                  <a:pt x="8499685" y="4249306"/>
                  <a:pt x="8477954" y="4188427"/>
                  <a:pt x="8434494" y="4138995"/>
                </a:cubicBezTo>
                <a:cubicBezTo>
                  <a:pt x="8380416" y="4077619"/>
                  <a:pt x="8300461" y="4046931"/>
                  <a:pt x="8194629" y="4046931"/>
                </a:cubicBezTo>
                <a:close/>
                <a:moveTo>
                  <a:pt x="6728107" y="4046931"/>
                </a:moveTo>
                <a:lnTo>
                  <a:pt x="6808632" y="4309189"/>
                </a:lnTo>
                <a:lnTo>
                  <a:pt x="6648422" y="4309189"/>
                </a:lnTo>
                <a:close/>
                <a:moveTo>
                  <a:pt x="10937862" y="3857826"/>
                </a:moveTo>
                <a:lnTo>
                  <a:pt x="10937862" y="4587372"/>
                </a:lnTo>
                <a:lnTo>
                  <a:pt x="11127464" y="4587372"/>
                </a:lnTo>
                <a:lnTo>
                  <a:pt x="11127464" y="4509242"/>
                </a:lnTo>
                <a:cubicBezTo>
                  <a:pt x="11153673" y="4542086"/>
                  <a:pt x="11177892" y="4564480"/>
                  <a:pt x="11200120" y="4576424"/>
                </a:cubicBezTo>
                <a:cubicBezTo>
                  <a:pt x="11229647" y="4591685"/>
                  <a:pt x="11262160" y="4599315"/>
                  <a:pt x="11297658" y="4599315"/>
                </a:cubicBezTo>
                <a:cubicBezTo>
                  <a:pt x="11339128" y="4599315"/>
                  <a:pt x="11376866" y="4588450"/>
                  <a:pt x="11410872" y="4566720"/>
                </a:cubicBezTo>
                <a:cubicBezTo>
                  <a:pt x="11444878" y="4544989"/>
                  <a:pt x="11471502" y="4512145"/>
                  <a:pt x="11490744" y="4468186"/>
                </a:cubicBezTo>
                <a:cubicBezTo>
                  <a:pt x="11509986" y="4424228"/>
                  <a:pt x="11519607" y="4373385"/>
                  <a:pt x="11519607" y="4315658"/>
                </a:cubicBezTo>
                <a:cubicBezTo>
                  <a:pt x="11519607" y="4229068"/>
                  <a:pt x="11498540" y="4162633"/>
                  <a:pt x="11456406" y="4116352"/>
                </a:cubicBezTo>
                <a:cubicBezTo>
                  <a:pt x="11414273" y="4070071"/>
                  <a:pt x="11361025" y="4046931"/>
                  <a:pt x="11296662" y="4046931"/>
                </a:cubicBezTo>
                <a:cubicBezTo>
                  <a:pt x="11265478" y="4046931"/>
                  <a:pt x="11237028" y="4052239"/>
                  <a:pt x="11211316" y="4062855"/>
                </a:cubicBezTo>
                <a:cubicBezTo>
                  <a:pt x="11185606" y="4073472"/>
                  <a:pt x="11162630" y="4089396"/>
                  <a:pt x="11142393" y="4110629"/>
                </a:cubicBezTo>
                <a:lnTo>
                  <a:pt x="11142393" y="3857826"/>
                </a:lnTo>
                <a:close/>
                <a:moveTo>
                  <a:pt x="9929890" y="3857826"/>
                </a:moveTo>
                <a:lnTo>
                  <a:pt x="9929890" y="4307307"/>
                </a:lnTo>
                <a:cubicBezTo>
                  <a:pt x="9929890" y="4351722"/>
                  <a:pt x="9924002" y="4383294"/>
                  <a:pt x="9912224" y="4402023"/>
                </a:cubicBezTo>
                <a:cubicBezTo>
                  <a:pt x="9900447" y="4420752"/>
                  <a:pt x="9881951" y="4430116"/>
                  <a:pt x="9856737" y="4430116"/>
                </a:cubicBezTo>
                <a:cubicBezTo>
                  <a:pt x="9840812" y="4430116"/>
                  <a:pt x="9828537" y="4426965"/>
                  <a:pt x="9819911" y="4420661"/>
                </a:cubicBezTo>
                <a:cubicBezTo>
                  <a:pt x="9807304" y="4411040"/>
                  <a:pt x="9798346" y="4398433"/>
                  <a:pt x="9793038" y="4382840"/>
                </a:cubicBezTo>
                <a:cubicBezTo>
                  <a:pt x="9787730" y="4367248"/>
                  <a:pt x="9784910" y="4343361"/>
                  <a:pt x="9784578" y="4311180"/>
                </a:cubicBezTo>
                <a:lnTo>
                  <a:pt x="9569098" y="4340541"/>
                </a:lnTo>
                <a:cubicBezTo>
                  <a:pt x="9573080" y="4396940"/>
                  <a:pt x="9586101" y="4444299"/>
                  <a:pt x="9608164" y="4482618"/>
                </a:cubicBezTo>
                <a:cubicBezTo>
                  <a:pt x="9630226" y="4520937"/>
                  <a:pt x="9661494" y="4550049"/>
                  <a:pt x="9701970" y="4569954"/>
                </a:cubicBezTo>
                <a:cubicBezTo>
                  <a:pt x="9742445" y="4589860"/>
                  <a:pt x="9799508" y="4599813"/>
                  <a:pt x="9873159" y="4599813"/>
                </a:cubicBezTo>
                <a:cubicBezTo>
                  <a:pt x="9942829" y="4599813"/>
                  <a:pt x="9999976" y="4584728"/>
                  <a:pt x="10044598" y="4554559"/>
                </a:cubicBezTo>
                <a:cubicBezTo>
                  <a:pt x="10089220" y="4524389"/>
                  <a:pt x="10118912" y="4487588"/>
                  <a:pt x="10133676" y="4444156"/>
                </a:cubicBezTo>
                <a:cubicBezTo>
                  <a:pt x="10148439" y="4400723"/>
                  <a:pt x="10155821" y="4337399"/>
                  <a:pt x="10155821" y="4254184"/>
                </a:cubicBezTo>
                <a:lnTo>
                  <a:pt x="10155821" y="3857826"/>
                </a:lnTo>
                <a:close/>
                <a:moveTo>
                  <a:pt x="7206410" y="3857826"/>
                </a:moveTo>
                <a:lnTo>
                  <a:pt x="7206410" y="4587372"/>
                </a:lnTo>
                <a:lnTo>
                  <a:pt x="7432341" y="4587372"/>
                </a:lnTo>
                <a:lnTo>
                  <a:pt x="7432341" y="3857826"/>
                </a:lnTo>
                <a:close/>
                <a:moveTo>
                  <a:pt x="6607926" y="3857826"/>
                </a:moveTo>
                <a:lnTo>
                  <a:pt x="6333724" y="4587372"/>
                </a:lnTo>
                <a:lnTo>
                  <a:pt x="6563900" y="4587372"/>
                </a:lnTo>
                <a:lnTo>
                  <a:pt x="6599458" y="4466942"/>
                </a:lnTo>
                <a:lnTo>
                  <a:pt x="6855395" y="4466942"/>
                </a:lnTo>
                <a:lnTo>
                  <a:pt x="6891894" y="4587372"/>
                </a:lnTo>
                <a:lnTo>
                  <a:pt x="7127964" y="4587372"/>
                </a:lnTo>
                <a:lnTo>
                  <a:pt x="6853824" y="3857826"/>
                </a:lnTo>
                <a:close/>
                <a:moveTo>
                  <a:pt x="8586828" y="3171719"/>
                </a:moveTo>
                <a:lnTo>
                  <a:pt x="8586828" y="3200741"/>
                </a:lnTo>
                <a:cubicBezTo>
                  <a:pt x="8586828" y="3223363"/>
                  <a:pt x="8583182" y="3241743"/>
                  <a:pt x="8575890" y="3255881"/>
                </a:cubicBezTo>
                <a:cubicBezTo>
                  <a:pt x="8568597" y="3270020"/>
                  <a:pt x="8556244" y="3282001"/>
                  <a:pt x="8538831" y="3291823"/>
                </a:cubicBezTo>
                <a:cubicBezTo>
                  <a:pt x="8521418" y="3301646"/>
                  <a:pt x="8502592" y="3306557"/>
                  <a:pt x="8482351" y="3306557"/>
                </a:cubicBezTo>
                <a:cubicBezTo>
                  <a:pt x="8463004" y="3306557"/>
                  <a:pt x="8448344" y="3302018"/>
                  <a:pt x="8438372" y="3292940"/>
                </a:cubicBezTo>
                <a:cubicBezTo>
                  <a:pt x="8428401" y="3283861"/>
                  <a:pt x="8423415" y="3272178"/>
                  <a:pt x="8423415" y="3257891"/>
                </a:cubicBezTo>
                <a:cubicBezTo>
                  <a:pt x="8423415" y="3245389"/>
                  <a:pt x="8428475" y="3234227"/>
                  <a:pt x="8438596" y="3224404"/>
                </a:cubicBezTo>
                <a:cubicBezTo>
                  <a:pt x="8448418" y="3214879"/>
                  <a:pt x="8471784" y="3205206"/>
                  <a:pt x="8508694" y="3195383"/>
                </a:cubicBezTo>
                <a:cubicBezTo>
                  <a:pt x="8535780" y="3188537"/>
                  <a:pt x="8561825" y="3180649"/>
                  <a:pt x="8586828" y="3171719"/>
                </a:cubicBezTo>
                <a:close/>
                <a:moveTo>
                  <a:pt x="7918293" y="3045364"/>
                </a:moveTo>
                <a:cubicBezTo>
                  <a:pt x="7939724" y="3045364"/>
                  <a:pt x="7957881" y="3054368"/>
                  <a:pt x="7972764" y="3072376"/>
                </a:cubicBezTo>
                <a:cubicBezTo>
                  <a:pt x="7987647" y="3090385"/>
                  <a:pt x="7995088" y="3118587"/>
                  <a:pt x="7995088" y="3156985"/>
                </a:cubicBezTo>
                <a:cubicBezTo>
                  <a:pt x="7995088" y="3198657"/>
                  <a:pt x="7987944" y="3228199"/>
                  <a:pt x="7973657" y="3245612"/>
                </a:cubicBezTo>
                <a:cubicBezTo>
                  <a:pt x="7959369" y="3263025"/>
                  <a:pt x="7941659" y="3271732"/>
                  <a:pt x="7920525" y="3271732"/>
                </a:cubicBezTo>
                <a:cubicBezTo>
                  <a:pt x="7896415" y="3271732"/>
                  <a:pt x="7876472" y="3262653"/>
                  <a:pt x="7860696" y="3244496"/>
                </a:cubicBezTo>
                <a:cubicBezTo>
                  <a:pt x="7844920" y="3226339"/>
                  <a:pt x="7837032" y="3198508"/>
                  <a:pt x="7837032" y="3161004"/>
                </a:cubicBezTo>
                <a:cubicBezTo>
                  <a:pt x="7837032" y="3120225"/>
                  <a:pt x="7844772" y="3090757"/>
                  <a:pt x="7860250" y="3072600"/>
                </a:cubicBezTo>
                <a:cubicBezTo>
                  <a:pt x="7875728" y="3054443"/>
                  <a:pt x="7895075" y="3045364"/>
                  <a:pt x="7918293" y="3045364"/>
                </a:cubicBezTo>
                <a:close/>
                <a:moveTo>
                  <a:pt x="10448520" y="3036881"/>
                </a:moveTo>
                <a:cubicBezTo>
                  <a:pt x="10473522" y="3036881"/>
                  <a:pt x="10494507" y="3046927"/>
                  <a:pt x="10511474" y="3067019"/>
                </a:cubicBezTo>
                <a:cubicBezTo>
                  <a:pt x="10528440" y="3087110"/>
                  <a:pt x="10536923" y="3117694"/>
                  <a:pt x="10536923" y="3158771"/>
                </a:cubicBezTo>
                <a:cubicBezTo>
                  <a:pt x="10536923" y="3202824"/>
                  <a:pt x="10528514" y="3234822"/>
                  <a:pt x="10511697" y="3254765"/>
                </a:cubicBezTo>
                <a:cubicBezTo>
                  <a:pt x="10494880" y="3274708"/>
                  <a:pt x="10473374" y="3284680"/>
                  <a:pt x="10447180" y="3284680"/>
                </a:cubicBezTo>
                <a:cubicBezTo>
                  <a:pt x="10421284" y="3284680"/>
                  <a:pt x="10399778" y="3274559"/>
                  <a:pt x="10382663" y="3254319"/>
                </a:cubicBezTo>
                <a:cubicBezTo>
                  <a:pt x="10365548" y="3234078"/>
                  <a:pt x="10356990" y="3202824"/>
                  <a:pt x="10356990" y="3160557"/>
                </a:cubicBezTo>
                <a:cubicBezTo>
                  <a:pt x="10356990" y="3118885"/>
                  <a:pt x="10365622" y="3087854"/>
                  <a:pt x="10382886" y="3067465"/>
                </a:cubicBezTo>
                <a:cubicBezTo>
                  <a:pt x="10400150" y="3047076"/>
                  <a:pt x="10422028" y="3036881"/>
                  <a:pt x="10448520" y="3036881"/>
                </a:cubicBezTo>
                <a:close/>
                <a:moveTo>
                  <a:pt x="10445840" y="2911865"/>
                </a:moveTo>
                <a:cubicBezTo>
                  <a:pt x="10362794" y="2911865"/>
                  <a:pt x="10296864" y="2935306"/>
                  <a:pt x="10248048" y="2982186"/>
                </a:cubicBezTo>
                <a:cubicBezTo>
                  <a:pt x="10199232" y="3029067"/>
                  <a:pt x="10174824" y="3088673"/>
                  <a:pt x="10174824" y="3161004"/>
                </a:cubicBezTo>
                <a:cubicBezTo>
                  <a:pt x="10174824" y="3238692"/>
                  <a:pt x="10203697" y="3301497"/>
                  <a:pt x="10261442" y="3349420"/>
                </a:cubicBezTo>
                <a:cubicBezTo>
                  <a:pt x="10308472" y="3388115"/>
                  <a:pt x="10370087" y="3407463"/>
                  <a:pt x="10446287" y="3407463"/>
                </a:cubicBezTo>
                <a:cubicBezTo>
                  <a:pt x="10531714" y="3407463"/>
                  <a:pt x="10598612" y="3384171"/>
                  <a:pt x="10646982" y="3337588"/>
                </a:cubicBezTo>
                <a:cubicBezTo>
                  <a:pt x="10695351" y="3291005"/>
                  <a:pt x="10719536" y="3231250"/>
                  <a:pt x="10719536" y="3158325"/>
                </a:cubicBezTo>
                <a:cubicBezTo>
                  <a:pt x="10719536" y="3093435"/>
                  <a:pt x="10700039" y="3038816"/>
                  <a:pt x="10661046" y="2994465"/>
                </a:cubicBezTo>
                <a:cubicBezTo>
                  <a:pt x="10612528" y="2939398"/>
                  <a:pt x="10540793" y="2911865"/>
                  <a:pt x="10445840" y="2911865"/>
                </a:cubicBezTo>
                <a:close/>
                <a:moveTo>
                  <a:pt x="9127670" y="2911865"/>
                </a:moveTo>
                <a:cubicBezTo>
                  <a:pt x="9072306" y="2911865"/>
                  <a:pt x="9026913" y="2919151"/>
                  <a:pt x="8991492" y="2933722"/>
                </a:cubicBezTo>
                <a:cubicBezTo>
                  <a:pt x="8969168" y="2942940"/>
                  <a:pt x="8947439" y="2956992"/>
                  <a:pt x="8926305" y="2975876"/>
                </a:cubicBezTo>
                <a:cubicBezTo>
                  <a:pt x="8905172" y="2994761"/>
                  <a:pt x="8888503" y="3016098"/>
                  <a:pt x="8876299" y="3039888"/>
                </a:cubicBezTo>
                <a:cubicBezTo>
                  <a:pt x="8859630" y="3072304"/>
                  <a:pt x="8851296" y="3112899"/>
                  <a:pt x="8851296" y="3161673"/>
                </a:cubicBezTo>
                <a:cubicBezTo>
                  <a:pt x="8851296" y="3208363"/>
                  <a:pt x="8858142" y="3245834"/>
                  <a:pt x="8871834" y="3274086"/>
                </a:cubicBezTo>
                <a:cubicBezTo>
                  <a:pt x="8885526" y="3302338"/>
                  <a:pt x="8904428" y="3326947"/>
                  <a:pt x="8928538" y="3347913"/>
                </a:cubicBezTo>
                <a:cubicBezTo>
                  <a:pt x="8952648" y="3368879"/>
                  <a:pt x="8981446" y="3384046"/>
                  <a:pt x="9014932" y="3393413"/>
                </a:cubicBezTo>
                <a:cubicBezTo>
                  <a:pt x="9048419" y="3402779"/>
                  <a:pt x="9090314" y="3407463"/>
                  <a:pt x="9140618" y="3407463"/>
                </a:cubicBezTo>
                <a:cubicBezTo>
                  <a:pt x="9192708" y="3407463"/>
                  <a:pt x="9235644" y="3400170"/>
                  <a:pt x="9269428" y="3385585"/>
                </a:cubicBezTo>
                <a:cubicBezTo>
                  <a:pt x="9303212" y="3371000"/>
                  <a:pt x="9330969" y="3350536"/>
                  <a:pt x="9352698" y="3324194"/>
                </a:cubicBezTo>
                <a:cubicBezTo>
                  <a:pt x="9374427" y="3297851"/>
                  <a:pt x="9390054" y="3266671"/>
                  <a:pt x="9399579" y="3230655"/>
                </a:cubicBezTo>
                <a:lnTo>
                  <a:pt x="9226789" y="3211010"/>
                </a:lnTo>
                <a:cubicBezTo>
                  <a:pt x="9218752" y="3236310"/>
                  <a:pt x="9206623" y="3255063"/>
                  <a:pt x="9190401" y="3267267"/>
                </a:cubicBezTo>
                <a:cubicBezTo>
                  <a:pt x="9174178" y="3279471"/>
                  <a:pt x="9154161" y="3285573"/>
                  <a:pt x="9130349" y="3285573"/>
                </a:cubicBezTo>
                <a:cubicBezTo>
                  <a:pt x="9101774" y="3285573"/>
                  <a:pt x="9078259" y="3275471"/>
                  <a:pt x="9059804" y="3255268"/>
                </a:cubicBezTo>
                <a:cubicBezTo>
                  <a:pt x="9041350" y="3235064"/>
                  <a:pt x="9032122" y="3205501"/>
                  <a:pt x="9032122" y="3166578"/>
                </a:cubicBezTo>
                <a:cubicBezTo>
                  <a:pt x="9032122" y="3122896"/>
                  <a:pt x="9041424" y="3090286"/>
                  <a:pt x="9060027" y="3068745"/>
                </a:cubicBezTo>
                <a:cubicBezTo>
                  <a:pt x="9078631" y="3047205"/>
                  <a:pt x="9102964" y="3036434"/>
                  <a:pt x="9133028" y="3036434"/>
                </a:cubicBezTo>
                <a:cubicBezTo>
                  <a:pt x="9156840" y="3036434"/>
                  <a:pt x="9175816" y="3041569"/>
                  <a:pt x="9189954" y="3051838"/>
                </a:cubicBezTo>
                <a:cubicBezTo>
                  <a:pt x="9204093" y="3062107"/>
                  <a:pt x="9213841" y="3077362"/>
                  <a:pt x="9219199" y="3097603"/>
                </a:cubicBezTo>
                <a:lnTo>
                  <a:pt x="9390202" y="3074832"/>
                </a:lnTo>
                <a:cubicBezTo>
                  <a:pt x="9373832" y="3021552"/>
                  <a:pt x="9345331" y="2981070"/>
                  <a:pt x="9304701" y="2953388"/>
                </a:cubicBezTo>
                <a:cubicBezTo>
                  <a:pt x="9264071" y="2925706"/>
                  <a:pt x="9205060" y="2911865"/>
                  <a:pt x="9127670" y="2911865"/>
                </a:cubicBezTo>
                <a:close/>
                <a:moveTo>
                  <a:pt x="8500657" y="2911865"/>
                </a:moveTo>
                <a:cubicBezTo>
                  <a:pt x="8466724" y="2911865"/>
                  <a:pt x="8435172" y="2914395"/>
                  <a:pt x="8406002" y="2919455"/>
                </a:cubicBezTo>
                <a:cubicBezTo>
                  <a:pt x="8376832" y="2924516"/>
                  <a:pt x="8353912" y="2931659"/>
                  <a:pt x="8337244" y="2940887"/>
                </a:cubicBezTo>
                <a:cubicBezTo>
                  <a:pt x="8314027" y="2953686"/>
                  <a:pt x="8296242" y="2968792"/>
                  <a:pt x="8283889" y="2986205"/>
                </a:cubicBezTo>
                <a:cubicBezTo>
                  <a:pt x="8271536" y="3003618"/>
                  <a:pt x="8262086" y="3027505"/>
                  <a:pt x="8255537" y="3057866"/>
                </a:cubicBezTo>
                <a:lnTo>
                  <a:pt x="8429220" y="3076171"/>
                </a:lnTo>
                <a:cubicBezTo>
                  <a:pt x="8436363" y="3055633"/>
                  <a:pt x="8445740" y="3041643"/>
                  <a:pt x="8457348" y="3034202"/>
                </a:cubicBezTo>
                <a:cubicBezTo>
                  <a:pt x="8472231" y="3024677"/>
                  <a:pt x="8494555" y="3019914"/>
                  <a:pt x="8524320" y="3019914"/>
                </a:cubicBezTo>
                <a:cubicBezTo>
                  <a:pt x="8547538" y="3019914"/>
                  <a:pt x="8563760" y="3024379"/>
                  <a:pt x="8572988" y="3033309"/>
                </a:cubicBezTo>
                <a:cubicBezTo>
                  <a:pt x="8582215" y="3042239"/>
                  <a:pt x="8586828" y="3057866"/>
                  <a:pt x="8586828" y="3080190"/>
                </a:cubicBezTo>
                <a:cubicBezTo>
                  <a:pt x="8564206" y="3089120"/>
                  <a:pt x="8542775" y="3096338"/>
                  <a:pt x="8522534" y="3101844"/>
                </a:cubicBezTo>
                <a:cubicBezTo>
                  <a:pt x="8502294" y="3107351"/>
                  <a:pt x="8458092" y="3116950"/>
                  <a:pt x="8389929" y="3130643"/>
                </a:cubicBezTo>
                <a:cubicBezTo>
                  <a:pt x="8333077" y="3141953"/>
                  <a:pt x="8294084" y="3159218"/>
                  <a:pt x="8272950" y="3182435"/>
                </a:cubicBezTo>
                <a:cubicBezTo>
                  <a:pt x="8251816" y="3205652"/>
                  <a:pt x="8241250" y="3235269"/>
                  <a:pt x="8241250" y="3271285"/>
                </a:cubicBezTo>
                <a:cubicBezTo>
                  <a:pt x="8241250" y="3309683"/>
                  <a:pt x="8255909" y="3341978"/>
                  <a:pt x="8285228" y="3368172"/>
                </a:cubicBezTo>
                <a:cubicBezTo>
                  <a:pt x="8314548" y="3394366"/>
                  <a:pt x="8357484" y="3407463"/>
                  <a:pt x="8414039" y="3407463"/>
                </a:cubicBezTo>
                <a:cubicBezTo>
                  <a:pt x="8456604" y="3407463"/>
                  <a:pt x="8493960" y="3400914"/>
                  <a:pt x="8526106" y="3387818"/>
                </a:cubicBezTo>
                <a:cubicBezTo>
                  <a:pt x="8549621" y="3377995"/>
                  <a:pt x="8573285" y="3361624"/>
                  <a:pt x="8597098" y="3338704"/>
                </a:cubicBezTo>
                <a:cubicBezTo>
                  <a:pt x="8599181" y="3352396"/>
                  <a:pt x="8601265" y="3362442"/>
                  <a:pt x="8603348" y="3368842"/>
                </a:cubicBezTo>
                <a:cubicBezTo>
                  <a:pt x="8605432" y="3375241"/>
                  <a:pt x="8609897" y="3384543"/>
                  <a:pt x="8616743" y="3396747"/>
                </a:cubicBezTo>
                <a:lnTo>
                  <a:pt x="8787300" y="3396747"/>
                </a:lnTo>
                <a:cubicBezTo>
                  <a:pt x="8777775" y="3377102"/>
                  <a:pt x="8771598" y="3360954"/>
                  <a:pt x="8768771" y="3348304"/>
                </a:cubicBezTo>
                <a:cubicBezTo>
                  <a:pt x="8765943" y="3335653"/>
                  <a:pt x="8764529" y="3318166"/>
                  <a:pt x="8764529" y="3295842"/>
                </a:cubicBezTo>
                <a:lnTo>
                  <a:pt x="8764529" y="3086441"/>
                </a:lnTo>
                <a:cubicBezTo>
                  <a:pt x="8764529" y="3064116"/>
                  <a:pt x="8760064" y="3040676"/>
                  <a:pt x="8751134" y="3016119"/>
                </a:cubicBezTo>
                <a:cubicBezTo>
                  <a:pt x="8742205" y="2991563"/>
                  <a:pt x="8730001" y="2972587"/>
                  <a:pt x="8714523" y="2959193"/>
                </a:cubicBezTo>
                <a:cubicBezTo>
                  <a:pt x="8692496" y="2939845"/>
                  <a:pt x="8664963" y="2927120"/>
                  <a:pt x="8631923" y="2921018"/>
                </a:cubicBezTo>
                <a:cubicBezTo>
                  <a:pt x="8598884" y="2914916"/>
                  <a:pt x="8555128" y="2911865"/>
                  <a:pt x="8500657" y="2911865"/>
                </a:cubicBezTo>
                <a:close/>
                <a:moveTo>
                  <a:pt x="7977675" y="2911865"/>
                </a:moveTo>
                <a:cubicBezTo>
                  <a:pt x="7945528" y="2911865"/>
                  <a:pt x="7916209" y="2918860"/>
                  <a:pt x="7889718" y="2932850"/>
                </a:cubicBezTo>
                <a:cubicBezTo>
                  <a:pt x="7870072" y="2943268"/>
                  <a:pt x="7848492" y="2963211"/>
                  <a:pt x="7824977" y="2992679"/>
                </a:cubicBezTo>
                <a:lnTo>
                  <a:pt x="7824977" y="2922581"/>
                </a:lnTo>
                <a:lnTo>
                  <a:pt x="7654867" y="2922581"/>
                </a:lnTo>
                <a:lnTo>
                  <a:pt x="7654867" y="3577127"/>
                </a:lnTo>
                <a:lnTo>
                  <a:pt x="7838372" y="3577127"/>
                </a:lnTo>
                <a:lnTo>
                  <a:pt x="7838372" y="3350759"/>
                </a:lnTo>
                <a:cubicBezTo>
                  <a:pt x="7856529" y="3369512"/>
                  <a:pt x="7877142" y="3383651"/>
                  <a:pt x="7900210" y="3393175"/>
                </a:cubicBezTo>
                <a:cubicBezTo>
                  <a:pt x="7923278" y="3402700"/>
                  <a:pt x="7948802" y="3407463"/>
                  <a:pt x="7976782" y="3407463"/>
                </a:cubicBezTo>
                <a:cubicBezTo>
                  <a:pt x="8034527" y="3407463"/>
                  <a:pt x="8082301" y="3386701"/>
                  <a:pt x="8120104" y="3345178"/>
                </a:cubicBezTo>
                <a:cubicBezTo>
                  <a:pt x="8157906" y="3303655"/>
                  <a:pt x="8176807" y="3243454"/>
                  <a:pt x="8176807" y="3164575"/>
                </a:cubicBezTo>
                <a:cubicBezTo>
                  <a:pt x="8176807" y="3093138"/>
                  <a:pt x="8159469" y="3033160"/>
                  <a:pt x="8124792" y="2984642"/>
                </a:cubicBezTo>
                <a:cubicBezTo>
                  <a:pt x="8090115" y="2936124"/>
                  <a:pt x="8041076" y="2911865"/>
                  <a:pt x="7977675" y="2911865"/>
                </a:cubicBezTo>
                <a:close/>
                <a:moveTo>
                  <a:pt x="7074674" y="2911865"/>
                </a:moveTo>
                <a:cubicBezTo>
                  <a:pt x="7039500" y="2911865"/>
                  <a:pt x="7009468" y="2917967"/>
                  <a:pt x="6984579" y="2930171"/>
                </a:cubicBezTo>
                <a:cubicBezTo>
                  <a:pt x="6959689" y="2942375"/>
                  <a:pt x="6935022" y="2962913"/>
                  <a:pt x="6910577" y="2991786"/>
                </a:cubicBezTo>
                <a:lnTo>
                  <a:pt x="6910577" y="2922581"/>
                </a:lnTo>
                <a:lnTo>
                  <a:pt x="6740913" y="2922581"/>
                </a:lnTo>
                <a:lnTo>
                  <a:pt x="6740913" y="3396747"/>
                </a:lnTo>
                <a:lnTo>
                  <a:pt x="6923079" y="3396747"/>
                </a:lnTo>
                <a:lnTo>
                  <a:pt x="6923079" y="3154753"/>
                </a:lnTo>
                <a:cubicBezTo>
                  <a:pt x="6923079" y="3118736"/>
                  <a:pt x="6929799" y="3092840"/>
                  <a:pt x="6943240" y="3077065"/>
                </a:cubicBezTo>
                <a:cubicBezTo>
                  <a:pt x="6956682" y="3061289"/>
                  <a:pt x="6973857" y="3053401"/>
                  <a:pt x="6994768" y="3053401"/>
                </a:cubicBezTo>
                <a:cubicBezTo>
                  <a:pt x="7007609" y="3053401"/>
                  <a:pt x="7018808" y="3057047"/>
                  <a:pt x="7028366" y="3064340"/>
                </a:cubicBezTo>
                <a:cubicBezTo>
                  <a:pt x="7037923" y="3071632"/>
                  <a:pt x="7044644" y="3081232"/>
                  <a:pt x="7048527" y="3093138"/>
                </a:cubicBezTo>
                <a:cubicBezTo>
                  <a:pt x="7050918" y="3100579"/>
                  <a:pt x="7052113" y="3114718"/>
                  <a:pt x="7052113" y="3135554"/>
                </a:cubicBezTo>
                <a:lnTo>
                  <a:pt x="7052113" y="3396747"/>
                </a:lnTo>
                <a:lnTo>
                  <a:pt x="7234279" y="3396747"/>
                </a:lnTo>
                <a:lnTo>
                  <a:pt x="7234279" y="3152074"/>
                </a:lnTo>
                <a:cubicBezTo>
                  <a:pt x="7234279" y="3117843"/>
                  <a:pt x="7240805" y="3092989"/>
                  <a:pt x="7253858" y="3077511"/>
                </a:cubicBezTo>
                <a:cubicBezTo>
                  <a:pt x="7266910" y="3062033"/>
                  <a:pt x="7284115" y="3054294"/>
                  <a:pt x="7305472" y="3054294"/>
                </a:cubicBezTo>
                <a:cubicBezTo>
                  <a:pt x="7323564" y="3054294"/>
                  <a:pt x="7338691" y="3062479"/>
                  <a:pt x="7350853" y="3078850"/>
                </a:cubicBezTo>
                <a:cubicBezTo>
                  <a:pt x="7359159" y="3089268"/>
                  <a:pt x="7363312" y="3105193"/>
                  <a:pt x="7363312" y="3126624"/>
                </a:cubicBezTo>
                <a:lnTo>
                  <a:pt x="7363312" y="3396747"/>
                </a:lnTo>
                <a:lnTo>
                  <a:pt x="7545478" y="3396747"/>
                </a:lnTo>
                <a:lnTo>
                  <a:pt x="7545478" y="3098942"/>
                </a:lnTo>
                <a:cubicBezTo>
                  <a:pt x="7545478" y="3034648"/>
                  <a:pt x="7531210" y="2987395"/>
                  <a:pt x="7502675" y="2957183"/>
                </a:cubicBezTo>
                <a:cubicBezTo>
                  <a:pt x="7474139" y="2926971"/>
                  <a:pt x="7434457" y="2911865"/>
                  <a:pt x="7383628" y="2911865"/>
                </a:cubicBezTo>
                <a:cubicBezTo>
                  <a:pt x="7349146" y="2911865"/>
                  <a:pt x="7320164" y="2917446"/>
                  <a:pt x="7296682" y="2928608"/>
                </a:cubicBezTo>
                <a:cubicBezTo>
                  <a:pt x="7273199" y="2939770"/>
                  <a:pt x="7247189" y="2960830"/>
                  <a:pt x="7218652" y="2991786"/>
                </a:cubicBezTo>
                <a:cubicBezTo>
                  <a:pt x="7204643" y="2965294"/>
                  <a:pt x="7186609" y="2945352"/>
                  <a:pt x="7164550" y="2931957"/>
                </a:cubicBezTo>
                <a:cubicBezTo>
                  <a:pt x="7142491" y="2918562"/>
                  <a:pt x="7112532" y="2911865"/>
                  <a:pt x="7074674" y="2911865"/>
                </a:cubicBezTo>
                <a:close/>
                <a:moveTo>
                  <a:pt x="9701998" y="2742201"/>
                </a:moveTo>
                <a:lnTo>
                  <a:pt x="9519832" y="2835516"/>
                </a:lnTo>
                <a:lnTo>
                  <a:pt x="9519832" y="2922581"/>
                </a:lnTo>
                <a:lnTo>
                  <a:pt x="9452859" y="2922581"/>
                </a:lnTo>
                <a:lnTo>
                  <a:pt x="9452859" y="3055633"/>
                </a:lnTo>
                <a:lnTo>
                  <a:pt x="9519832" y="3055633"/>
                </a:lnTo>
                <a:lnTo>
                  <a:pt x="9519832" y="3222409"/>
                </a:lnTo>
                <a:cubicBezTo>
                  <a:pt x="9519832" y="3275322"/>
                  <a:pt x="9524966" y="3313595"/>
                  <a:pt x="9535236" y="3337229"/>
                </a:cubicBezTo>
                <a:cubicBezTo>
                  <a:pt x="9545505" y="3360862"/>
                  <a:pt x="9561355" y="3378476"/>
                  <a:pt x="9582786" y="3390071"/>
                </a:cubicBezTo>
                <a:cubicBezTo>
                  <a:pt x="9604218" y="3401665"/>
                  <a:pt x="9637555" y="3407463"/>
                  <a:pt x="9682799" y="3407463"/>
                </a:cubicBezTo>
                <a:cubicBezTo>
                  <a:pt x="9721792" y="3407463"/>
                  <a:pt x="9763761" y="3402551"/>
                  <a:pt x="9808707" y="3392729"/>
                </a:cubicBezTo>
                <a:lnTo>
                  <a:pt x="9795313" y="3267288"/>
                </a:lnTo>
                <a:cubicBezTo>
                  <a:pt x="9771202" y="3275013"/>
                  <a:pt x="9752450" y="3278875"/>
                  <a:pt x="9739056" y="3278875"/>
                </a:cubicBezTo>
                <a:cubicBezTo>
                  <a:pt x="9724173" y="3278875"/>
                  <a:pt x="9713755" y="3273824"/>
                  <a:pt x="9707802" y="3263723"/>
                </a:cubicBezTo>
                <a:cubicBezTo>
                  <a:pt x="9703932" y="3257188"/>
                  <a:pt x="9701998" y="3243822"/>
                  <a:pt x="9701998" y="3223623"/>
                </a:cubicBezTo>
                <a:lnTo>
                  <a:pt x="9701998" y="3055633"/>
                </a:lnTo>
                <a:lnTo>
                  <a:pt x="9802010" y="3055633"/>
                </a:lnTo>
                <a:lnTo>
                  <a:pt x="9802010" y="2922581"/>
                </a:lnTo>
                <a:lnTo>
                  <a:pt x="9701998" y="2922581"/>
                </a:lnTo>
                <a:close/>
                <a:moveTo>
                  <a:pt x="6407241" y="2742201"/>
                </a:moveTo>
                <a:lnTo>
                  <a:pt x="6407241" y="3396747"/>
                </a:lnTo>
                <a:lnTo>
                  <a:pt x="6609945" y="3396747"/>
                </a:lnTo>
                <a:lnTo>
                  <a:pt x="6609945" y="2742201"/>
                </a:lnTo>
                <a:close/>
                <a:moveTo>
                  <a:pt x="10995612" y="2731039"/>
                </a:moveTo>
                <a:cubicBezTo>
                  <a:pt x="10955726" y="2731039"/>
                  <a:pt x="10925439" y="2735578"/>
                  <a:pt x="10904752" y="2744657"/>
                </a:cubicBezTo>
                <a:cubicBezTo>
                  <a:pt x="10884065" y="2753735"/>
                  <a:pt x="10867992" y="2765642"/>
                  <a:pt x="10856532" y="2780376"/>
                </a:cubicBezTo>
                <a:cubicBezTo>
                  <a:pt x="10845072" y="2795110"/>
                  <a:pt x="10837258" y="2814085"/>
                  <a:pt x="10833091" y="2837302"/>
                </a:cubicBezTo>
                <a:cubicBezTo>
                  <a:pt x="10828924" y="2860519"/>
                  <a:pt x="10826840" y="2881802"/>
                  <a:pt x="10826840" y="2901150"/>
                </a:cubicBezTo>
                <a:lnTo>
                  <a:pt x="10826840" y="2922581"/>
                </a:lnTo>
                <a:lnTo>
                  <a:pt x="10758975" y="2922581"/>
                </a:lnTo>
                <a:lnTo>
                  <a:pt x="10758975" y="3055633"/>
                </a:lnTo>
                <a:lnTo>
                  <a:pt x="10826840" y="3055633"/>
                </a:lnTo>
                <a:lnTo>
                  <a:pt x="10826840" y="3396747"/>
                </a:lnTo>
                <a:lnTo>
                  <a:pt x="11009006" y="3396747"/>
                </a:lnTo>
                <a:lnTo>
                  <a:pt x="11009006" y="3055633"/>
                </a:lnTo>
                <a:lnTo>
                  <a:pt x="11095624" y="3055633"/>
                </a:lnTo>
                <a:lnTo>
                  <a:pt x="11095624" y="2922581"/>
                </a:lnTo>
                <a:lnTo>
                  <a:pt x="11009006" y="2922581"/>
                </a:lnTo>
                <a:cubicBezTo>
                  <a:pt x="11009006" y="2901447"/>
                  <a:pt x="11009750" y="2887606"/>
                  <a:pt x="11011238" y="2881058"/>
                </a:cubicBezTo>
                <a:cubicBezTo>
                  <a:pt x="11014215" y="2869152"/>
                  <a:pt x="11019275" y="2860445"/>
                  <a:pt x="11026419" y="2854939"/>
                </a:cubicBezTo>
                <a:cubicBezTo>
                  <a:pt x="11033562" y="2849432"/>
                  <a:pt x="11045320" y="2846679"/>
                  <a:pt x="11061691" y="2846679"/>
                </a:cubicBezTo>
                <a:cubicBezTo>
                  <a:pt x="11075086" y="2846679"/>
                  <a:pt x="11092648" y="2848464"/>
                  <a:pt x="11114376" y="2852036"/>
                </a:cubicBezTo>
                <a:lnTo>
                  <a:pt x="11134468" y="2742201"/>
                </a:lnTo>
                <a:cubicBezTo>
                  <a:pt x="11073746" y="2734760"/>
                  <a:pt x="11027460" y="2731039"/>
                  <a:pt x="10995612" y="2731039"/>
                </a:cubicBezTo>
                <a:close/>
                <a:moveTo>
                  <a:pt x="7987530" y="1543251"/>
                </a:moveTo>
                <a:lnTo>
                  <a:pt x="7987530" y="2272797"/>
                </a:lnTo>
                <a:lnTo>
                  <a:pt x="8602618" y="2272797"/>
                </a:lnTo>
                <a:lnTo>
                  <a:pt x="8602618" y="2107580"/>
                </a:lnTo>
                <a:lnTo>
                  <a:pt x="8213461" y="2107580"/>
                </a:lnTo>
                <a:lnTo>
                  <a:pt x="8213461" y="1963760"/>
                </a:lnTo>
                <a:lnTo>
                  <a:pt x="8564300" y="1963760"/>
                </a:lnTo>
                <a:lnTo>
                  <a:pt x="8564300" y="1814965"/>
                </a:lnTo>
                <a:lnTo>
                  <a:pt x="8213461" y="1814965"/>
                </a:lnTo>
                <a:lnTo>
                  <a:pt x="8213461" y="1699014"/>
                </a:lnTo>
                <a:lnTo>
                  <a:pt x="8591670" y="1699014"/>
                </a:lnTo>
                <a:lnTo>
                  <a:pt x="8591670" y="1543251"/>
                </a:lnTo>
                <a:close/>
                <a:moveTo>
                  <a:pt x="7141298" y="1543251"/>
                </a:moveTo>
                <a:lnTo>
                  <a:pt x="7141298" y="2272797"/>
                </a:lnTo>
                <a:lnTo>
                  <a:pt x="7366731" y="2272797"/>
                </a:lnTo>
                <a:lnTo>
                  <a:pt x="7366731" y="1977694"/>
                </a:lnTo>
                <a:lnTo>
                  <a:pt x="7613065" y="1977694"/>
                </a:lnTo>
                <a:lnTo>
                  <a:pt x="7613065" y="2272797"/>
                </a:lnTo>
                <a:lnTo>
                  <a:pt x="7839493" y="2272797"/>
                </a:lnTo>
                <a:lnTo>
                  <a:pt x="7839493" y="1543251"/>
                </a:lnTo>
                <a:lnTo>
                  <a:pt x="7613065" y="1543251"/>
                </a:lnTo>
                <a:lnTo>
                  <a:pt x="7613065" y="1798542"/>
                </a:lnTo>
                <a:lnTo>
                  <a:pt x="7366731" y="1798542"/>
                </a:lnTo>
                <a:lnTo>
                  <a:pt x="7366731" y="1543251"/>
                </a:lnTo>
                <a:close/>
                <a:moveTo>
                  <a:pt x="6355621" y="1543251"/>
                </a:moveTo>
                <a:lnTo>
                  <a:pt x="6355621" y="1723398"/>
                </a:lnTo>
                <a:lnTo>
                  <a:pt x="6585532" y="1723398"/>
                </a:lnTo>
                <a:lnTo>
                  <a:pt x="6585532" y="2272797"/>
                </a:lnTo>
                <a:lnTo>
                  <a:pt x="6810965" y="2272797"/>
                </a:lnTo>
                <a:lnTo>
                  <a:pt x="6810965" y="1723398"/>
                </a:lnTo>
                <a:lnTo>
                  <a:pt x="7040876" y="1723398"/>
                </a:lnTo>
                <a:lnTo>
                  <a:pt x="7040876" y="1543251"/>
                </a:lnTo>
                <a:close/>
                <a:moveTo>
                  <a:pt x="0" y="0"/>
                </a:moveTo>
                <a:lnTo>
                  <a:pt x="12192000" y="0"/>
                </a:lnTo>
                <a:lnTo>
                  <a:pt x="12192000" y="6858000"/>
                </a:lnTo>
                <a:lnTo>
                  <a:pt x="0" y="6858000"/>
                </a:lnTo>
                <a:close/>
              </a:path>
            </a:pathLst>
          </a:custGeom>
          <a:solidFill>
            <a:srgbClr val="100717"/>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8000" b="1" dirty="0">
              <a:solidFill>
                <a:srgbClr val="FF0000"/>
              </a:solidFill>
              <a:latin typeface="Arial Black" panose="020B0A04020102020204" pitchFamily="34" charset="0"/>
            </a:endParaRPr>
          </a:p>
        </p:txBody>
      </p:sp>
      <p:sp>
        <p:nvSpPr>
          <p:cNvPr id="8" name="Text 1">
            <a:extLst>
              <a:ext uri="{FF2B5EF4-FFF2-40B4-BE49-F238E27FC236}">
                <a16:creationId xmlns:a16="http://schemas.microsoft.com/office/drawing/2014/main" id="{E332C581-17B4-09CD-FF60-E9CB02702CFA}"/>
              </a:ext>
            </a:extLst>
          </p:cNvPr>
          <p:cNvSpPr/>
          <p:nvPr/>
        </p:nvSpPr>
        <p:spPr>
          <a:xfrm>
            <a:off x="973290" y="1422694"/>
            <a:ext cx="3894131" cy="1088708"/>
          </a:xfrm>
          <a:prstGeom prst="rect">
            <a:avLst/>
          </a:prstGeom>
          <a:noFill/>
          <a:ln/>
        </p:spPr>
        <p:txBody>
          <a:bodyPr wrap="square" lIns="0" tIns="0" rIns="0" bIns="0" rtlCol="0" anchor="t"/>
          <a:lstStyle/>
          <a:p>
            <a:pPr marL="0" indent="0">
              <a:lnSpc>
                <a:spcPts val="2850"/>
              </a:lnSpc>
              <a:buNone/>
            </a:pPr>
            <a:r>
              <a:rPr lang="en-US" sz="2800" dirty="0">
                <a:solidFill>
                  <a:srgbClr val="F94CAF"/>
                </a:solidFill>
                <a:latin typeface="Segoe UI Black" panose="020B0A02040204020203" pitchFamily="34" charset="0"/>
                <a:ea typeface="Segoe UI Black" panose="020B0A02040204020203" pitchFamily="34" charset="0"/>
                <a:cs typeface="Fira Sans" pitchFamily="34" charset="-120"/>
              </a:rPr>
              <a:t>Artificial Intelligence is reshaping the job market. This presentation explores AI's influence on employment, using data-driven insights and advanced analytical tools.</a:t>
            </a:r>
            <a:endParaRPr lang="en-US" sz="2800" dirty="0">
              <a:solidFill>
                <a:srgbClr val="F94CAF"/>
              </a:solidFill>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3089605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4257C1-FD59-6595-2C62-D01777507953}"/>
              </a:ext>
            </a:extLst>
          </p:cNvPr>
          <p:cNvSpPr txBox="1"/>
          <p:nvPr/>
        </p:nvSpPr>
        <p:spPr>
          <a:xfrm>
            <a:off x="601393" y="1763956"/>
            <a:ext cx="6098344" cy="2862322"/>
          </a:xfrm>
          <a:prstGeom prst="rect">
            <a:avLst/>
          </a:prstGeom>
          <a:noFill/>
        </p:spPr>
        <p:txBody>
          <a:bodyPr wrap="square">
            <a:spAutoFit/>
          </a:bodyPr>
          <a:lstStyle/>
          <a:p>
            <a:r>
              <a:rPr lang="en-US" sz="2000" b="0" dirty="0" err="1">
                <a:solidFill>
                  <a:srgbClr val="4EC9B0"/>
                </a:solidFill>
                <a:effectLst/>
                <a:latin typeface="Consolas" panose="020B0609020204030204" pitchFamily="49" charset="0"/>
              </a:rPr>
              <a:t>sns</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regplot</a:t>
            </a:r>
            <a:r>
              <a:rPr lang="en-US" sz="2000" b="0" dirty="0">
                <a:solidFill>
                  <a:srgbClr val="CCCCCC"/>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data</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df</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x</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'AI Impact'</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y</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err="1">
                <a:solidFill>
                  <a:srgbClr val="CE9178"/>
                </a:solidFill>
                <a:effectLst/>
                <a:latin typeface="Consolas" panose="020B0609020204030204" pitchFamily="49" charset="0"/>
              </a:rPr>
              <a:t>AI_Workload_Ratio</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order</a:t>
            </a:r>
            <a:r>
              <a:rPr lang="en-US" sz="2000" b="0" dirty="0">
                <a:solidFill>
                  <a:srgbClr val="D4D4D4"/>
                </a:solidFill>
                <a:effectLst/>
                <a:latin typeface="Consolas" panose="020B0609020204030204" pitchFamily="49" charset="0"/>
              </a:rPr>
              <a:t>=</a:t>
            </a:r>
            <a:r>
              <a:rPr lang="en-US" sz="2000" b="0" dirty="0">
                <a:solidFill>
                  <a:srgbClr val="B5CEA8"/>
                </a:solidFill>
                <a:effectLst/>
                <a:latin typeface="Consolas" panose="020B0609020204030204" pitchFamily="49" charset="0"/>
              </a:rPr>
              <a:t>2</a:t>
            </a:r>
            <a:r>
              <a:rPr lang="en-US" sz="2000" b="0" dirty="0">
                <a:solidFill>
                  <a:srgbClr val="CCCCCC"/>
                </a:solidFill>
                <a:effectLst/>
                <a:latin typeface="Consolas" panose="020B0609020204030204" pitchFamily="49" charset="0"/>
              </a:rPr>
              <a:t>,</a:t>
            </a:r>
            <a:r>
              <a:rPr lang="en-US" sz="2000" b="0" dirty="0">
                <a:solidFill>
                  <a:srgbClr val="9CDCFE"/>
                </a:solidFill>
                <a:effectLst/>
                <a:latin typeface="Consolas" panose="020B0609020204030204" pitchFamily="49" charset="0"/>
              </a:rPr>
              <a:t>color</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'purple'</a:t>
            </a:r>
            <a:r>
              <a:rPr lang="en-US" sz="2000" b="0" dirty="0">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line_kws</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"color"</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"red"</a:t>
            </a:r>
            <a:r>
              <a:rPr lang="en-US" sz="2000" b="0" dirty="0">
                <a:solidFill>
                  <a:srgbClr val="CCCCCC"/>
                </a:solidFill>
                <a:effectLst/>
                <a:latin typeface="Consolas" panose="020B0609020204030204" pitchFamily="49" charset="0"/>
              </a:rPr>
              <a:t>})</a:t>
            </a:r>
          </a:p>
          <a:p>
            <a:r>
              <a:rPr lang="en-US" sz="2000" b="0" dirty="0" err="1">
                <a:solidFill>
                  <a:srgbClr val="4EC9B0"/>
                </a:solidFill>
                <a:effectLst/>
                <a:latin typeface="Consolas" panose="020B0609020204030204" pitchFamily="49" charset="0"/>
              </a:rPr>
              <a:t>plt</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title</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'Correlation Distribution </a:t>
            </a:r>
            <a:r>
              <a:rPr lang="en-US" sz="2000" b="0" dirty="0" err="1">
                <a:solidFill>
                  <a:srgbClr val="CE9178"/>
                </a:solidFill>
                <a:effectLst/>
                <a:latin typeface="Consolas" panose="020B0609020204030204" pitchFamily="49" charset="0"/>
              </a:rPr>
              <a:t>forAI</a:t>
            </a:r>
            <a:r>
              <a:rPr lang="en-US" sz="2000" b="0" dirty="0">
                <a:solidFill>
                  <a:srgbClr val="CE9178"/>
                </a:solidFill>
                <a:effectLst/>
                <a:latin typeface="Consolas" panose="020B0609020204030204" pitchFamily="49" charset="0"/>
              </a:rPr>
              <a:t> Impact and AI Workload Ratio'</a:t>
            </a:r>
            <a:r>
              <a:rPr lang="en-US" sz="2000" b="0" dirty="0">
                <a:solidFill>
                  <a:srgbClr val="CCCCCC"/>
                </a:solidFill>
                <a:effectLst/>
                <a:latin typeface="Consolas" panose="020B0609020204030204" pitchFamily="49" charset="0"/>
              </a:rPr>
              <a:t>)</a:t>
            </a:r>
          </a:p>
          <a:p>
            <a:r>
              <a:rPr lang="en-US" sz="2000" b="0" dirty="0" err="1">
                <a:solidFill>
                  <a:srgbClr val="4EC9B0"/>
                </a:solidFill>
                <a:effectLst/>
                <a:latin typeface="Consolas" panose="020B0609020204030204" pitchFamily="49" charset="0"/>
              </a:rPr>
              <a:t>plt</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xlabel</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'AI Impact(In Percent%)'</a:t>
            </a:r>
            <a:r>
              <a:rPr lang="en-US" sz="2000" b="0" dirty="0">
                <a:solidFill>
                  <a:srgbClr val="CCCCCC"/>
                </a:solidFill>
                <a:effectLst/>
                <a:latin typeface="Consolas" panose="020B0609020204030204" pitchFamily="49" charset="0"/>
              </a:rPr>
              <a:t>)</a:t>
            </a:r>
          </a:p>
          <a:p>
            <a:r>
              <a:rPr lang="en-US" sz="2000" b="0" dirty="0" err="1">
                <a:solidFill>
                  <a:srgbClr val="4EC9B0"/>
                </a:solidFill>
                <a:effectLst/>
                <a:latin typeface="Consolas" panose="020B0609020204030204" pitchFamily="49" charset="0"/>
              </a:rPr>
              <a:t>plt</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ylabel</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err="1">
                <a:solidFill>
                  <a:srgbClr val="CE9178"/>
                </a:solidFill>
                <a:effectLst/>
                <a:latin typeface="Consolas" panose="020B0609020204030204" pitchFamily="49" charset="0"/>
              </a:rPr>
              <a:t>AI_Workload_Ratio</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p>
          <a:p>
            <a:r>
              <a:rPr lang="en-US" sz="2000" b="0" dirty="0" err="1">
                <a:solidFill>
                  <a:srgbClr val="4EC9B0"/>
                </a:solidFill>
                <a:effectLst/>
                <a:latin typeface="Consolas" panose="020B0609020204030204" pitchFamily="49" charset="0"/>
              </a:rPr>
              <a:t>plt</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show</a:t>
            </a:r>
            <a:r>
              <a:rPr lang="en-US" sz="2000" b="0" dirty="0">
                <a:solidFill>
                  <a:srgbClr val="CCCCCC"/>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FE720471-8DD5-634E-93E4-AFC8A6A6E680}"/>
              </a:ext>
            </a:extLst>
          </p:cNvPr>
          <p:cNvSpPr txBox="1"/>
          <p:nvPr/>
        </p:nvSpPr>
        <p:spPr>
          <a:xfrm>
            <a:off x="3046827" y="342872"/>
            <a:ext cx="6884963" cy="584775"/>
          </a:xfrm>
          <a:prstGeom prst="rect">
            <a:avLst/>
          </a:prstGeom>
          <a:noFill/>
        </p:spPr>
        <p:txBody>
          <a:bodyPr wrap="square">
            <a:spAutoFit/>
          </a:bodyPr>
          <a:lstStyle/>
          <a:p>
            <a:r>
              <a:rPr lang="en-US" sz="3200" b="1" dirty="0">
                <a:solidFill>
                  <a:srgbClr val="F94CAF"/>
                </a:solidFill>
                <a:latin typeface="Segoe UI Black" panose="020B0A02040204020203" pitchFamily="34" charset="0"/>
                <a:ea typeface="Segoe UI Black" panose="020B0A02040204020203" pitchFamily="34" charset="0"/>
              </a:rPr>
              <a:t>AI Impact VS. AI Workload Ratio</a:t>
            </a:r>
          </a:p>
        </p:txBody>
      </p:sp>
      <p:pic>
        <p:nvPicPr>
          <p:cNvPr id="6" name="Picture 5">
            <a:extLst>
              <a:ext uri="{FF2B5EF4-FFF2-40B4-BE49-F238E27FC236}">
                <a16:creationId xmlns:a16="http://schemas.microsoft.com/office/drawing/2014/main" id="{58663BB6-9599-8515-A6A2-C69AA2449004}"/>
              </a:ext>
            </a:extLst>
          </p:cNvPr>
          <p:cNvPicPr>
            <a:picLocks noChangeAspect="1"/>
          </p:cNvPicPr>
          <p:nvPr/>
        </p:nvPicPr>
        <p:blipFill>
          <a:blip r:embed="rId2"/>
          <a:stretch>
            <a:fillRect/>
          </a:stretch>
        </p:blipFill>
        <p:spPr>
          <a:xfrm>
            <a:off x="6699737" y="1763956"/>
            <a:ext cx="5187463" cy="4314825"/>
          </a:xfrm>
          <a:prstGeom prst="rect">
            <a:avLst/>
          </a:prstGeom>
        </p:spPr>
      </p:pic>
      <p:sp>
        <p:nvSpPr>
          <p:cNvPr id="8" name="TextBox 7">
            <a:extLst>
              <a:ext uri="{FF2B5EF4-FFF2-40B4-BE49-F238E27FC236}">
                <a16:creationId xmlns:a16="http://schemas.microsoft.com/office/drawing/2014/main" id="{295CA4AB-97D2-0EA5-77CF-7B0C216CBB53}"/>
              </a:ext>
            </a:extLst>
          </p:cNvPr>
          <p:cNvSpPr txBox="1"/>
          <p:nvPr/>
        </p:nvSpPr>
        <p:spPr>
          <a:xfrm>
            <a:off x="601393" y="4816256"/>
            <a:ext cx="6098344" cy="1200329"/>
          </a:xfrm>
          <a:prstGeom prst="rect">
            <a:avLst/>
          </a:prstGeom>
          <a:noFill/>
        </p:spPr>
        <p:txBody>
          <a:bodyPr wrap="square">
            <a:spAutoFit/>
          </a:bodyPr>
          <a:lstStyle/>
          <a:p>
            <a:r>
              <a:rPr lang="en-US" sz="2400" b="1" dirty="0">
                <a:solidFill>
                  <a:schemeClr val="bg1"/>
                </a:solidFill>
              </a:rPr>
              <a:t>Examined the relationship between AI impact and AI workload ratio using a second-order polynomial regression plot.</a:t>
            </a:r>
          </a:p>
        </p:txBody>
      </p:sp>
      <p:grpSp>
        <p:nvGrpSpPr>
          <p:cNvPr id="2" name="Group 1">
            <a:extLst>
              <a:ext uri="{FF2B5EF4-FFF2-40B4-BE49-F238E27FC236}">
                <a16:creationId xmlns:a16="http://schemas.microsoft.com/office/drawing/2014/main" id="{F2D12EA1-3F23-AF8C-EFDF-787BF2208DD3}"/>
              </a:ext>
            </a:extLst>
          </p:cNvPr>
          <p:cNvGrpSpPr/>
          <p:nvPr/>
        </p:nvGrpSpPr>
        <p:grpSpPr>
          <a:xfrm>
            <a:off x="10747716" y="112542"/>
            <a:ext cx="1336431" cy="1139483"/>
            <a:chOff x="9144075" y="336943"/>
            <a:chExt cx="2782800" cy="2705165"/>
          </a:xfrm>
        </p:grpSpPr>
        <p:pic>
          <p:nvPicPr>
            <p:cNvPr id="5" name="Picture 4">
              <a:extLst>
                <a:ext uri="{FF2B5EF4-FFF2-40B4-BE49-F238E27FC236}">
                  <a16:creationId xmlns:a16="http://schemas.microsoft.com/office/drawing/2014/main" id="{694669AE-1BDB-58B3-4BDF-80AD6AA17F52}"/>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7" name="Straight Connector 6">
              <a:extLst>
                <a:ext uri="{FF2B5EF4-FFF2-40B4-BE49-F238E27FC236}">
                  <a16:creationId xmlns:a16="http://schemas.microsoft.com/office/drawing/2014/main" id="{FF6E54F8-1FC8-3B0A-D03C-ECEAEEC71045}"/>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CECFAA-36B0-5A85-E837-130C72C00303}"/>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spTree>
    <p:extLst>
      <p:ext uri="{BB962C8B-B14F-4D97-AF65-F5344CB8AC3E}">
        <p14:creationId xmlns:p14="http://schemas.microsoft.com/office/powerpoint/2010/main" val="1078978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2CC1BA8-E2D4-16E0-7160-661AD0289405}"/>
              </a:ext>
            </a:extLst>
          </p:cNvPr>
          <p:cNvSpPr txBox="1"/>
          <p:nvPr/>
        </p:nvSpPr>
        <p:spPr>
          <a:xfrm>
            <a:off x="185092" y="2422458"/>
            <a:ext cx="7037363" cy="830997"/>
          </a:xfrm>
          <a:prstGeom prst="rect">
            <a:avLst/>
          </a:prstGeom>
          <a:noFill/>
        </p:spPr>
        <p:txBody>
          <a:bodyPr wrap="square">
            <a:spAutoFit/>
          </a:bodyPr>
          <a:lstStyle/>
          <a:p>
            <a:r>
              <a:rPr lang="en-US" sz="4800" dirty="0">
                <a:solidFill>
                  <a:srgbClr val="F94CAF"/>
                </a:solidFill>
                <a:latin typeface="Segoe UI Black" panose="020B0A02040204020203" pitchFamily="34" charset="0"/>
                <a:ea typeface="Segoe UI Black" panose="020B0A02040204020203" pitchFamily="34" charset="0"/>
              </a:rPr>
              <a:t>Data Cleaning Process</a:t>
            </a:r>
          </a:p>
        </p:txBody>
      </p:sp>
      <p:sp>
        <p:nvSpPr>
          <p:cNvPr id="11" name="TextBox 10">
            <a:extLst>
              <a:ext uri="{FF2B5EF4-FFF2-40B4-BE49-F238E27FC236}">
                <a16:creationId xmlns:a16="http://schemas.microsoft.com/office/drawing/2014/main" id="{05A71FA2-DA76-08A9-22E9-C42B362B3DF3}"/>
              </a:ext>
            </a:extLst>
          </p:cNvPr>
          <p:cNvSpPr txBox="1"/>
          <p:nvPr/>
        </p:nvSpPr>
        <p:spPr>
          <a:xfrm>
            <a:off x="376310" y="3253455"/>
            <a:ext cx="3889829" cy="523220"/>
          </a:xfrm>
          <a:prstGeom prst="rect">
            <a:avLst/>
          </a:prstGeom>
          <a:noFill/>
        </p:spPr>
        <p:txBody>
          <a:bodyPr wrap="square">
            <a:spAutoFit/>
          </a:bodyPr>
          <a:lstStyle/>
          <a:p>
            <a:r>
              <a:rPr lang="en-US" sz="2800" dirty="0">
                <a:solidFill>
                  <a:srgbClr val="F94CAF"/>
                </a:solidFill>
                <a:latin typeface="Segoe UI Black" panose="020B0A02040204020203" pitchFamily="34" charset="0"/>
                <a:ea typeface="Segoe UI Black" panose="020B0A02040204020203" pitchFamily="34" charset="0"/>
              </a:rPr>
              <a:t>Using SQL</a:t>
            </a:r>
          </a:p>
        </p:txBody>
      </p:sp>
      <p:grpSp>
        <p:nvGrpSpPr>
          <p:cNvPr id="2" name="Group 1">
            <a:extLst>
              <a:ext uri="{FF2B5EF4-FFF2-40B4-BE49-F238E27FC236}">
                <a16:creationId xmlns:a16="http://schemas.microsoft.com/office/drawing/2014/main" id="{D0087DCB-0F8D-26F1-A14F-4606AF13180E}"/>
              </a:ext>
            </a:extLst>
          </p:cNvPr>
          <p:cNvGrpSpPr/>
          <p:nvPr/>
        </p:nvGrpSpPr>
        <p:grpSpPr>
          <a:xfrm>
            <a:off x="140676" y="168813"/>
            <a:ext cx="1336431" cy="1139483"/>
            <a:chOff x="9144075" y="336943"/>
            <a:chExt cx="2782800" cy="2705165"/>
          </a:xfrm>
        </p:grpSpPr>
        <p:pic>
          <p:nvPicPr>
            <p:cNvPr id="3" name="Picture 2">
              <a:extLst>
                <a:ext uri="{FF2B5EF4-FFF2-40B4-BE49-F238E27FC236}">
                  <a16:creationId xmlns:a16="http://schemas.microsoft.com/office/drawing/2014/main" id="{DFDE7984-ED6E-2857-B630-827A862F2FF2}"/>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4" name="Straight Connector 3">
              <a:extLst>
                <a:ext uri="{FF2B5EF4-FFF2-40B4-BE49-F238E27FC236}">
                  <a16:creationId xmlns:a16="http://schemas.microsoft.com/office/drawing/2014/main" id="{D5882945-7CEB-2E2E-1820-AEB4B9A4D9AF}"/>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B895532-08F1-962C-77CA-54F3CA8274FA}"/>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pic>
        <p:nvPicPr>
          <p:cNvPr id="6" name="Picture 5">
            <a:extLst>
              <a:ext uri="{FF2B5EF4-FFF2-40B4-BE49-F238E27FC236}">
                <a16:creationId xmlns:a16="http://schemas.microsoft.com/office/drawing/2014/main" id="{2FAF4E12-E557-CBD7-F16A-38F18EC0CC70}"/>
              </a:ext>
            </a:extLst>
          </p:cNvPr>
          <p:cNvPicPr>
            <a:picLocks noChangeAspect="1"/>
          </p:cNvPicPr>
          <p:nvPr/>
        </p:nvPicPr>
        <p:blipFill>
          <a:blip r:embed="rId3"/>
          <a:stretch>
            <a:fillRect/>
          </a:stretch>
        </p:blipFill>
        <p:spPr>
          <a:xfrm>
            <a:off x="7162409" y="1348027"/>
            <a:ext cx="4876800" cy="4876800"/>
          </a:xfrm>
          <a:prstGeom prst="rect">
            <a:avLst/>
          </a:prstGeom>
        </p:spPr>
      </p:pic>
    </p:spTree>
    <p:extLst>
      <p:ext uri="{BB962C8B-B14F-4D97-AF65-F5344CB8AC3E}">
        <p14:creationId xmlns:p14="http://schemas.microsoft.com/office/powerpoint/2010/main" val="2003894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F4A7D1-2DC9-F06B-9715-72589B87D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58" y="1477108"/>
            <a:ext cx="5570806" cy="4892790"/>
          </a:xfrm>
          <a:prstGeom prst="rect">
            <a:avLst/>
          </a:prstGeom>
        </p:spPr>
      </p:pic>
      <p:sp>
        <p:nvSpPr>
          <p:cNvPr id="5" name="TextBox 4">
            <a:extLst>
              <a:ext uri="{FF2B5EF4-FFF2-40B4-BE49-F238E27FC236}">
                <a16:creationId xmlns:a16="http://schemas.microsoft.com/office/drawing/2014/main" id="{EF4E1BAE-B77C-F95A-802B-6C242C911B72}"/>
              </a:ext>
            </a:extLst>
          </p:cNvPr>
          <p:cNvSpPr txBox="1"/>
          <p:nvPr/>
        </p:nvSpPr>
        <p:spPr>
          <a:xfrm>
            <a:off x="6193186" y="2584246"/>
            <a:ext cx="5190801" cy="3785652"/>
          </a:xfrm>
          <a:prstGeom prst="rect">
            <a:avLst/>
          </a:prstGeom>
          <a:noFill/>
        </p:spPr>
        <p:txBody>
          <a:bodyPr wrap="square">
            <a:spAutoFit/>
          </a:bodyPr>
          <a:lstStyle/>
          <a:p>
            <a:r>
              <a:rPr lang="en-US" sz="2000" b="1" dirty="0">
                <a:solidFill>
                  <a:schemeClr val="bg1"/>
                </a:solidFill>
              </a:rPr>
              <a:t>1. Renamed the column 'Job </a:t>
            </a:r>
            <a:r>
              <a:rPr lang="en-US" sz="2000" b="1" dirty="0" err="1">
                <a:solidFill>
                  <a:schemeClr val="bg1"/>
                </a:solidFill>
              </a:rPr>
              <a:t>Titiles</a:t>
            </a:r>
            <a:r>
              <a:rPr lang="en-US" sz="2000" b="1" dirty="0">
                <a:solidFill>
                  <a:schemeClr val="bg1"/>
                </a:solidFill>
              </a:rPr>
              <a:t>’ to ‘</a:t>
            </a:r>
            <a:r>
              <a:rPr lang="en-US" sz="2000" b="1" dirty="0" err="1">
                <a:solidFill>
                  <a:schemeClr val="bg1"/>
                </a:solidFill>
              </a:rPr>
              <a:t>Job_Title</a:t>
            </a:r>
            <a:r>
              <a:rPr lang="en-US" sz="2000" b="1" dirty="0">
                <a:solidFill>
                  <a:schemeClr val="bg1"/>
                </a:solidFill>
              </a:rPr>
              <a:t>’ for better readability and consistency.  </a:t>
            </a:r>
          </a:p>
          <a:p>
            <a:endParaRPr lang="en-US" sz="2000" b="1" dirty="0">
              <a:solidFill>
                <a:schemeClr val="bg1"/>
              </a:solidFill>
            </a:endParaRPr>
          </a:p>
          <a:p>
            <a:r>
              <a:rPr lang="en-US" sz="2000" b="1" dirty="0">
                <a:solidFill>
                  <a:schemeClr val="bg1"/>
                </a:solidFill>
              </a:rPr>
              <a:t>2. Converted the ‘AI Impact’ column from string to float by removing the percentage sign and dividing by 100, ensuring accurate numerical analysis.  </a:t>
            </a:r>
          </a:p>
          <a:p>
            <a:endParaRPr lang="en-US" sz="2000" b="1" dirty="0">
              <a:solidFill>
                <a:schemeClr val="bg1"/>
              </a:solidFill>
            </a:endParaRPr>
          </a:p>
          <a:p>
            <a:r>
              <a:rPr lang="en-US" sz="2000" b="1" dirty="0">
                <a:solidFill>
                  <a:schemeClr val="bg1"/>
                </a:solidFill>
              </a:rPr>
              <a:t>3. Adjusted the data types of ‘</a:t>
            </a:r>
            <a:r>
              <a:rPr lang="en-US" sz="2000" b="1" dirty="0" err="1">
                <a:solidFill>
                  <a:schemeClr val="bg1"/>
                </a:solidFill>
              </a:rPr>
              <a:t>Job_Title</a:t>
            </a:r>
            <a:r>
              <a:rPr lang="en-US" sz="2000" b="1" dirty="0">
                <a:solidFill>
                  <a:schemeClr val="bg1"/>
                </a:solidFill>
              </a:rPr>
              <a:t>’ and ‘Domain’ columns to VARCHAR(45) for consistent string handling. </a:t>
            </a:r>
          </a:p>
        </p:txBody>
      </p:sp>
      <p:grpSp>
        <p:nvGrpSpPr>
          <p:cNvPr id="2" name="Group 1">
            <a:extLst>
              <a:ext uri="{FF2B5EF4-FFF2-40B4-BE49-F238E27FC236}">
                <a16:creationId xmlns:a16="http://schemas.microsoft.com/office/drawing/2014/main" id="{0DC0C72C-D164-89F6-6E62-DBDAE23BB174}"/>
              </a:ext>
            </a:extLst>
          </p:cNvPr>
          <p:cNvGrpSpPr/>
          <p:nvPr/>
        </p:nvGrpSpPr>
        <p:grpSpPr>
          <a:xfrm>
            <a:off x="10715771" y="88560"/>
            <a:ext cx="1336431" cy="1139483"/>
            <a:chOff x="9144075" y="336943"/>
            <a:chExt cx="2782800" cy="2705165"/>
          </a:xfrm>
        </p:grpSpPr>
        <p:pic>
          <p:nvPicPr>
            <p:cNvPr id="4" name="Picture 3">
              <a:extLst>
                <a:ext uri="{FF2B5EF4-FFF2-40B4-BE49-F238E27FC236}">
                  <a16:creationId xmlns:a16="http://schemas.microsoft.com/office/drawing/2014/main" id="{8B482059-26AA-7C05-8AE3-77E8983277F2}"/>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6" name="Straight Connector 5">
              <a:extLst>
                <a:ext uri="{FF2B5EF4-FFF2-40B4-BE49-F238E27FC236}">
                  <a16:creationId xmlns:a16="http://schemas.microsoft.com/office/drawing/2014/main" id="{20BEDDC8-C6E3-80FA-BE10-0E14E889FE61}"/>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FBE796B-31CD-A5C9-ECDA-1703BE99FA1D}"/>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sp>
        <p:nvSpPr>
          <p:cNvPr id="8" name="TextBox 7">
            <a:extLst>
              <a:ext uri="{FF2B5EF4-FFF2-40B4-BE49-F238E27FC236}">
                <a16:creationId xmlns:a16="http://schemas.microsoft.com/office/drawing/2014/main" id="{692C8A65-3C68-7144-4C46-A730145E7B06}"/>
              </a:ext>
            </a:extLst>
          </p:cNvPr>
          <p:cNvSpPr txBox="1"/>
          <p:nvPr/>
        </p:nvSpPr>
        <p:spPr>
          <a:xfrm>
            <a:off x="2957961" y="488102"/>
            <a:ext cx="6276077" cy="523220"/>
          </a:xfrm>
          <a:prstGeom prst="rect">
            <a:avLst/>
          </a:prstGeom>
          <a:noFill/>
        </p:spPr>
        <p:txBody>
          <a:bodyPr wrap="none" rtlCol="0">
            <a:spAutoFit/>
          </a:bodyPr>
          <a:lstStyle/>
          <a:p>
            <a:r>
              <a:rPr lang="en-US" sz="2800" dirty="0">
                <a:solidFill>
                  <a:srgbClr val="F94CAF"/>
                </a:solidFill>
                <a:latin typeface="Segoe UI Black" panose="020B0A02040204020203" pitchFamily="34" charset="0"/>
                <a:ea typeface="Segoe UI Black" panose="020B0A02040204020203" pitchFamily="34" charset="0"/>
              </a:rPr>
              <a:t>Data Cleaning and Transformation</a:t>
            </a:r>
          </a:p>
        </p:txBody>
      </p:sp>
    </p:spTree>
    <p:extLst>
      <p:ext uri="{BB962C8B-B14F-4D97-AF65-F5344CB8AC3E}">
        <p14:creationId xmlns:p14="http://schemas.microsoft.com/office/powerpoint/2010/main" val="1912295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B9D3B1-2418-5F37-ED0D-A2FBDFAF7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25" y="1505243"/>
            <a:ext cx="5542671" cy="4864655"/>
          </a:xfrm>
          <a:prstGeom prst="rect">
            <a:avLst/>
          </a:prstGeom>
        </p:spPr>
      </p:pic>
      <p:sp>
        <p:nvSpPr>
          <p:cNvPr id="5" name="TextBox 4">
            <a:extLst>
              <a:ext uri="{FF2B5EF4-FFF2-40B4-BE49-F238E27FC236}">
                <a16:creationId xmlns:a16="http://schemas.microsoft.com/office/drawing/2014/main" id="{9534CC86-D9B6-3858-C029-470119B65EAA}"/>
              </a:ext>
            </a:extLst>
          </p:cNvPr>
          <p:cNvSpPr txBox="1"/>
          <p:nvPr/>
        </p:nvSpPr>
        <p:spPr>
          <a:xfrm>
            <a:off x="6095999" y="2468268"/>
            <a:ext cx="5110089" cy="3785652"/>
          </a:xfrm>
          <a:prstGeom prst="rect">
            <a:avLst/>
          </a:prstGeom>
          <a:noFill/>
        </p:spPr>
        <p:txBody>
          <a:bodyPr wrap="square">
            <a:spAutoFit/>
          </a:bodyPr>
          <a:lstStyle/>
          <a:p>
            <a:r>
              <a:rPr lang="en-US" sz="2000" b="1" dirty="0">
                <a:solidFill>
                  <a:schemeClr val="bg1"/>
                </a:solidFill>
              </a:rPr>
              <a:t>1. Identified null values in critical columns such as ‘AI Impact’, ‘Tasks’, 'AI Models’, ‘</a:t>
            </a:r>
            <a:r>
              <a:rPr lang="en-US" sz="2000" b="1" dirty="0" err="1">
                <a:solidFill>
                  <a:schemeClr val="bg1"/>
                </a:solidFill>
              </a:rPr>
              <a:t>AI_Workload_Ratio</a:t>
            </a:r>
            <a:r>
              <a:rPr lang="en-US" sz="2000" b="1" dirty="0">
                <a:solidFill>
                  <a:schemeClr val="bg1"/>
                </a:solidFill>
              </a:rPr>
              <a:t>’, and ‘Domain’ to ensure data completeness.</a:t>
            </a:r>
          </a:p>
          <a:p>
            <a:r>
              <a:rPr lang="en-US" sz="2000" b="1" dirty="0">
                <a:solidFill>
                  <a:schemeClr val="bg1"/>
                </a:solidFill>
              </a:rPr>
              <a:t>  </a:t>
            </a:r>
          </a:p>
          <a:p>
            <a:r>
              <a:rPr lang="en-US" sz="2000" b="1" dirty="0">
                <a:solidFill>
                  <a:schemeClr val="bg1"/>
                </a:solidFill>
              </a:rPr>
              <a:t>2. Checked for any ‘Infinity’ or ‘-Infinity’ values in the ‘</a:t>
            </a:r>
            <a:r>
              <a:rPr lang="en-US" sz="2000" b="1" dirty="0" err="1">
                <a:solidFill>
                  <a:schemeClr val="bg1"/>
                </a:solidFill>
              </a:rPr>
              <a:t>AI_Workload_Ratio</a:t>
            </a:r>
            <a:r>
              <a:rPr lang="en-US" sz="2000" b="1" dirty="0">
                <a:solidFill>
                  <a:schemeClr val="bg1"/>
                </a:solidFill>
              </a:rPr>
              <a:t>’ column to validate numerical data integrity. </a:t>
            </a:r>
          </a:p>
          <a:p>
            <a:r>
              <a:rPr lang="en-US" sz="2000" b="1" dirty="0">
                <a:solidFill>
                  <a:schemeClr val="bg1"/>
                </a:solidFill>
              </a:rPr>
              <a:t> </a:t>
            </a:r>
          </a:p>
          <a:p>
            <a:r>
              <a:rPr lang="en-US" sz="2000" b="1" dirty="0">
                <a:solidFill>
                  <a:schemeClr val="bg1"/>
                </a:solidFill>
              </a:rPr>
              <a:t>3. Detected duplicate entries based on key columns to maintain data integrity and avoid redundancy. </a:t>
            </a:r>
          </a:p>
        </p:txBody>
      </p:sp>
      <p:grpSp>
        <p:nvGrpSpPr>
          <p:cNvPr id="2" name="Group 1">
            <a:extLst>
              <a:ext uri="{FF2B5EF4-FFF2-40B4-BE49-F238E27FC236}">
                <a16:creationId xmlns:a16="http://schemas.microsoft.com/office/drawing/2014/main" id="{2FA158D6-52E7-3E2E-5F4C-B272CBC63659}"/>
              </a:ext>
            </a:extLst>
          </p:cNvPr>
          <p:cNvGrpSpPr/>
          <p:nvPr/>
        </p:nvGrpSpPr>
        <p:grpSpPr>
          <a:xfrm>
            <a:off x="10771163" y="83575"/>
            <a:ext cx="1336431" cy="1139483"/>
            <a:chOff x="9144075" y="336943"/>
            <a:chExt cx="2782800" cy="2705165"/>
          </a:xfrm>
        </p:grpSpPr>
        <p:pic>
          <p:nvPicPr>
            <p:cNvPr id="4" name="Picture 3">
              <a:extLst>
                <a:ext uri="{FF2B5EF4-FFF2-40B4-BE49-F238E27FC236}">
                  <a16:creationId xmlns:a16="http://schemas.microsoft.com/office/drawing/2014/main" id="{D0F81F20-BF0A-92AC-2E1C-521ED1997EB6}"/>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6" name="Straight Connector 5">
              <a:extLst>
                <a:ext uri="{FF2B5EF4-FFF2-40B4-BE49-F238E27FC236}">
                  <a16:creationId xmlns:a16="http://schemas.microsoft.com/office/drawing/2014/main" id="{9285CB5B-6E38-14A1-2DFC-00C432B040B7}"/>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1B7F243-FA9C-0833-6079-6B66705CD777}"/>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sp>
        <p:nvSpPr>
          <p:cNvPr id="8" name="TextBox 7">
            <a:extLst>
              <a:ext uri="{FF2B5EF4-FFF2-40B4-BE49-F238E27FC236}">
                <a16:creationId xmlns:a16="http://schemas.microsoft.com/office/drawing/2014/main" id="{C5F18300-E280-6163-7C13-AA4A7C637746}"/>
              </a:ext>
            </a:extLst>
          </p:cNvPr>
          <p:cNvSpPr txBox="1"/>
          <p:nvPr/>
        </p:nvSpPr>
        <p:spPr>
          <a:xfrm>
            <a:off x="2957961" y="488102"/>
            <a:ext cx="6276077" cy="523220"/>
          </a:xfrm>
          <a:prstGeom prst="rect">
            <a:avLst/>
          </a:prstGeom>
          <a:noFill/>
        </p:spPr>
        <p:txBody>
          <a:bodyPr wrap="none" rtlCol="0">
            <a:spAutoFit/>
          </a:bodyPr>
          <a:lstStyle/>
          <a:p>
            <a:r>
              <a:rPr lang="en-US" sz="2800" dirty="0">
                <a:solidFill>
                  <a:srgbClr val="F94CAF"/>
                </a:solidFill>
                <a:latin typeface="Segoe UI Black" panose="020B0A02040204020203" pitchFamily="34" charset="0"/>
                <a:ea typeface="Segoe UI Black" panose="020B0A02040204020203" pitchFamily="34" charset="0"/>
              </a:rPr>
              <a:t>Data Cleaning and Transformation</a:t>
            </a:r>
          </a:p>
        </p:txBody>
      </p:sp>
    </p:spTree>
    <p:extLst>
      <p:ext uri="{BB962C8B-B14F-4D97-AF65-F5344CB8AC3E}">
        <p14:creationId xmlns:p14="http://schemas.microsoft.com/office/powerpoint/2010/main" val="2263996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E8382BF-A1D5-1BC6-FC84-54E6267BA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28" y="1716259"/>
            <a:ext cx="5596304" cy="4550689"/>
          </a:xfrm>
          <a:prstGeom prst="rect">
            <a:avLst/>
          </a:prstGeom>
        </p:spPr>
      </p:pic>
      <p:grpSp>
        <p:nvGrpSpPr>
          <p:cNvPr id="17" name="Group 16">
            <a:extLst>
              <a:ext uri="{FF2B5EF4-FFF2-40B4-BE49-F238E27FC236}">
                <a16:creationId xmlns:a16="http://schemas.microsoft.com/office/drawing/2014/main" id="{E4C1FADB-1F09-1F60-5EE1-D256889CA6DE}"/>
              </a:ext>
            </a:extLst>
          </p:cNvPr>
          <p:cNvGrpSpPr/>
          <p:nvPr/>
        </p:nvGrpSpPr>
        <p:grpSpPr>
          <a:xfrm>
            <a:off x="10714892" y="182049"/>
            <a:ext cx="1336431" cy="1139483"/>
            <a:chOff x="9144075" y="336943"/>
            <a:chExt cx="2782800" cy="2705165"/>
          </a:xfrm>
        </p:grpSpPr>
        <p:pic>
          <p:nvPicPr>
            <p:cNvPr id="18" name="Picture 17">
              <a:extLst>
                <a:ext uri="{FF2B5EF4-FFF2-40B4-BE49-F238E27FC236}">
                  <a16:creationId xmlns:a16="http://schemas.microsoft.com/office/drawing/2014/main" id="{4D34F146-6B5D-9B99-A484-D7D745FA15DB}"/>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19" name="Straight Connector 18">
              <a:extLst>
                <a:ext uri="{FF2B5EF4-FFF2-40B4-BE49-F238E27FC236}">
                  <a16:creationId xmlns:a16="http://schemas.microsoft.com/office/drawing/2014/main" id="{820997DC-858C-6CBD-349A-813D755353BD}"/>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DD6E2F5-0230-AB4A-7842-F2194C25EE7C}"/>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sp>
        <p:nvSpPr>
          <p:cNvPr id="21" name="TextBox 20">
            <a:extLst>
              <a:ext uri="{FF2B5EF4-FFF2-40B4-BE49-F238E27FC236}">
                <a16:creationId xmlns:a16="http://schemas.microsoft.com/office/drawing/2014/main" id="{19037D7F-DBB0-C260-EEBB-BD2EBBDF3FBE}"/>
              </a:ext>
            </a:extLst>
          </p:cNvPr>
          <p:cNvSpPr txBox="1"/>
          <p:nvPr/>
        </p:nvSpPr>
        <p:spPr>
          <a:xfrm>
            <a:off x="1904661" y="484669"/>
            <a:ext cx="8648521" cy="461665"/>
          </a:xfrm>
          <a:prstGeom prst="rect">
            <a:avLst/>
          </a:prstGeom>
          <a:noFill/>
        </p:spPr>
        <p:txBody>
          <a:bodyPr wrap="none" rtlCol="0">
            <a:spAutoFit/>
          </a:bodyPr>
          <a:lstStyle/>
          <a:p>
            <a:r>
              <a:rPr lang="en-US" sz="2400" dirty="0">
                <a:solidFill>
                  <a:srgbClr val="F94CAF"/>
                </a:solidFill>
                <a:latin typeface="Segoe UI Black" panose="020B0A02040204020203" pitchFamily="34" charset="0"/>
                <a:ea typeface="Segoe UI Black" panose="020B0A02040204020203" pitchFamily="34" charset="0"/>
              </a:rPr>
              <a:t>Creating and Structuring New Tables with Relationships</a:t>
            </a:r>
          </a:p>
        </p:txBody>
      </p:sp>
      <p:sp>
        <p:nvSpPr>
          <p:cNvPr id="23" name="TextBox 22">
            <a:extLst>
              <a:ext uri="{FF2B5EF4-FFF2-40B4-BE49-F238E27FC236}">
                <a16:creationId xmlns:a16="http://schemas.microsoft.com/office/drawing/2014/main" id="{B1936B03-00BC-9D8B-8987-16CF00EBA752}"/>
              </a:ext>
            </a:extLst>
          </p:cNvPr>
          <p:cNvSpPr txBox="1"/>
          <p:nvPr/>
        </p:nvSpPr>
        <p:spPr>
          <a:xfrm>
            <a:off x="6283570" y="2604590"/>
            <a:ext cx="4348670" cy="3170099"/>
          </a:xfrm>
          <a:prstGeom prst="rect">
            <a:avLst/>
          </a:prstGeom>
          <a:noFill/>
        </p:spPr>
        <p:txBody>
          <a:bodyPr wrap="square">
            <a:spAutoFit/>
          </a:bodyPr>
          <a:lstStyle/>
          <a:p>
            <a:r>
              <a:rPr lang="en-US" sz="2000" b="1" dirty="0">
                <a:solidFill>
                  <a:schemeClr val="bg1"/>
                </a:solidFill>
              </a:rPr>
              <a:t>Converted the ERD into a schema by creating the </a:t>
            </a:r>
            <a:r>
              <a:rPr lang="en-US" sz="2000" b="1" i="1" dirty="0">
                <a:solidFill>
                  <a:schemeClr val="bg1"/>
                </a:solidFill>
              </a:rPr>
              <a:t>Domains</a:t>
            </a:r>
            <a:r>
              <a:rPr lang="en-US" sz="2000" b="1" dirty="0">
                <a:solidFill>
                  <a:schemeClr val="bg1"/>
                </a:solidFill>
              </a:rPr>
              <a:t> and </a:t>
            </a:r>
            <a:r>
              <a:rPr lang="en-US" sz="2000" b="1" i="1" dirty="0">
                <a:solidFill>
                  <a:schemeClr val="bg1"/>
                </a:solidFill>
              </a:rPr>
              <a:t>Impact</a:t>
            </a:r>
            <a:r>
              <a:rPr lang="en-US" sz="2000" b="1" dirty="0">
                <a:solidFill>
                  <a:schemeClr val="bg1"/>
                </a:solidFill>
              </a:rPr>
              <a:t> tables. The </a:t>
            </a:r>
            <a:r>
              <a:rPr lang="en-US" sz="2000" b="1" i="1" dirty="0">
                <a:solidFill>
                  <a:schemeClr val="bg1"/>
                </a:solidFill>
              </a:rPr>
              <a:t>Domains</a:t>
            </a:r>
            <a:r>
              <a:rPr lang="en-US" sz="2000" b="1" dirty="0">
                <a:solidFill>
                  <a:schemeClr val="bg1"/>
                </a:solidFill>
              </a:rPr>
              <a:t> table holds job categories, while the </a:t>
            </a:r>
            <a:r>
              <a:rPr lang="en-US" sz="2000" b="1" i="1" dirty="0">
                <a:solidFill>
                  <a:schemeClr val="bg1"/>
                </a:solidFill>
              </a:rPr>
              <a:t>Impact</a:t>
            </a:r>
            <a:r>
              <a:rPr lang="en-US" sz="2000" b="1" dirty="0">
                <a:solidFill>
                  <a:schemeClr val="bg1"/>
                </a:solidFill>
              </a:rPr>
              <a:t> table stores data on </a:t>
            </a:r>
            <a:r>
              <a:rPr lang="en-US" sz="2000" b="1" i="1" dirty="0">
                <a:solidFill>
                  <a:schemeClr val="bg1"/>
                </a:solidFill>
              </a:rPr>
              <a:t>AI Impact</a:t>
            </a:r>
            <a:r>
              <a:rPr lang="en-US" sz="2000" b="1" dirty="0">
                <a:solidFill>
                  <a:schemeClr val="bg1"/>
                </a:solidFill>
              </a:rPr>
              <a:t> and </a:t>
            </a:r>
            <a:r>
              <a:rPr lang="en-US" sz="2000" b="1" i="1" dirty="0" err="1">
                <a:solidFill>
                  <a:schemeClr val="bg1"/>
                </a:solidFill>
              </a:rPr>
              <a:t>AI_Workload_Ratio</a:t>
            </a:r>
            <a:r>
              <a:rPr lang="en-US" sz="2000" b="1" dirty="0">
                <a:solidFill>
                  <a:schemeClr val="bg1"/>
                </a:solidFill>
              </a:rPr>
              <a:t>, linked to the </a:t>
            </a:r>
            <a:r>
              <a:rPr lang="en-US" sz="2000" b="1" i="1" dirty="0">
                <a:solidFill>
                  <a:schemeClr val="bg1"/>
                </a:solidFill>
              </a:rPr>
              <a:t>Jobs</a:t>
            </a:r>
            <a:r>
              <a:rPr lang="en-US" sz="2000" b="1" dirty="0">
                <a:solidFill>
                  <a:schemeClr val="bg1"/>
                </a:solidFill>
              </a:rPr>
              <a:t> table via a foreign key. Unique indexes and constraints ensure data integrity and enforce relationships between tables.</a:t>
            </a:r>
          </a:p>
        </p:txBody>
      </p:sp>
    </p:spTree>
    <p:extLst>
      <p:ext uri="{BB962C8B-B14F-4D97-AF65-F5344CB8AC3E}">
        <p14:creationId xmlns:p14="http://schemas.microsoft.com/office/powerpoint/2010/main" val="244008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2E3A92-5FE4-6046-74C7-4145DDC0AFA7}"/>
              </a:ext>
            </a:extLst>
          </p:cNvPr>
          <p:cNvPicPr>
            <a:picLocks noChangeAspect="1"/>
          </p:cNvPicPr>
          <p:nvPr/>
        </p:nvPicPr>
        <p:blipFill>
          <a:blip r:embed="rId2"/>
          <a:stretch>
            <a:fillRect/>
          </a:stretch>
        </p:blipFill>
        <p:spPr>
          <a:xfrm>
            <a:off x="590842" y="1730326"/>
            <a:ext cx="4853354" cy="4571999"/>
          </a:xfrm>
          <a:prstGeom prst="rect">
            <a:avLst/>
          </a:prstGeom>
        </p:spPr>
      </p:pic>
      <p:sp>
        <p:nvSpPr>
          <p:cNvPr id="4" name="TextBox 3">
            <a:extLst>
              <a:ext uri="{FF2B5EF4-FFF2-40B4-BE49-F238E27FC236}">
                <a16:creationId xmlns:a16="http://schemas.microsoft.com/office/drawing/2014/main" id="{CFE0A6D0-274B-7F07-6018-53DD39820C07}"/>
              </a:ext>
            </a:extLst>
          </p:cNvPr>
          <p:cNvSpPr txBox="1"/>
          <p:nvPr/>
        </p:nvSpPr>
        <p:spPr>
          <a:xfrm>
            <a:off x="2224722" y="443134"/>
            <a:ext cx="8441735" cy="461665"/>
          </a:xfrm>
          <a:prstGeom prst="rect">
            <a:avLst/>
          </a:prstGeom>
          <a:noFill/>
        </p:spPr>
        <p:txBody>
          <a:bodyPr wrap="none" rtlCol="0">
            <a:spAutoFit/>
          </a:bodyPr>
          <a:lstStyle/>
          <a:p>
            <a:r>
              <a:rPr lang="en-US" sz="2400" b="1" dirty="0">
                <a:solidFill>
                  <a:srgbClr val="F94CAF"/>
                </a:solidFill>
                <a:latin typeface="Segoe UI Black" panose="020B0A02040204020203" pitchFamily="34" charset="0"/>
                <a:ea typeface="Segoe UI Black" panose="020B0A02040204020203" pitchFamily="34" charset="0"/>
              </a:rPr>
              <a:t>Creating the Jobs Table and Establishing Relationships</a:t>
            </a:r>
          </a:p>
        </p:txBody>
      </p:sp>
      <p:grpSp>
        <p:nvGrpSpPr>
          <p:cNvPr id="5" name="Group 4">
            <a:extLst>
              <a:ext uri="{FF2B5EF4-FFF2-40B4-BE49-F238E27FC236}">
                <a16:creationId xmlns:a16="http://schemas.microsoft.com/office/drawing/2014/main" id="{3BABC438-A26A-7745-0C30-BCD9DF3493E9}"/>
              </a:ext>
            </a:extLst>
          </p:cNvPr>
          <p:cNvGrpSpPr/>
          <p:nvPr/>
        </p:nvGrpSpPr>
        <p:grpSpPr>
          <a:xfrm>
            <a:off x="10714892" y="182049"/>
            <a:ext cx="1336431" cy="1139483"/>
            <a:chOff x="9144075" y="336943"/>
            <a:chExt cx="2782800" cy="2705165"/>
          </a:xfrm>
        </p:grpSpPr>
        <p:pic>
          <p:nvPicPr>
            <p:cNvPr id="6" name="Picture 5">
              <a:extLst>
                <a:ext uri="{FF2B5EF4-FFF2-40B4-BE49-F238E27FC236}">
                  <a16:creationId xmlns:a16="http://schemas.microsoft.com/office/drawing/2014/main" id="{F8C7A472-82FB-E151-4361-A0F5B0400B5B}"/>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7" name="Straight Connector 6">
              <a:extLst>
                <a:ext uri="{FF2B5EF4-FFF2-40B4-BE49-F238E27FC236}">
                  <a16:creationId xmlns:a16="http://schemas.microsoft.com/office/drawing/2014/main" id="{36DB8165-2935-55DE-35D3-B5169352E907}"/>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0A3C5CA-4CAC-6915-61FA-21649AED715B}"/>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sp>
        <p:nvSpPr>
          <p:cNvPr id="10" name="TextBox 9">
            <a:extLst>
              <a:ext uri="{FF2B5EF4-FFF2-40B4-BE49-F238E27FC236}">
                <a16:creationId xmlns:a16="http://schemas.microsoft.com/office/drawing/2014/main" id="{4174E17A-2C71-D6FE-E8B4-3472DE250F23}"/>
              </a:ext>
            </a:extLst>
          </p:cNvPr>
          <p:cNvSpPr txBox="1"/>
          <p:nvPr/>
        </p:nvSpPr>
        <p:spPr>
          <a:xfrm>
            <a:off x="5876779" y="2516673"/>
            <a:ext cx="4237892" cy="3170099"/>
          </a:xfrm>
          <a:prstGeom prst="rect">
            <a:avLst/>
          </a:prstGeom>
          <a:noFill/>
        </p:spPr>
        <p:txBody>
          <a:bodyPr wrap="square">
            <a:spAutoFit/>
          </a:bodyPr>
          <a:lstStyle/>
          <a:p>
            <a:r>
              <a:rPr lang="en-US" sz="2000" b="1" dirty="0">
                <a:solidFill>
                  <a:schemeClr val="bg1"/>
                </a:solidFill>
              </a:rPr>
              <a:t>The </a:t>
            </a:r>
            <a:r>
              <a:rPr lang="en-US" sz="2000" b="1" i="1" dirty="0">
                <a:solidFill>
                  <a:schemeClr val="bg1"/>
                </a:solidFill>
              </a:rPr>
              <a:t>Jobs</a:t>
            </a:r>
            <a:r>
              <a:rPr lang="en-US" sz="2000" b="1" dirty="0">
                <a:solidFill>
                  <a:schemeClr val="bg1"/>
                </a:solidFill>
              </a:rPr>
              <a:t> table was created to store job-related data, including </a:t>
            </a:r>
            <a:r>
              <a:rPr lang="en-US" sz="2000" b="1" i="1" dirty="0" err="1">
                <a:solidFill>
                  <a:schemeClr val="bg1"/>
                </a:solidFill>
              </a:rPr>
              <a:t>Job_Title</a:t>
            </a:r>
            <a:r>
              <a:rPr lang="en-US" sz="2000" b="1" dirty="0">
                <a:solidFill>
                  <a:schemeClr val="bg1"/>
                </a:solidFill>
              </a:rPr>
              <a:t>, </a:t>
            </a:r>
            <a:r>
              <a:rPr lang="en-US" sz="2000" b="1" i="1" dirty="0">
                <a:solidFill>
                  <a:schemeClr val="bg1"/>
                </a:solidFill>
              </a:rPr>
              <a:t>AI models</a:t>
            </a:r>
            <a:r>
              <a:rPr lang="en-US" sz="2000" b="1" dirty="0">
                <a:solidFill>
                  <a:schemeClr val="bg1"/>
                </a:solidFill>
              </a:rPr>
              <a:t>, and </a:t>
            </a:r>
            <a:r>
              <a:rPr lang="en-US" sz="2000" b="1" i="1" dirty="0">
                <a:solidFill>
                  <a:schemeClr val="bg1"/>
                </a:solidFill>
              </a:rPr>
              <a:t>Tasks</a:t>
            </a:r>
            <a:r>
              <a:rPr lang="en-US" sz="2000" b="1" dirty="0">
                <a:solidFill>
                  <a:schemeClr val="bg1"/>
                </a:solidFill>
              </a:rPr>
              <a:t>. It is linked to the </a:t>
            </a:r>
            <a:r>
              <a:rPr lang="en-US" sz="2000" b="1" i="1" dirty="0">
                <a:solidFill>
                  <a:schemeClr val="bg1"/>
                </a:solidFill>
              </a:rPr>
              <a:t>Domains</a:t>
            </a:r>
            <a:r>
              <a:rPr lang="en-US" sz="2000" b="1" dirty="0">
                <a:solidFill>
                  <a:schemeClr val="bg1"/>
                </a:solidFill>
              </a:rPr>
              <a:t> table via a foreign key relationship on </a:t>
            </a:r>
            <a:r>
              <a:rPr lang="en-US" sz="2000" b="1" i="1" dirty="0" err="1">
                <a:solidFill>
                  <a:schemeClr val="bg1"/>
                </a:solidFill>
              </a:rPr>
              <a:t>Domain_Id</a:t>
            </a:r>
            <a:r>
              <a:rPr lang="en-US" sz="2000" b="1" dirty="0">
                <a:solidFill>
                  <a:schemeClr val="bg1"/>
                </a:solidFill>
              </a:rPr>
              <a:t>, ensuring that each job is categorized within a specific domain. Unique indexes and constraints were applied to maintain data integrity and ensure the correct relationships between tables</a:t>
            </a:r>
          </a:p>
        </p:txBody>
      </p:sp>
    </p:spTree>
    <p:extLst>
      <p:ext uri="{BB962C8B-B14F-4D97-AF65-F5344CB8AC3E}">
        <p14:creationId xmlns:p14="http://schemas.microsoft.com/office/powerpoint/2010/main" val="49627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826FF6-78D6-062B-D624-D151B98E7CAB}"/>
              </a:ext>
            </a:extLst>
          </p:cNvPr>
          <p:cNvPicPr>
            <a:picLocks noChangeAspect="1"/>
          </p:cNvPicPr>
          <p:nvPr/>
        </p:nvPicPr>
        <p:blipFill>
          <a:blip r:embed="rId2"/>
          <a:stretch>
            <a:fillRect/>
          </a:stretch>
        </p:blipFill>
        <p:spPr>
          <a:xfrm>
            <a:off x="305023" y="1787882"/>
            <a:ext cx="5120639" cy="4486054"/>
          </a:xfrm>
          <a:prstGeom prst="rect">
            <a:avLst/>
          </a:prstGeom>
        </p:spPr>
      </p:pic>
      <p:sp>
        <p:nvSpPr>
          <p:cNvPr id="4" name="TextBox 3">
            <a:extLst>
              <a:ext uri="{FF2B5EF4-FFF2-40B4-BE49-F238E27FC236}">
                <a16:creationId xmlns:a16="http://schemas.microsoft.com/office/drawing/2014/main" id="{DA9A609B-5CBF-3827-D452-A5BE79287655}"/>
              </a:ext>
            </a:extLst>
          </p:cNvPr>
          <p:cNvSpPr txBox="1"/>
          <p:nvPr/>
        </p:nvSpPr>
        <p:spPr>
          <a:xfrm>
            <a:off x="2551388" y="438921"/>
            <a:ext cx="7871065" cy="461665"/>
          </a:xfrm>
          <a:prstGeom prst="rect">
            <a:avLst/>
          </a:prstGeom>
          <a:noFill/>
        </p:spPr>
        <p:txBody>
          <a:bodyPr wrap="none" rtlCol="0">
            <a:spAutoFit/>
          </a:bodyPr>
          <a:lstStyle/>
          <a:p>
            <a:r>
              <a:rPr lang="en-US" sz="2400" dirty="0">
                <a:solidFill>
                  <a:srgbClr val="F94CAF"/>
                </a:solidFill>
                <a:latin typeface="Segoe UI Black" panose="020B0A02040204020203" pitchFamily="34" charset="0"/>
                <a:ea typeface="Segoe UI Black" panose="020B0A02040204020203" pitchFamily="34" charset="0"/>
              </a:rPr>
              <a:t>Populating the New Tables with Transformed Data</a:t>
            </a:r>
          </a:p>
        </p:txBody>
      </p:sp>
      <p:grpSp>
        <p:nvGrpSpPr>
          <p:cNvPr id="5" name="Group 4">
            <a:extLst>
              <a:ext uri="{FF2B5EF4-FFF2-40B4-BE49-F238E27FC236}">
                <a16:creationId xmlns:a16="http://schemas.microsoft.com/office/drawing/2014/main" id="{A9385B85-8783-C0EF-FE16-ADA8CEE0C7E2}"/>
              </a:ext>
            </a:extLst>
          </p:cNvPr>
          <p:cNvGrpSpPr/>
          <p:nvPr/>
        </p:nvGrpSpPr>
        <p:grpSpPr>
          <a:xfrm>
            <a:off x="10714892" y="182049"/>
            <a:ext cx="1336431" cy="1139483"/>
            <a:chOff x="9144075" y="336943"/>
            <a:chExt cx="2782800" cy="2705165"/>
          </a:xfrm>
        </p:grpSpPr>
        <p:pic>
          <p:nvPicPr>
            <p:cNvPr id="6" name="Picture 5">
              <a:extLst>
                <a:ext uri="{FF2B5EF4-FFF2-40B4-BE49-F238E27FC236}">
                  <a16:creationId xmlns:a16="http://schemas.microsoft.com/office/drawing/2014/main" id="{407DE635-B3E2-C823-B543-26E8AA27BB02}"/>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7" name="Straight Connector 6">
              <a:extLst>
                <a:ext uri="{FF2B5EF4-FFF2-40B4-BE49-F238E27FC236}">
                  <a16:creationId xmlns:a16="http://schemas.microsoft.com/office/drawing/2014/main" id="{1692EA58-08F6-86F8-5874-1B09DA959C6C}"/>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568BFDD-DF10-8E54-75A5-0D19BF0566BC}"/>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sp>
        <p:nvSpPr>
          <p:cNvPr id="12" name="TextBox 11">
            <a:extLst>
              <a:ext uri="{FF2B5EF4-FFF2-40B4-BE49-F238E27FC236}">
                <a16:creationId xmlns:a16="http://schemas.microsoft.com/office/drawing/2014/main" id="{ED1B3EBC-F491-3D7E-2EB3-CBF1D84420EA}"/>
              </a:ext>
            </a:extLst>
          </p:cNvPr>
          <p:cNvSpPr txBox="1"/>
          <p:nvPr/>
        </p:nvSpPr>
        <p:spPr>
          <a:xfrm>
            <a:off x="5781958" y="2518693"/>
            <a:ext cx="5120639" cy="3416320"/>
          </a:xfrm>
          <a:prstGeom prst="rect">
            <a:avLst/>
          </a:prstGeom>
          <a:noFill/>
        </p:spPr>
        <p:txBody>
          <a:bodyPr wrap="square">
            <a:spAutoFit/>
          </a:bodyPr>
          <a:lstStyle/>
          <a:p>
            <a:r>
              <a:rPr lang="en-US" sz="2400" dirty="0">
                <a:solidFill>
                  <a:schemeClr val="bg1"/>
                </a:solidFill>
              </a:rPr>
              <a:t>1. Inserted distinct domains into the ‘Domains’ table.</a:t>
            </a:r>
          </a:p>
          <a:p>
            <a:endParaRPr lang="en-US" sz="2400" dirty="0">
              <a:solidFill>
                <a:schemeClr val="bg1"/>
              </a:solidFill>
            </a:endParaRPr>
          </a:p>
          <a:p>
            <a:r>
              <a:rPr lang="en-US" sz="2400" dirty="0">
                <a:solidFill>
                  <a:schemeClr val="bg1"/>
                </a:solidFill>
              </a:rPr>
              <a:t>2. Populated the ‘Jobs’ table with job titles, AI models, tasks, and domain IDs.</a:t>
            </a:r>
          </a:p>
          <a:p>
            <a:endParaRPr lang="en-US" sz="2400" dirty="0">
              <a:solidFill>
                <a:schemeClr val="bg1"/>
              </a:solidFill>
            </a:endParaRPr>
          </a:p>
          <a:p>
            <a:r>
              <a:rPr lang="en-US" sz="2400" dirty="0">
                <a:solidFill>
                  <a:schemeClr val="bg1"/>
                </a:solidFill>
              </a:rPr>
              <a:t>3. Inserted AI impact and workload ratio into the ‘Impact’ table by linking with ‘Jobs’.</a:t>
            </a:r>
          </a:p>
        </p:txBody>
      </p:sp>
    </p:spTree>
    <p:extLst>
      <p:ext uri="{BB962C8B-B14F-4D97-AF65-F5344CB8AC3E}">
        <p14:creationId xmlns:p14="http://schemas.microsoft.com/office/powerpoint/2010/main" val="441753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97198B-1F56-5CFD-1C64-4535512D4E57}"/>
              </a:ext>
            </a:extLst>
          </p:cNvPr>
          <p:cNvPicPr>
            <a:picLocks noChangeAspect="1"/>
          </p:cNvPicPr>
          <p:nvPr/>
        </p:nvPicPr>
        <p:blipFill>
          <a:blip r:embed="rId2"/>
          <a:stretch>
            <a:fillRect/>
          </a:stretch>
        </p:blipFill>
        <p:spPr>
          <a:xfrm>
            <a:off x="2994074" y="1631852"/>
            <a:ext cx="6515686" cy="4696265"/>
          </a:xfrm>
          <a:prstGeom prst="rect">
            <a:avLst/>
          </a:prstGeom>
        </p:spPr>
      </p:pic>
      <p:sp>
        <p:nvSpPr>
          <p:cNvPr id="4" name="TextBox 3">
            <a:extLst>
              <a:ext uri="{FF2B5EF4-FFF2-40B4-BE49-F238E27FC236}">
                <a16:creationId xmlns:a16="http://schemas.microsoft.com/office/drawing/2014/main" id="{717468C9-4184-E730-B21C-0C0053B183A7}"/>
              </a:ext>
            </a:extLst>
          </p:cNvPr>
          <p:cNvSpPr txBox="1"/>
          <p:nvPr/>
        </p:nvSpPr>
        <p:spPr>
          <a:xfrm>
            <a:off x="2286303" y="529883"/>
            <a:ext cx="7619394" cy="523220"/>
          </a:xfrm>
          <a:prstGeom prst="rect">
            <a:avLst/>
          </a:prstGeom>
          <a:noFill/>
        </p:spPr>
        <p:txBody>
          <a:bodyPr wrap="none" rtlCol="0">
            <a:spAutoFit/>
          </a:bodyPr>
          <a:lstStyle/>
          <a:p>
            <a:r>
              <a:rPr lang="en-US" sz="2800" dirty="0">
                <a:solidFill>
                  <a:srgbClr val="F94CAF"/>
                </a:solidFill>
                <a:latin typeface="Segoe UI Black" panose="020B0A02040204020203" pitchFamily="34" charset="0"/>
                <a:ea typeface="Segoe UI Black" panose="020B0A02040204020203" pitchFamily="34" charset="0"/>
              </a:rPr>
              <a:t>Entity-Relationship Diagram (ERD) Design</a:t>
            </a:r>
          </a:p>
        </p:txBody>
      </p:sp>
      <p:grpSp>
        <p:nvGrpSpPr>
          <p:cNvPr id="5" name="Group 4">
            <a:extLst>
              <a:ext uri="{FF2B5EF4-FFF2-40B4-BE49-F238E27FC236}">
                <a16:creationId xmlns:a16="http://schemas.microsoft.com/office/drawing/2014/main" id="{7BF77DC1-8E41-6D0D-E7B5-14BF8ED1018A}"/>
              </a:ext>
            </a:extLst>
          </p:cNvPr>
          <p:cNvGrpSpPr/>
          <p:nvPr/>
        </p:nvGrpSpPr>
        <p:grpSpPr>
          <a:xfrm>
            <a:off x="10714892" y="182049"/>
            <a:ext cx="1336431" cy="1139483"/>
            <a:chOff x="9144075" y="336943"/>
            <a:chExt cx="2782800" cy="2705165"/>
          </a:xfrm>
        </p:grpSpPr>
        <p:pic>
          <p:nvPicPr>
            <p:cNvPr id="6" name="Picture 5">
              <a:extLst>
                <a:ext uri="{FF2B5EF4-FFF2-40B4-BE49-F238E27FC236}">
                  <a16:creationId xmlns:a16="http://schemas.microsoft.com/office/drawing/2014/main" id="{62722F62-C389-E32A-4ADA-29A741ACB800}"/>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7" name="Straight Connector 6">
              <a:extLst>
                <a:ext uri="{FF2B5EF4-FFF2-40B4-BE49-F238E27FC236}">
                  <a16:creationId xmlns:a16="http://schemas.microsoft.com/office/drawing/2014/main" id="{A51DE931-4B3D-229C-E464-9899CA0F467F}"/>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E2BD22E-7F4F-31EC-C4B6-7BC96CC24486}"/>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spTree>
    <p:extLst>
      <p:ext uri="{BB962C8B-B14F-4D97-AF65-F5344CB8AC3E}">
        <p14:creationId xmlns:p14="http://schemas.microsoft.com/office/powerpoint/2010/main" val="2104859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AD5162-9A58-C969-3017-D59F02FA7D1D}"/>
              </a:ext>
            </a:extLst>
          </p:cNvPr>
          <p:cNvSpPr txBox="1"/>
          <p:nvPr/>
        </p:nvSpPr>
        <p:spPr>
          <a:xfrm>
            <a:off x="362242" y="2368620"/>
            <a:ext cx="6098344" cy="1077218"/>
          </a:xfrm>
          <a:prstGeom prst="rect">
            <a:avLst/>
          </a:prstGeom>
          <a:noFill/>
        </p:spPr>
        <p:txBody>
          <a:bodyPr wrap="square">
            <a:spAutoFit/>
          </a:bodyPr>
          <a:lstStyle/>
          <a:p>
            <a:r>
              <a:rPr lang="en-US" sz="4000" b="1" dirty="0">
                <a:solidFill>
                  <a:srgbClr val="F94CAF"/>
                </a:solidFill>
                <a:latin typeface="Segoe UI Black" panose="020B0A02040204020203" pitchFamily="34" charset="0"/>
                <a:ea typeface="Segoe UI Black" panose="020B0A02040204020203" pitchFamily="34" charset="0"/>
              </a:rPr>
              <a:t>Dashboards &amp; Insights </a:t>
            </a:r>
          </a:p>
          <a:p>
            <a:r>
              <a:rPr lang="en-US" sz="2400" dirty="0">
                <a:solidFill>
                  <a:srgbClr val="F94CAF"/>
                </a:solidFill>
                <a:latin typeface="Segoe UI Black" panose="020B0A02040204020203" pitchFamily="34" charset="0"/>
                <a:ea typeface="Segoe UI Black" panose="020B0A02040204020203" pitchFamily="34" charset="0"/>
              </a:rPr>
              <a:t>Using Excel and Tableau</a:t>
            </a:r>
          </a:p>
        </p:txBody>
      </p:sp>
      <p:pic>
        <p:nvPicPr>
          <p:cNvPr id="17" name="Picture 16">
            <a:extLst>
              <a:ext uri="{FF2B5EF4-FFF2-40B4-BE49-F238E27FC236}">
                <a16:creationId xmlns:a16="http://schemas.microsoft.com/office/drawing/2014/main" id="{E1491080-6193-6A19-F5BE-F0E25CF8BE87}"/>
              </a:ext>
            </a:extLst>
          </p:cNvPr>
          <p:cNvPicPr>
            <a:picLocks noChangeAspect="1"/>
          </p:cNvPicPr>
          <p:nvPr/>
        </p:nvPicPr>
        <p:blipFill>
          <a:blip r:embed="rId2"/>
          <a:stretch>
            <a:fillRect/>
          </a:stretch>
        </p:blipFill>
        <p:spPr>
          <a:xfrm>
            <a:off x="6800787" y="1321532"/>
            <a:ext cx="4876800" cy="4876800"/>
          </a:xfrm>
          <a:prstGeom prst="rect">
            <a:avLst/>
          </a:prstGeom>
        </p:spPr>
      </p:pic>
      <p:grpSp>
        <p:nvGrpSpPr>
          <p:cNvPr id="18" name="Group 17">
            <a:extLst>
              <a:ext uri="{FF2B5EF4-FFF2-40B4-BE49-F238E27FC236}">
                <a16:creationId xmlns:a16="http://schemas.microsoft.com/office/drawing/2014/main" id="{553CAA8F-7E94-9546-446D-43C312463DA4}"/>
              </a:ext>
            </a:extLst>
          </p:cNvPr>
          <p:cNvGrpSpPr/>
          <p:nvPr/>
        </p:nvGrpSpPr>
        <p:grpSpPr>
          <a:xfrm>
            <a:off x="220394" y="182049"/>
            <a:ext cx="1336431" cy="1139483"/>
            <a:chOff x="9144075" y="336943"/>
            <a:chExt cx="2782800" cy="2705165"/>
          </a:xfrm>
        </p:grpSpPr>
        <p:pic>
          <p:nvPicPr>
            <p:cNvPr id="19" name="Picture 18">
              <a:extLst>
                <a:ext uri="{FF2B5EF4-FFF2-40B4-BE49-F238E27FC236}">
                  <a16:creationId xmlns:a16="http://schemas.microsoft.com/office/drawing/2014/main" id="{B5C661CA-DE6B-699B-14F8-934345B139CB}"/>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20" name="Straight Connector 19">
              <a:extLst>
                <a:ext uri="{FF2B5EF4-FFF2-40B4-BE49-F238E27FC236}">
                  <a16:creationId xmlns:a16="http://schemas.microsoft.com/office/drawing/2014/main" id="{6674B5F5-7C43-3A92-81FF-D3FB566F6E1E}"/>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814BE38-CA2E-6316-DE23-188F847B3358}"/>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spTree>
    <p:extLst>
      <p:ext uri="{BB962C8B-B14F-4D97-AF65-F5344CB8AC3E}">
        <p14:creationId xmlns:p14="http://schemas.microsoft.com/office/powerpoint/2010/main" val="3739672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623B1F-F10F-1308-34A9-CCF2402EEACB}"/>
              </a:ext>
            </a:extLst>
          </p:cNvPr>
          <p:cNvPicPr>
            <a:picLocks noChangeAspect="1"/>
          </p:cNvPicPr>
          <p:nvPr/>
        </p:nvPicPr>
        <p:blipFill>
          <a:blip r:embed="rId2">
            <a:extLst>
              <a:ext uri="{28A0092B-C50C-407E-A947-70E740481C1C}">
                <a14:useLocalDpi xmlns:a14="http://schemas.microsoft.com/office/drawing/2010/main" val="0"/>
              </a:ext>
            </a:extLst>
          </a:blip>
          <a:srcRect l="503" t="844" r="458" b="6808"/>
          <a:stretch/>
        </p:blipFill>
        <p:spPr>
          <a:xfrm>
            <a:off x="1097280" y="1575582"/>
            <a:ext cx="10002130" cy="4614203"/>
          </a:xfrm>
          <a:prstGeom prst="rect">
            <a:avLst/>
          </a:prstGeom>
          <a:ln>
            <a:solidFill>
              <a:srgbClr val="100717"/>
            </a:solidFill>
          </a:ln>
        </p:spPr>
      </p:pic>
      <p:sp>
        <p:nvSpPr>
          <p:cNvPr id="4" name="TextBox 3">
            <a:extLst>
              <a:ext uri="{FF2B5EF4-FFF2-40B4-BE49-F238E27FC236}">
                <a16:creationId xmlns:a16="http://schemas.microsoft.com/office/drawing/2014/main" id="{34128F94-7338-4DE6-4E03-65E69E5027C9}"/>
              </a:ext>
            </a:extLst>
          </p:cNvPr>
          <p:cNvSpPr txBox="1"/>
          <p:nvPr/>
        </p:nvSpPr>
        <p:spPr>
          <a:xfrm>
            <a:off x="3911748" y="546098"/>
            <a:ext cx="4368504" cy="707886"/>
          </a:xfrm>
          <a:prstGeom prst="rect">
            <a:avLst/>
          </a:prstGeom>
          <a:noFill/>
        </p:spPr>
        <p:txBody>
          <a:bodyPr wrap="none" rtlCol="0">
            <a:spAutoFit/>
          </a:bodyPr>
          <a:lstStyle/>
          <a:p>
            <a:r>
              <a:rPr lang="en-US" sz="4000" b="1" dirty="0">
                <a:solidFill>
                  <a:srgbClr val="F94CAF"/>
                </a:solidFill>
                <a:latin typeface="Segoe UI Black" panose="020B0A02040204020203" pitchFamily="34" charset="0"/>
                <a:ea typeface="Segoe UI Black" panose="020B0A02040204020203" pitchFamily="34" charset="0"/>
              </a:rPr>
              <a:t>Excel Dashboard</a:t>
            </a:r>
          </a:p>
        </p:txBody>
      </p:sp>
      <p:grpSp>
        <p:nvGrpSpPr>
          <p:cNvPr id="5" name="Group 4">
            <a:extLst>
              <a:ext uri="{FF2B5EF4-FFF2-40B4-BE49-F238E27FC236}">
                <a16:creationId xmlns:a16="http://schemas.microsoft.com/office/drawing/2014/main" id="{E913EF7C-CDD2-9A4E-77A8-2967D7DC1709}"/>
              </a:ext>
            </a:extLst>
          </p:cNvPr>
          <p:cNvGrpSpPr/>
          <p:nvPr/>
        </p:nvGrpSpPr>
        <p:grpSpPr>
          <a:xfrm>
            <a:off x="10546080" y="154452"/>
            <a:ext cx="1336431" cy="1139483"/>
            <a:chOff x="9144075" y="336943"/>
            <a:chExt cx="2782800" cy="2705165"/>
          </a:xfrm>
        </p:grpSpPr>
        <p:pic>
          <p:nvPicPr>
            <p:cNvPr id="6" name="Picture 5">
              <a:extLst>
                <a:ext uri="{FF2B5EF4-FFF2-40B4-BE49-F238E27FC236}">
                  <a16:creationId xmlns:a16="http://schemas.microsoft.com/office/drawing/2014/main" id="{DE54FCB5-AE47-6FD1-A5CA-3E97B3D33C6B}"/>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7" name="Straight Connector 6">
              <a:extLst>
                <a:ext uri="{FF2B5EF4-FFF2-40B4-BE49-F238E27FC236}">
                  <a16:creationId xmlns:a16="http://schemas.microsoft.com/office/drawing/2014/main" id="{46662779-044F-AF24-7F56-7BA0957C728D}"/>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C04E648-C1C1-5A98-C095-506E51B40732}"/>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spTree>
    <p:extLst>
      <p:ext uri="{BB962C8B-B14F-4D97-AF65-F5344CB8AC3E}">
        <p14:creationId xmlns:p14="http://schemas.microsoft.com/office/powerpoint/2010/main" val="726453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2DE049E0-FCA8-CD86-EADF-D5D3D305EBC4}"/>
              </a:ext>
            </a:extLst>
          </p:cNvPr>
          <p:cNvSpPr/>
          <p:nvPr/>
        </p:nvSpPr>
        <p:spPr>
          <a:xfrm>
            <a:off x="641962" y="601242"/>
            <a:ext cx="5670590" cy="708779"/>
          </a:xfrm>
          <a:prstGeom prst="rect">
            <a:avLst/>
          </a:prstGeom>
          <a:noFill/>
          <a:ln/>
        </p:spPr>
        <p:txBody>
          <a:bodyPr wrap="none" lIns="0" tIns="0" rIns="0" bIns="0" rtlCol="0" anchor="t"/>
          <a:lstStyle/>
          <a:p>
            <a:pPr marL="0" indent="0">
              <a:lnSpc>
                <a:spcPts val="5550"/>
              </a:lnSpc>
              <a:buNone/>
            </a:pPr>
            <a:r>
              <a:rPr lang="en-US" sz="6600" b="1" dirty="0">
                <a:solidFill>
                  <a:srgbClr val="F94CAF"/>
                </a:solidFill>
                <a:latin typeface="Inconsolata Bold" pitchFamily="34" charset="0"/>
                <a:ea typeface="Inconsolata Bold" pitchFamily="34" charset="-122"/>
                <a:cs typeface="Inconsolata Bold" pitchFamily="34" charset="-120"/>
              </a:rPr>
              <a:t>Meet Our Team</a:t>
            </a:r>
            <a:endParaRPr lang="en-US" sz="6600" dirty="0"/>
          </a:p>
        </p:txBody>
      </p:sp>
      <p:sp>
        <p:nvSpPr>
          <p:cNvPr id="3" name="Text 1">
            <a:extLst>
              <a:ext uri="{FF2B5EF4-FFF2-40B4-BE49-F238E27FC236}">
                <a16:creationId xmlns:a16="http://schemas.microsoft.com/office/drawing/2014/main" id="{230A09F5-4326-1509-A2E1-9E3FD858DAC2}"/>
              </a:ext>
            </a:extLst>
          </p:cNvPr>
          <p:cNvSpPr/>
          <p:nvPr/>
        </p:nvSpPr>
        <p:spPr>
          <a:xfrm>
            <a:off x="793791" y="1556610"/>
            <a:ext cx="2835235" cy="354330"/>
          </a:xfrm>
          <a:prstGeom prst="rect">
            <a:avLst/>
          </a:prstGeom>
          <a:noFill/>
          <a:ln/>
        </p:spPr>
        <p:txBody>
          <a:bodyPr wrap="none" lIns="0" tIns="0" rIns="0" bIns="0" rtlCol="0" anchor="t"/>
          <a:lstStyle/>
          <a:p>
            <a:pPr marL="0" indent="0">
              <a:lnSpc>
                <a:spcPts val="2750"/>
              </a:lnSpc>
              <a:buNone/>
            </a:pPr>
            <a:r>
              <a:rPr lang="en-US" sz="2800" b="1" dirty="0">
                <a:solidFill>
                  <a:srgbClr val="F94CAF"/>
                </a:solidFill>
                <a:latin typeface="Inconsolata Bold" pitchFamily="34" charset="0"/>
                <a:ea typeface="Inconsolata Bold" pitchFamily="34" charset="-122"/>
                <a:cs typeface="Inconsolata Bold" pitchFamily="34" charset="-120"/>
              </a:rPr>
              <a:t>Instructor</a:t>
            </a:r>
            <a:endParaRPr lang="en-US" sz="2800" dirty="0"/>
          </a:p>
        </p:txBody>
      </p:sp>
      <p:sp>
        <p:nvSpPr>
          <p:cNvPr id="4" name="Text 2">
            <a:extLst>
              <a:ext uri="{FF2B5EF4-FFF2-40B4-BE49-F238E27FC236}">
                <a16:creationId xmlns:a16="http://schemas.microsoft.com/office/drawing/2014/main" id="{B8710603-B81B-E8A8-B926-3C0E8926C396}"/>
              </a:ext>
            </a:extLst>
          </p:cNvPr>
          <p:cNvSpPr/>
          <p:nvPr/>
        </p:nvSpPr>
        <p:spPr>
          <a:xfrm>
            <a:off x="793791" y="2157530"/>
            <a:ext cx="3981410" cy="453509"/>
          </a:xfrm>
          <a:prstGeom prst="rect">
            <a:avLst/>
          </a:prstGeom>
          <a:noFill/>
          <a:ln/>
        </p:spPr>
        <p:txBody>
          <a:bodyPr wrap="none" lIns="0" tIns="0" rIns="0" bIns="0" rtlCol="0" anchor="t"/>
          <a:lstStyle/>
          <a:p>
            <a:pPr marL="0" indent="0">
              <a:lnSpc>
                <a:spcPts val="3550"/>
              </a:lnSpc>
              <a:buNone/>
            </a:pPr>
            <a:r>
              <a:rPr lang="en-US" sz="3600" b="1" dirty="0">
                <a:solidFill>
                  <a:srgbClr val="DAD1E6"/>
                </a:solidFill>
                <a:latin typeface="Fira Sans" pitchFamily="34" charset="0"/>
                <a:ea typeface="Fira Sans" pitchFamily="34" charset="-122"/>
                <a:cs typeface="Fira Sans" pitchFamily="34" charset="-120"/>
              </a:rPr>
              <a:t>Dr/ Aml Mahmoud</a:t>
            </a:r>
            <a:endParaRPr lang="en-US" sz="3600" dirty="0"/>
          </a:p>
        </p:txBody>
      </p:sp>
      <p:sp>
        <p:nvSpPr>
          <p:cNvPr id="5" name="Text 3">
            <a:extLst>
              <a:ext uri="{FF2B5EF4-FFF2-40B4-BE49-F238E27FC236}">
                <a16:creationId xmlns:a16="http://schemas.microsoft.com/office/drawing/2014/main" id="{026A5C3A-F078-4947-5D5A-ED2183C23E9C}"/>
              </a:ext>
            </a:extLst>
          </p:cNvPr>
          <p:cNvSpPr/>
          <p:nvPr/>
        </p:nvSpPr>
        <p:spPr>
          <a:xfrm>
            <a:off x="1225473" y="3438524"/>
            <a:ext cx="2835235" cy="354330"/>
          </a:xfrm>
          <a:prstGeom prst="rect">
            <a:avLst/>
          </a:prstGeom>
          <a:noFill/>
          <a:ln/>
        </p:spPr>
        <p:txBody>
          <a:bodyPr wrap="none" lIns="0" tIns="0" rIns="0" bIns="0" rtlCol="0" anchor="t"/>
          <a:lstStyle/>
          <a:p>
            <a:pPr marL="0" indent="0" algn="ctr">
              <a:lnSpc>
                <a:spcPts val="2750"/>
              </a:lnSpc>
              <a:buNone/>
            </a:pPr>
            <a:r>
              <a:rPr lang="en-US" sz="2800" b="1" dirty="0">
                <a:solidFill>
                  <a:srgbClr val="F94CAF"/>
                </a:solidFill>
                <a:latin typeface="Inconsolata Bold" pitchFamily="34" charset="0"/>
                <a:ea typeface="Inconsolata Bold" pitchFamily="34" charset="-122"/>
                <a:cs typeface="Inconsolata Bold" pitchFamily="34" charset="-120"/>
              </a:rPr>
              <a:t>Member</a:t>
            </a:r>
            <a:r>
              <a:rPr lang="en-US" sz="2200" b="1" dirty="0">
                <a:solidFill>
                  <a:srgbClr val="F94CAF"/>
                </a:solidFill>
                <a:latin typeface="Inconsolata Bold" pitchFamily="34" charset="0"/>
                <a:ea typeface="Inconsolata Bold" pitchFamily="34" charset="-122"/>
                <a:cs typeface="Inconsolata Bold" pitchFamily="34" charset="-120"/>
              </a:rPr>
              <a:t> </a:t>
            </a:r>
            <a:endParaRPr lang="en-US" sz="2200" dirty="0">
              <a:solidFill>
                <a:srgbClr val="F94CAF"/>
              </a:solidFill>
            </a:endParaRPr>
          </a:p>
        </p:txBody>
      </p:sp>
      <p:sp>
        <p:nvSpPr>
          <p:cNvPr id="6" name="Text 4">
            <a:extLst>
              <a:ext uri="{FF2B5EF4-FFF2-40B4-BE49-F238E27FC236}">
                <a16:creationId xmlns:a16="http://schemas.microsoft.com/office/drawing/2014/main" id="{4D84C386-88A5-8ECB-6798-AFF8CB0B72D5}"/>
              </a:ext>
            </a:extLst>
          </p:cNvPr>
          <p:cNvSpPr/>
          <p:nvPr/>
        </p:nvSpPr>
        <p:spPr>
          <a:xfrm>
            <a:off x="582713" y="3951563"/>
            <a:ext cx="4120753" cy="362903"/>
          </a:xfrm>
          <a:prstGeom prst="rect">
            <a:avLst/>
          </a:prstGeom>
          <a:noFill/>
          <a:ln/>
        </p:spPr>
        <p:txBody>
          <a:bodyPr wrap="none" lIns="0" tIns="0" rIns="0" bIns="0" rtlCol="0" anchor="t"/>
          <a:lstStyle/>
          <a:p>
            <a:pPr marL="0" indent="0" algn="ctr">
              <a:lnSpc>
                <a:spcPts val="2850"/>
              </a:lnSpc>
              <a:buNone/>
            </a:pPr>
            <a:r>
              <a:rPr lang="en-US" sz="3200" dirty="0">
                <a:solidFill>
                  <a:srgbClr val="DAD1E6"/>
                </a:solidFill>
                <a:latin typeface="Fira Sans" pitchFamily="34" charset="0"/>
                <a:ea typeface="Fira Sans" pitchFamily="34" charset="-122"/>
                <a:cs typeface="Fira Sans" pitchFamily="34" charset="-120"/>
              </a:rPr>
              <a:t>Eman Saber</a:t>
            </a:r>
            <a:endParaRPr lang="en-US" sz="3200" dirty="0"/>
          </a:p>
        </p:txBody>
      </p:sp>
      <p:sp>
        <p:nvSpPr>
          <p:cNvPr id="7" name="Text 5">
            <a:extLst>
              <a:ext uri="{FF2B5EF4-FFF2-40B4-BE49-F238E27FC236}">
                <a16:creationId xmlns:a16="http://schemas.microsoft.com/office/drawing/2014/main" id="{F69D9CE2-B940-2161-491D-CC6E562EF5A2}"/>
              </a:ext>
            </a:extLst>
          </p:cNvPr>
          <p:cNvSpPr/>
          <p:nvPr/>
        </p:nvSpPr>
        <p:spPr>
          <a:xfrm>
            <a:off x="5046762" y="3429000"/>
            <a:ext cx="2835235" cy="354330"/>
          </a:xfrm>
          <a:prstGeom prst="rect">
            <a:avLst/>
          </a:prstGeom>
          <a:noFill/>
          <a:ln/>
        </p:spPr>
        <p:txBody>
          <a:bodyPr wrap="none" lIns="0" tIns="0" rIns="0" bIns="0" rtlCol="0" anchor="t"/>
          <a:lstStyle/>
          <a:p>
            <a:pPr marL="0" indent="0" algn="ctr">
              <a:lnSpc>
                <a:spcPts val="2750"/>
              </a:lnSpc>
              <a:buNone/>
            </a:pPr>
            <a:r>
              <a:rPr lang="en-US" sz="2800" b="1" dirty="0">
                <a:solidFill>
                  <a:srgbClr val="F94CAF"/>
                </a:solidFill>
                <a:latin typeface="Inconsolata Bold" pitchFamily="34" charset="0"/>
                <a:ea typeface="Inconsolata Bold" pitchFamily="34" charset="-122"/>
                <a:cs typeface="Inconsolata Bold" pitchFamily="34" charset="-120"/>
              </a:rPr>
              <a:t>Member</a:t>
            </a:r>
            <a:r>
              <a:rPr lang="en-US" sz="2000" b="1" dirty="0">
                <a:solidFill>
                  <a:srgbClr val="DAD1E6"/>
                </a:solidFill>
                <a:latin typeface="Inconsolata Bold" pitchFamily="34" charset="0"/>
                <a:ea typeface="Inconsolata Bold" pitchFamily="34" charset="-122"/>
                <a:cs typeface="Inconsolata Bold" pitchFamily="34" charset="-120"/>
              </a:rPr>
              <a:t> </a:t>
            </a:r>
            <a:endParaRPr lang="en-US" sz="2000" dirty="0"/>
          </a:p>
        </p:txBody>
      </p:sp>
      <p:sp>
        <p:nvSpPr>
          <p:cNvPr id="8" name="Text 5">
            <a:extLst>
              <a:ext uri="{FF2B5EF4-FFF2-40B4-BE49-F238E27FC236}">
                <a16:creationId xmlns:a16="http://schemas.microsoft.com/office/drawing/2014/main" id="{516F002A-BBC4-392D-5BAC-CE20BB405EE6}"/>
              </a:ext>
            </a:extLst>
          </p:cNvPr>
          <p:cNvSpPr/>
          <p:nvPr/>
        </p:nvSpPr>
        <p:spPr>
          <a:xfrm>
            <a:off x="8570384" y="3426112"/>
            <a:ext cx="2835235" cy="354330"/>
          </a:xfrm>
          <a:prstGeom prst="rect">
            <a:avLst/>
          </a:prstGeom>
          <a:noFill/>
          <a:ln/>
        </p:spPr>
        <p:txBody>
          <a:bodyPr wrap="none" lIns="0" tIns="0" rIns="0" bIns="0" rtlCol="0" anchor="t"/>
          <a:lstStyle/>
          <a:p>
            <a:pPr marL="0" indent="0" algn="ctr">
              <a:lnSpc>
                <a:spcPts val="2750"/>
              </a:lnSpc>
              <a:buNone/>
            </a:pPr>
            <a:r>
              <a:rPr lang="en-US" sz="2800" b="1" dirty="0">
                <a:solidFill>
                  <a:srgbClr val="F94CAF"/>
                </a:solidFill>
                <a:latin typeface="Inconsolata Bold" pitchFamily="34" charset="0"/>
                <a:ea typeface="Inconsolata Bold" pitchFamily="34" charset="-122"/>
                <a:cs typeface="Inconsolata Bold" pitchFamily="34" charset="-120"/>
              </a:rPr>
              <a:t>Member</a:t>
            </a:r>
            <a:r>
              <a:rPr lang="en-US" sz="2000" b="1" dirty="0">
                <a:solidFill>
                  <a:srgbClr val="DAD1E6"/>
                </a:solidFill>
                <a:latin typeface="Inconsolata Bold" pitchFamily="34" charset="0"/>
                <a:ea typeface="Inconsolata Bold" pitchFamily="34" charset="-122"/>
                <a:cs typeface="Inconsolata Bold" pitchFamily="34" charset="-120"/>
              </a:rPr>
              <a:t> </a:t>
            </a:r>
            <a:endParaRPr lang="en-US" sz="2000" dirty="0"/>
          </a:p>
        </p:txBody>
      </p:sp>
      <p:sp>
        <p:nvSpPr>
          <p:cNvPr id="9" name="Text 5">
            <a:extLst>
              <a:ext uri="{FF2B5EF4-FFF2-40B4-BE49-F238E27FC236}">
                <a16:creationId xmlns:a16="http://schemas.microsoft.com/office/drawing/2014/main" id="{AA63E2FB-AD96-29A3-03F4-0BAEB60FEF65}"/>
              </a:ext>
            </a:extLst>
          </p:cNvPr>
          <p:cNvSpPr/>
          <p:nvPr/>
        </p:nvSpPr>
        <p:spPr>
          <a:xfrm>
            <a:off x="1201783" y="5135531"/>
            <a:ext cx="2835235" cy="354330"/>
          </a:xfrm>
          <a:prstGeom prst="rect">
            <a:avLst/>
          </a:prstGeom>
          <a:noFill/>
          <a:ln/>
        </p:spPr>
        <p:txBody>
          <a:bodyPr wrap="none" lIns="0" tIns="0" rIns="0" bIns="0" rtlCol="0" anchor="t"/>
          <a:lstStyle/>
          <a:p>
            <a:pPr marL="0" indent="0" algn="ctr">
              <a:lnSpc>
                <a:spcPts val="2750"/>
              </a:lnSpc>
              <a:buNone/>
            </a:pPr>
            <a:r>
              <a:rPr lang="en-US" sz="2800" b="1" dirty="0">
                <a:solidFill>
                  <a:srgbClr val="F94CAF"/>
                </a:solidFill>
                <a:latin typeface="Inconsolata Bold" pitchFamily="34" charset="0"/>
                <a:ea typeface="Inconsolata Bold" pitchFamily="34" charset="-122"/>
                <a:cs typeface="Inconsolata Bold" pitchFamily="34" charset="-120"/>
              </a:rPr>
              <a:t>Member</a:t>
            </a:r>
            <a:r>
              <a:rPr lang="en-US" sz="2000" b="1" dirty="0">
                <a:solidFill>
                  <a:srgbClr val="DAD1E6"/>
                </a:solidFill>
                <a:latin typeface="Inconsolata Bold" pitchFamily="34" charset="0"/>
                <a:ea typeface="Inconsolata Bold" pitchFamily="34" charset="-122"/>
                <a:cs typeface="Inconsolata Bold" pitchFamily="34" charset="-120"/>
              </a:rPr>
              <a:t> </a:t>
            </a:r>
            <a:endParaRPr lang="en-US" sz="2000" dirty="0"/>
          </a:p>
        </p:txBody>
      </p:sp>
      <p:sp>
        <p:nvSpPr>
          <p:cNvPr id="10" name="Text 5">
            <a:extLst>
              <a:ext uri="{FF2B5EF4-FFF2-40B4-BE49-F238E27FC236}">
                <a16:creationId xmlns:a16="http://schemas.microsoft.com/office/drawing/2014/main" id="{DDD624CA-20A0-34B2-9DB5-0EC513B84311}"/>
              </a:ext>
            </a:extLst>
          </p:cNvPr>
          <p:cNvSpPr/>
          <p:nvPr/>
        </p:nvSpPr>
        <p:spPr>
          <a:xfrm>
            <a:off x="5046759" y="5147928"/>
            <a:ext cx="2835235" cy="354330"/>
          </a:xfrm>
          <a:prstGeom prst="rect">
            <a:avLst/>
          </a:prstGeom>
          <a:noFill/>
          <a:ln/>
        </p:spPr>
        <p:txBody>
          <a:bodyPr wrap="none" lIns="0" tIns="0" rIns="0" bIns="0" rtlCol="0" anchor="t"/>
          <a:lstStyle/>
          <a:p>
            <a:pPr marL="0" indent="0" algn="ctr">
              <a:lnSpc>
                <a:spcPts val="2750"/>
              </a:lnSpc>
              <a:buNone/>
            </a:pPr>
            <a:r>
              <a:rPr lang="en-US" sz="2800" b="1" dirty="0">
                <a:solidFill>
                  <a:srgbClr val="F94CAF"/>
                </a:solidFill>
                <a:latin typeface="Inconsolata Bold" pitchFamily="34" charset="0"/>
                <a:ea typeface="Inconsolata Bold" pitchFamily="34" charset="-122"/>
                <a:cs typeface="Inconsolata Bold" pitchFamily="34" charset="-120"/>
              </a:rPr>
              <a:t>Member</a:t>
            </a:r>
            <a:r>
              <a:rPr lang="en-US" sz="2000" b="1" dirty="0">
                <a:solidFill>
                  <a:srgbClr val="DAD1E6"/>
                </a:solidFill>
                <a:latin typeface="Inconsolata Bold" pitchFamily="34" charset="0"/>
                <a:ea typeface="Inconsolata Bold" pitchFamily="34" charset="-122"/>
                <a:cs typeface="Inconsolata Bold" pitchFamily="34" charset="-120"/>
              </a:rPr>
              <a:t> </a:t>
            </a:r>
            <a:endParaRPr lang="en-US" sz="2000" dirty="0"/>
          </a:p>
        </p:txBody>
      </p:sp>
      <p:sp>
        <p:nvSpPr>
          <p:cNvPr id="11" name="Text 5">
            <a:extLst>
              <a:ext uri="{FF2B5EF4-FFF2-40B4-BE49-F238E27FC236}">
                <a16:creationId xmlns:a16="http://schemas.microsoft.com/office/drawing/2014/main" id="{97EF8933-AEB7-DA56-65DD-341A708576D0}"/>
              </a:ext>
            </a:extLst>
          </p:cNvPr>
          <p:cNvSpPr/>
          <p:nvPr/>
        </p:nvSpPr>
        <p:spPr>
          <a:xfrm>
            <a:off x="8636886" y="5147928"/>
            <a:ext cx="2835235" cy="354330"/>
          </a:xfrm>
          <a:prstGeom prst="rect">
            <a:avLst/>
          </a:prstGeom>
          <a:noFill/>
          <a:ln/>
        </p:spPr>
        <p:txBody>
          <a:bodyPr wrap="none" lIns="0" tIns="0" rIns="0" bIns="0" rtlCol="0" anchor="t"/>
          <a:lstStyle/>
          <a:p>
            <a:pPr marL="0" indent="0" algn="ctr">
              <a:lnSpc>
                <a:spcPts val="2750"/>
              </a:lnSpc>
              <a:buNone/>
            </a:pPr>
            <a:r>
              <a:rPr lang="en-US" sz="2800" b="1" dirty="0">
                <a:solidFill>
                  <a:srgbClr val="F94CAF"/>
                </a:solidFill>
                <a:latin typeface="Inconsolata Bold" pitchFamily="34" charset="0"/>
                <a:ea typeface="Inconsolata Bold" pitchFamily="34" charset="-122"/>
                <a:cs typeface="Inconsolata Bold" pitchFamily="34" charset="-120"/>
              </a:rPr>
              <a:t>Member</a:t>
            </a:r>
            <a:r>
              <a:rPr lang="en-US" sz="2000" b="1" dirty="0">
                <a:solidFill>
                  <a:srgbClr val="DAD1E6"/>
                </a:solidFill>
                <a:latin typeface="Inconsolata Bold" pitchFamily="34" charset="0"/>
                <a:ea typeface="Inconsolata Bold" pitchFamily="34" charset="-122"/>
                <a:cs typeface="Inconsolata Bold" pitchFamily="34" charset="-120"/>
              </a:rPr>
              <a:t> </a:t>
            </a:r>
            <a:endParaRPr lang="en-US" sz="2000" dirty="0"/>
          </a:p>
        </p:txBody>
      </p:sp>
      <p:sp>
        <p:nvSpPr>
          <p:cNvPr id="13" name="Text 6">
            <a:extLst>
              <a:ext uri="{FF2B5EF4-FFF2-40B4-BE49-F238E27FC236}">
                <a16:creationId xmlns:a16="http://schemas.microsoft.com/office/drawing/2014/main" id="{25EE082B-88C3-77D2-469B-0CC400C862AC}"/>
              </a:ext>
            </a:extLst>
          </p:cNvPr>
          <p:cNvSpPr/>
          <p:nvPr/>
        </p:nvSpPr>
        <p:spPr>
          <a:xfrm>
            <a:off x="8037178" y="3915486"/>
            <a:ext cx="4120872" cy="362903"/>
          </a:xfrm>
          <a:prstGeom prst="rect">
            <a:avLst/>
          </a:prstGeom>
          <a:noFill/>
          <a:ln/>
        </p:spPr>
        <p:txBody>
          <a:bodyPr wrap="none" lIns="0" tIns="0" rIns="0" bIns="0" rtlCol="0" anchor="t"/>
          <a:lstStyle/>
          <a:p>
            <a:pPr marL="0" indent="0" algn="ctr">
              <a:lnSpc>
                <a:spcPts val="2850"/>
              </a:lnSpc>
              <a:buNone/>
            </a:pPr>
            <a:r>
              <a:rPr lang="en-US" sz="3200" dirty="0" err="1">
                <a:solidFill>
                  <a:srgbClr val="DAD1E6"/>
                </a:solidFill>
                <a:latin typeface="Fira Sans" pitchFamily="34" charset="0"/>
                <a:ea typeface="Fira Sans" pitchFamily="34" charset="-122"/>
                <a:cs typeface="Fira Sans" pitchFamily="34" charset="-120"/>
              </a:rPr>
              <a:t>Manar</a:t>
            </a:r>
            <a:r>
              <a:rPr lang="en-US" sz="3200" dirty="0">
                <a:solidFill>
                  <a:srgbClr val="DAD1E6"/>
                </a:solidFill>
                <a:latin typeface="Fira Sans" pitchFamily="34" charset="0"/>
                <a:ea typeface="Fira Sans" pitchFamily="34" charset="-122"/>
                <a:cs typeface="Fira Sans" pitchFamily="34" charset="-120"/>
              </a:rPr>
              <a:t> Mohamed</a:t>
            </a:r>
            <a:endParaRPr lang="en-US" sz="3200" dirty="0"/>
          </a:p>
        </p:txBody>
      </p:sp>
      <p:sp>
        <p:nvSpPr>
          <p:cNvPr id="14" name="Text 8">
            <a:extLst>
              <a:ext uri="{FF2B5EF4-FFF2-40B4-BE49-F238E27FC236}">
                <a16:creationId xmlns:a16="http://schemas.microsoft.com/office/drawing/2014/main" id="{CDEE5E9B-08B6-393F-D86A-B08424AF1366}"/>
              </a:ext>
            </a:extLst>
          </p:cNvPr>
          <p:cNvSpPr/>
          <p:nvPr/>
        </p:nvSpPr>
        <p:spPr>
          <a:xfrm>
            <a:off x="4310005" y="3915486"/>
            <a:ext cx="4120753" cy="362903"/>
          </a:xfrm>
          <a:prstGeom prst="rect">
            <a:avLst/>
          </a:prstGeom>
          <a:noFill/>
          <a:ln/>
        </p:spPr>
        <p:txBody>
          <a:bodyPr wrap="none" lIns="0" tIns="0" rIns="0" bIns="0" rtlCol="0" anchor="t"/>
          <a:lstStyle/>
          <a:p>
            <a:pPr marL="0" indent="0" algn="ctr">
              <a:lnSpc>
                <a:spcPts val="2850"/>
              </a:lnSpc>
              <a:buNone/>
            </a:pPr>
            <a:r>
              <a:rPr lang="en-US" sz="3200" dirty="0">
                <a:solidFill>
                  <a:srgbClr val="DAD1E6"/>
                </a:solidFill>
                <a:latin typeface="Fira Sans" pitchFamily="34" charset="0"/>
                <a:ea typeface="Fira Sans" pitchFamily="34" charset="-122"/>
                <a:cs typeface="Fira Sans" pitchFamily="34" charset="-120"/>
              </a:rPr>
              <a:t>Sara Hamdy</a:t>
            </a:r>
            <a:endParaRPr lang="en-US" sz="3200" dirty="0"/>
          </a:p>
        </p:txBody>
      </p:sp>
      <p:sp>
        <p:nvSpPr>
          <p:cNvPr id="15" name="Text 10">
            <a:extLst>
              <a:ext uri="{FF2B5EF4-FFF2-40B4-BE49-F238E27FC236}">
                <a16:creationId xmlns:a16="http://schemas.microsoft.com/office/drawing/2014/main" id="{FEF0F35D-E280-05F9-097B-CF82D62FBBDA}"/>
              </a:ext>
            </a:extLst>
          </p:cNvPr>
          <p:cNvSpPr/>
          <p:nvPr/>
        </p:nvSpPr>
        <p:spPr>
          <a:xfrm>
            <a:off x="582713" y="5585119"/>
            <a:ext cx="4120753" cy="362903"/>
          </a:xfrm>
          <a:prstGeom prst="rect">
            <a:avLst/>
          </a:prstGeom>
          <a:noFill/>
          <a:ln/>
        </p:spPr>
        <p:txBody>
          <a:bodyPr wrap="none" lIns="0" tIns="0" rIns="0" bIns="0" rtlCol="0" anchor="t"/>
          <a:lstStyle/>
          <a:p>
            <a:pPr marL="0" indent="0" algn="ctr">
              <a:lnSpc>
                <a:spcPts val="2850"/>
              </a:lnSpc>
              <a:buNone/>
            </a:pPr>
            <a:r>
              <a:rPr lang="en-US" sz="3200" dirty="0" err="1">
                <a:solidFill>
                  <a:srgbClr val="DAD1E6"/>
                </a:solidFill>
                <a:latin typeface="Fira Sans" pitchFamily="34" charset="0"/>
                <a:ea typeface="Fira Sans" pitchFamily="34" charset="-122"/>
                <a:cs typeface="Fira Sans" pitchFamily="34" charset="-120"/>
              </a:rPr>
              <a:t>Zahraa</a:t>
            </a:r>
            <a:r>
              <a:rPr lang="en-US" sz="2800" dirty="0">
                <a:solidFill>
                  <a:srgbClr val="DAD1E6"/>
                </a:solidFill>
                <a:latin typeface="Fira Sans" pitchFamily="34" charset="0"/>
                <a:ea typeface="Fira Sans" pitchFamily="34" charset="-122"/>
                <a:cs typeface="Fira Sans" pitchFamily="34" charset="-120"/>
              </a:rPr>
              <a:t> </a:t>
            </a:r>
            <a:r>
              <a:rPr lang="en-US" sz="3200" dirty="0">
                <a:solidFill>
                  <a:srgbClr val="DAD1E6"/>
                </a:solidFill>
                <a:latin typeface="Fira Sans" pitchFamily="34" charset="0"/>
                <a:ea typeface="Fira Sans" pitchFamily="34" charset="-122"/>
                <a:cs typeface="Fira Sans" pitchFamily="34" charset="-120"/>
              </a:rPr>
              <a:t>Ahmed</a:t>
            </a:r>
            <a:endParaRPr lang="en-US" sz="2800" dirty="0"/>
          </a:p>
        </p:txBody>
      </p:sp>
      <p:sp>
        <p:nvSpPr>
          <p:cNvPr id="16" name="Text 12">
            <a:extLst>
              <a:ext uri="{FF2B5EF4-FFF2-40B4-BE49-F238E27FC236}">
                <a16:creationId xmlns:a16="http://schemas.microsoft.com/office/drawing/2014/main" id="{3A05B5C8-9A9B-4E5E-6F5A-D36B924ABCBA}"/>
              </a:ext>
            </a:extLst>
          </p:cNvPr>
          <p:cNvSpPr/>
          <p:nvPr/>
        </p:nvSpPr>
        <p:spPr>
          <a:xfrm>
            <a:off x="4403941" y="5579084"/>
            <a:ext cx="4120872" cy="362903"/>
          </a:xfrm>
          <a:prstGeom prst="rect">
            <a:avLst/>
          </a:prstGeom>
          <a:noFill/>
          <a:ln/>
        </p:spPr>
        <p:txBody>
          <a:bodyPr wrap="none" lIns="0" tIns="0" rIns="0" bIns="0" rtlCol="0" anchor="t"/>
          <a:lstStyle/>
          <a:p>
            <a:pPr marL="0" indent="0" algn="ctr">
              <a:lnSpc>
                <a:spcPts val="2850"/>
              </a:lnSpc>
              <a:buNone/>
            </a:pPr>
            <a:r>
              <a:rPr lang="en-US" sz="3200" dirty="0" err="1">
                <a:solidFill>
                  <a:srgbClr val="DAD1E6"/>
                </a:solidFill>
                <a:latin typeface="Fira Sans" pitchFamily="34" charset="0"/>
                <a:ea typeface="Fira Sans" pitchFamily="34" charset="-122"/>
                <a:cs typeface="Fira Sans" pitchFamily="34" charset="-120"/>
              </a:rPr>
              <a:t>Hadeer</a:t>
            </a:r>
            <a:r>
              <a:rPr lang="en-US" sz="3200" dirty="0">
                <a:solidFill>
                  <a:srgbClr val="DAD1E6"/>
                </a:solidFill>
                <a:latin typeface="Fira Sans" pitchFamily="34" charset="0"/>
                <a:ea typeface="Fira Sans" pitchFamily="34" charset="-122"/>
                <a:cs typeface="Fira Sans" pitchFamily="34" charset="-120"/>
              </a:rPr>
              <a:t> Hasan</a:t>
            </a:r>
            <a:endParaRPr lang="en-US" sz="3200" dirty="0"/>
          </a:p>
        </p:txBody>
      </p:sp>
      <p:sp>
        <p:nvSpPr>
          <p:cNvPr id="17" name="Text 14">
            <a:extLst>
              <a:ext uri="{FF2B5EF4-FFF2-40B4-BE49-F238E27FC236}">
                <a16:creationId xmlns:a16="http://schemas.microsoft.com/office/drawing/2014/main" id="{7FAB4218-42EB-ED32-898C-2DAAA422D797}"/>
              </a:ext>
            </a:extLst>
          </p:cNvPr>
          <p:cNvSpPr/>
          <p:nvPr/>
        </p:nvSpPr>
        <p:spPr>
          <a:xfrm>
            <a:off x="8071247" y="5591626"/>
            <a:ext cx="4120753" cy="362903"/>
          </a:xfrm>
          <a:prstGeom prst="rect">
            <a:avLst/>
          </a:prstGeom>
          <a:noFill/>
          <a:ln/>
        </p:spPr>
        <p:txBody>
          <a:bodyPr wrap="none" lIns="0" tIns="0" rIns="0" bIns="0" rtlCol="0" anchor="t"/>
          <a:lstStyle/>
          <a:p>
            <a:pPr marL="0" indent="0" algn="ctr">
              <a:lnSpc>
                <a:spcPts val="2850"/>
              </a:lnSpc>
              <a:buNone/>
            </a:pPr>
            <a:r>
              <a:rPr lang="en-US" sz="3200" dirty="0">
                <a:solidFill>
                  <a:srgbClr val="DAD1E6"/>
                </a:solidFill>
                <a:latin typeface="Fira Sans" pitchFamily="34" charset="0"/>
                <a:ea typeface="Fira Sans" pitchFamily="34" charset="-122"/>
                <a:cs typeface="Fira Sans" pitchFamily="34" charset="-120"/>
              </a:rPr>
              <a:t>Gamal Mohamed</a:t>
            </a:r>
            <a:endParaRPr lang="en-US" sz="3200" dirty="0"/>
          </a:p>
        </p:txBody>
      </p:sp>
      <p:grpSp>
        <p:nvGrpSpPr>
          <p:cNvPr id="39" name="Group 38">
            <a:extLst>
              <a:ext uri="{FF2B5EF4-FFF2-40B4-BE49-F238E27FC236}">
                <a16:creationId xmlns:a16="http://schemas.microsoft.com/office/drawing/2014/main" id="{0FF5AF8B-02DE-1E73-7406-A28D55BE62CC}"/>
              </a:ext>
            </a:extLst>
          </p:cNvPr>
          <p:cNvGrpSpPr/>
          <p:nvPr/>
        </p:nvGrpSpPr>
        <p:grpSpPr>
          <a:xfrm>
            <a:off x="10578904" y="216259"/>
            <a:ext cx="1336431" cy="1139483"/>
            <a:chOff x="9144075" y="336943"/>
            <a:chExt cx="2782800" cy="2705165"/>
          </a:xfrm>
        </p:grpSpPr>
        <p:pic>
          <p:nvPicPr>
            <p:cNvPr id="40" name="Picture 39">
              <a:extLst>
                <a:ext uri="{FF2B5EF4-FFF2-40B4-BE49-F238E27FC236}">
                  <a16:creationId xmlns:a16="http://schemas.microsoft.com/office/drawing/2014/main" id="{F7D511CC-E5F0-1088-FB30-5B7F15A78D4E}"/>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41" name="Straight Connector 40">
              <a:extLst>
                <a:ext uri="{FF2B5EF4-FFF2-40B4-BE49-F238E27FC236}">
                  <a16:creationId xmlns:a16="http://schemas.microsoft.com/office/drawing/2014/main" id="{28BE9B03-A7B6-C958-95B2-6146B87B5E2C}"/>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2F2DA13-92BE-E7D5-9FF6-E84F2CB531EA}"/>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pic>
        <p:nvPicPr>
          <p:cNvPr id="50" name="Picture 49">
            <a:extLst>
              <a:ext uri="{FF2B5EF4-FFF2-40B4-BE49-F238E27FC236}">
                <a16:creationId xmlns:a16="http://schemas.microsoft.com/office/drawing/2014/main" id="{2028596F-6C98-32FB-0B56-8D2017BDCB6D}"/>
              </a:ext>
            </a:extLst>
          </p:cNvPr>
          <p:cNvPicPr>
            <a:picLocks noChangeAspect="1"/>
          </p:cNvPicPr>
          <p:nvPr/>
        </p:nvPicPr>
        <p:blipFill>
          <a:blip r:embed="rId3"/>
          <a:stretch>
            <a:fillRect/>
          </a:stretch>
        </p:blipFill>
        <p:spPr>
          <a:xfrm>
            <a:off x="2253370" y="2893934"/>
            <a:ext cx="461454" cy="453509"/>
          </a:xfrm>
          <a:prstGeom prst="rect">
            <a:avLst/>
          </a:prstGeom>
        </p:spPr>
      </p:pic>
      <p:pic>
        <p:nvPicPr>
          <p:cNvPr id="53" name="Picture 52">
            <a:extLst>
              <a:ext uri="{FF2B5EF4-FFF2-40B4-BE49-F238E27FC236}">
                <a16:creationId xmlns:a16="http://schemas.microsoft.com/office/drawing/2014/main" id="{5F372835-F9E2-5F83-71AA-EC3F83BDD6B2}"/>
              </a:ext>
            </a:extLst>
          </p:cNvPr>
          <p:cNvPicPr>
            <a:picLocks noChangeAspect="1"/>
          </p:cNvPicPr>
          <p:nvPr/>
        </p:nvPicPr>
        <p:blipFill>
          <a:blip r:embed="rId3"/>
          <a:stretch>
            <a:fillRect/>
          </a:stretch>
        </p:blipFill>
        <p:spPr>
          <a:xfrm>
            <a:off x="6159121" y="2925076"/>
            <a:ext cx="422520" cy="453509"/>
          </a:xfrm>
          <a:prstGeom prst="rect">
            <a:avLst/>
          </a:prstGeom>
        </p:spPr>
      </p:pic>
      <p:pic>
        <p:nvPicPr>
          <p:cNvPr id="54" name="Picture 53">
            <a:extLst>
              <a:ext uri="{FF2B5EF4-FFF2-40B4-BE49-F238E27FC236}">
                <a16:creationId xmlns:a16="http://schemas.microsoft.com/office/drawing/2014/main" id="{801D590F-3379-EA0D-3A50-B1B4F42FE7A9}"/>
              </a:ext>
            </a:extLst>
          </p:cNvPr>
          <p:cNvPicPr>
            <a:picLocks noChangeAspect="1"/>
          </p:cNvPicPr>
          <p:nvPr/>
        </p:nvPicPr>
        <p:blipFill>
          <a:blip r:embed="rId3"/>
          <a:stretch>
            <a:fillRect/>
          </a:stretch>
        </p:blipFill>
        <p:spPr>
          <a:xfrm>
            <a:off x="9593050" y="2925076"/>
            <a:ext cx="461454" cy="453509"/>
          </a:xfrm>
          <a:prstGeom prst="rect">
            <a:avLst/>
          </a:prstGeom>
        </p:spPr>
      </p:pic>
      <p:pic>
        <p:nvPicPr>
          <p:cNvPr id="55" name="Picture 54">
            <a:extLst>
              <a:ext uri="{FF2B5EF4-FFF2-40B4-BE49-F238E27FC236}">
                <a16:creationId xmlns:a16="http://schemas.microsoft.com/office/drawing/2014/main" id="{E54F92EA-37FD-378B-DAF6-CB37075F3DE9}"/>
              </a:ext>
            </a:extLst>
          </p:cNvPr>
          <p:cNvPicPr>
            <a:picLocks noChangeAspect="1"/>
          </p:cNvPicPr>
          <p:nvPr/>
        </p:nvPicPr>
        <p:blipFill>
          <a:blip r:embed="rId3"/>
          <a:stretch>
            <a:fillRect/>
          </a:stretch>
        </p:blipFill>
        <p:spPr>
          <a:xfrm>
            <a:off x="2253370" y="4634393"/>
            <a:ext cx="461454" cy="453509"/>
          </a:xfrm>
          <a:prstGeom prst="rect">
            <a:avLst/>
          </a:prstGeom>
        </p:spPr>
      </p:pic>
      <p:pic>
        <p:nvPicPr>
          <p:cNvPr id="56" name="Picture 55">
            <a:extLst>
              <a:ext uri="{FF2B5EF4-FFF2-40B4-BE49-F238E27FC236}">
                <a16:creationId xmlns:a16="http://schemas.microsoft.com/office/drawing/2014/main" id="{86FB3305-B139-5A2B-333D-F2F131D1E760}"/>
              </a:ext>
            </a:extLst>
          </p:cNvPr>
          <p:cNvPicPr>
            <a:picLocks noChangeAspect="1"/>
          </p:cNvPicPr>
          <p:nvPr/>
        </p:nvPicPr>
        <p:blipFill>
          <a:blip r:embed="rId3"/>
          <a:stretch>
            <a:fillRect/>
          </a:stretch>
        </p:blipFill>
        <p:spPr>
          <a:xfrm>
            <a:off x="6103556" y="4710519"/>
            <a:ext cx="445748" cy="438073"/>
          </a:xfrm>
          <a:prstGeom prst="rect">
            <a:avLst/>
          </a:prstGeom>
        </p:spPr>
      </p:pic>
      <p:pic>
        <p:nvPicPr>
          <p:cNvPr id="57" name="Picture 56">
            <a:extLst>
              <a:ext uri="{FF2B5EF4-FFF2-40B4-BE49-F238E27FC236}">
                <a16:creationId xmlns:a16="http://schemas.microsoft.com/office/drawing/2014/main" id="{686D1744-42F9-55F0-66E8-0BEF505EA4A1}"/>
              </a:ext>
            </a:extLst>
          </p:cNvPr>
          <p:cNvPicPr>
            <a:picLocks noChangeAspect="1"/>
          </p:cNvPicPr>
          <p:nvPr/>
        </p:nvPicPr>
        <p:blipFill>
          <a:blip r:embed="rId3"/>
          <a:stretch>
            <a:fillRect/>
          </a:stretch>
        </p:blipFill>
        <p:spPr>
          <a:xfrm>
            <a:off x="9636160" y="4723397"/>
            <a:ext cx="461454" cy="453509"/>
          </a:xfrm>
          <a:prstGeom prst="rect">
            <a:avLst/>
          </a:prstGeom>
        </p:spPr>
      </p:pic>
    </p:spTree>
    <p:extLst>
      <p:ext uri="{BB962C8B-B14F-4D97-AF65-F5344CB8AC3E}">
        <p14:creationId xmlns:p14="http://schemas.microsoft.com/office/powerpoint/2010/main" val="709355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FE8FD5-B123-ED1F-481D-FD0D6881F426}"/>
              </a:ext>
            </a:extLst>
          </p:cNvPr>
          <p:cNvPicPr>
            <a:picLocks noChangeAspect="1"/>
          </p:cNvPicPr>
          <p:nvPr/>
        </p:nvPicPr>
        <p:blipFill>
          <a:blip r:embed="rId2">
            <a:extLst>
              <a:ext uri="{28A0092B-C50C-407E-A947-70E740481C1C}">
                <a14:useLocalDpi xmlns:a14="http://schemas.microsoft.com/office/drawing/2010/main" val="0"/>
              </a:ext>
            </a:extLst>
          </a:blip>
          <a:srcRect l="3572" t="6061" r="1148" b="4429"/>
          <a:stretch/>
        </p:blipFill>
        <p:spPr>
          <a:xfrm>
            <a:off x="0" y="1600346"/>
            <a:ext cx="9748911" cy="4923692"/>
          </a:xfrm>
          <a:prstGeom prst="rect">
            <a:avLst/>
          </a:prstGeom>
        </p:spPr>
      </p:pic>
      <p:sp>
        <p:nvSpPr>
          <p:cNvPr id="4" name="TextBox 3">
            <a:extLst>
              <a:ext uri="{FF2B5EF4-FFF2-40B4-BE49-F238E27FC236}">
                <a16:creationId xmlns:a16="http://schemas.microsoft.com/office/drawing/2014/main" id="{4A427751-E71B-357C-654D-2F4C155FB087}"/>
              </a:ext>
            </a:extLst>
          </p:cNvPr>
          <p:cNvSpPr txBox="1"/>
          <p:nvPr/>
        </p:nvSpPr>
        <p:spPr>
          <a:xfrm>
            <a:off x="3901440" y="333962"/>
            <a:ext cx="5065810" cy="707886"/>
          </a:xfrm>
          <a:prstGeom prst="rect">
            <a:avLst/>
          </a:prstGeom>
          <a:noFill/>
        </p:spPr>
        <p:txBody>
          <a:bodyPr wrap="none" rtlCol="0">
            <a:spAutoFit/>
          </a:bodyPr>
          <a:lstStyle/>
          <a:p>
            <a:r>
              <a:rPr lang="en-US" sz="4000" b="1" dirty="0">
                <a:solidFill>
                  <a:srgbClr val="F94CAF"/>
                </a:solidFill>
                <a:latin typeface="Segoe UI Black" panose="020B0A02040204020203" pitchFamily="34" charset="0"/>
                <a:ea typeface="Segoe UI Black" panose="020B0A02040204020203" pitchFamily="34" charset="0"/>
              </a:rPr>
              <a:t>Tableau Dashboard</a:t>
            </a:r>
          </a:p>
        </p:txBody>
      </p:sp>
      <p:grpSp>
        <p:nvGrpSpPr>
          <p:cNvPr id="5" name="Group 4">
            <a:extLst>
              <a:ext uri="{FF2B5EF4-FFF2-40B4-BE49-F238E27FC236}">
                <a16:creationId xmlns:a16="http://schemas.microsoft.com/office/drawing/2014/main" id="{F789D01B-B5ED-0073-A590-42D8278F271C}"/>
              </a:ext>
            </a:extLst>
          </p:cNvPr>
          <p:cNvGrpSpPr/>
          <p:nvPr/>
        </p:nvGrpSpPr>
        <p:grpSpPr>
          <a:xfrm>
            <a:off x="10546080" y="154452"/>
            <a:ext cx="1336431" cy="1139483"/>
            <a:chOff x="9144075" y="336943"/>
            <a:chExt cx="2782800" cy="2705165"/>
          </a:xfrm>
        </p:grpSpPr>
        <p:pic>
          <p:nvPicPr>
            <p:cNvPr id="6" name="Picture 5">
              <a:extLst>
                <a:ext uri="{FF2B5EF4-FFF2-40B4-BE49-F238E27FC236}">
                  <a16:creationId xmlns:a16="http://schemas.microsoft.com/office/drawing/2014/main" id="{943974A1-E206-C820-E923-CCAA6E0FD89B}"/>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7" name="Straight Connector 6">
              <a:extLst>
                <a:ext uri="{FF2B5EF4-FFF2-40B4-BE49-F238E27FC236}">
                  <a16:creationId xmlns:a16="http://schemas.microsoft.com/office/drawing/2014/main" id="{055BE5B8-4FF3-808F-5C71-2C8C1EBFA545}"/>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C2498F4-6541-2A16-D990-9927A7044A86}"/>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spTree>
    <p:extLst>
      <p:ext uri="{BB962C8B-B14F-4D97-AF65-F5344CB8AC3E}">
        <p14:creationId xmlns:p14="http://schemas.microsoft.com/office/powerpoint/2010/main" val="4250761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28EA7B-A7A0-04BF-72A3-A3FD0FD5FEAA}"/>
              </a:ext>
            </a:extLst>
          </p:cNvPr>
          <p:cNvPicPr>
            <a:picLocks noChangeAspect="1"/>
          </p:cNvPicPr>
          <p:nvPr/>
        </p:nvPicPr>
        <p:blipFill>
          <a:blip r:embed="rId2">
            <a:extLst>
              <a:ext uri="{28A0092B-C50C-407E-A947-70E740481C1C}">
                <a14:useLocalDpi xmlns:a14="http://schemas.microsoft.com/office/drawing/2010/main" val="0"/>
              </a:ext>
            </a:extLst>
          </a:blip>
          <a:srcRect l="3807" t="6769" b="5436"/>
          <a:stretch/>
        </p:blipFill>
        <p:spPr>
          <a:xfrm>
            <a:off x="1294228" y="1463040"/>
            <a:ext cx="9861452" cy="5036233"/>
          </a:xfrm>
          <a:prstGeom prst="rect">
            <a:avLst/>
          </a:prstGeom>
        </p:spPr>
      </p:pic>
      <p:sp>
        <p:nvSpPr>
          <p:cNvPr id="4" name="TextBox 3">
            <a:extLst>
              <a:ext uri="{FF2B5EF4-FFF2-40B4-BE49-F238E27FC236}">
                <a16:creationId xmlns:a16="http://schemas.microsoft.com/office/drawing/2014/main" id="{61926765-4D58-3B81-E28E-3EB217FF9D14}"/>
              </a:ext>
            </a:extLst>
          </p:cNvPr>
          <p:cNvSpPr txBox="1"/>
          <p:nvPr/>
        </p:nvSpPr>
        <p:spPr>
          <a:xfrm>
            <a:off x="3873305" y="358727"/>
            <a:ext cx="5065810" cy="707886"/>
          </a:xfrm>
          <a:prstGeom prst="rect">
            <a:avLst/>
          </a:prstGeom>
          <a:noFill/>
        </p:spPr>
        <p:txBody>
          <a:bodyPr wrap="none" rtlCol="0">
            <a:spAutoFit/>
          </a:bodyPr>
          <a:lstStyle/>
          <a:p>
            <a:r>
              <a:rPr lang="en-US" sz="4000" b="1" dirty="0">
                <a:solidFill>
                  <a:srgbClr val="F94CAF"/>
                </a:solidFill>
                <a:latin typeface="Segoe UI Black" panose="020B0A02040204020203" pitchFamily="34" charset="0"/>
                <a:ea typeface="Segoe UI Black" panose="020B0A02040204020203" pitchFamily="34" charset="0"/>
              </a:rPr>
              <a:t>Tableau Dashboard</a:t>
            </a:r>
          </a:p>
        </p:txBody>
      </p:sp>
      <p:grpSp>
        <p:nvGrpSpPr>
          <p:cNvPr id="5" name="Group 4">
            <a:extLst>
              <a:ext uri="{FF2B5EF4-FFF2-40B4-BE49-F238E27FC236}">
                <a16:creationId xmlns:a16="http://schemas.microsoft.com/office/drawing/2014/main" id="{C285118F-2FC6-691C-1E85-274EBAD33733}"/>
              </a:ext>
            </a:extLst>
          </p:cNvPr>
          <p:cNvGrpSpPr/>
          <p:nvPr/>
        </p:nvGrpSpPr>
        <p:grpSpPr>
          <a:xfrm>
            <a:off x="10600007" y="129981"/>
            <a:ext cx="1336431" cy="1139483"/>
            <a:chOff x="9144075" y="336943"/>
            <a:chExt cx="2782800" cy="2705165"/>
          </a:xfrm>
        </p:grpSpPr>
        <p:pic>
          <p:nvPicPr>
            <p:cNvPr id="6" name="Picture 5">
              <a:extLst>
                <a:ext uri="{FF2B5EF4-FFF2-40B4-BE49-F238E27FC236}">
                  <a16:creationId xmlns:a16="http://schemas.microsoft.com/office/drawing/2014/main" id="{5EEE6F98-A66F-C759-999B-BEE0658E431A}"/>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7" name="Straight Connector 6">
              <a:extLst>
                <a:ext uri="{FF2B5EF4-FFF2-40B4-BE49-F238E27FC236}">
                  <a16:creationId xmlns:a16="http://schemas.microsoft.com/office/drawing/2014/main" id="{720BE820-0D56-B1EE-FD19-5005EC3437ED}"/>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83BB82B-A2CF-67D9-ACF6-DA925332336C}"/>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spTree>
    <p:extLst>
      <p:ext uri="{BB962C8B-B14F-4D97-AF65-F5344CB8AC3E}">
        <p14:creationId xmlns:p14="http://schemas.microsoft.com/office/powerpoint/2010/main" val="2532084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9749A94-B209-42CC-B1EF-9FB7EE3D5722}"/>
              </a:ext>
            </a:extLst>
          </p:cNvPr>
          <p:cNvGraphicFramePr>
            <a:graphicFrameLocks/>
          </p:cNvGraphicFramePr>
          <p:nvPr>
            <p:extLst>
              <p:ext uri="{D42A27DB-BD31-4B8C-83A1-F6EECF244321}">
                <p14:modId xmlns:p14="http://schemas.microsoft.com/office/powerpoint/2010/main" val="835243144"/>
              </p:ext>
            </p:extLst>
          </p:nvPr>
        </p:nvGraphicFramePr>
        <p:xfrm>
          <a:off x="7164549" y="1505243"/>
          <a:ext cx="4764854" cy="479708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1E795729-E36A-D86E-AF9A-6AA50FF629FF}"/>
              </a:ext>
            </a:extLst>
          </p:cNvPr>
          <p:cNvSpPr txBox="1"/>
          <p:nvPr/>
        </p:nvSpPr>
        <p:spPr>
          <a:xfrm>
            <a:off x="3601567" y="248753"/>
            <a:ext cx="4988866" cy="923330"/>
          </a:xfrm>
          <a:prstGeom prst="rect">
            <a:avLst/>
          </a:prstGeom>
          <a:noFill/>
        </p:spPr>
        <p:txBody>
          <a:bodyPr wrap="none" rtlCol="0">
            <a:spAutoFit/>
          </a:bodyPr>
          <a:lstStyle/>
          <a:p>
            <a:r>
              <a:rPr lang="en-US" sz="3600" b="1" dirty="0">
                <a:solidFill>
                  <a:srgbClr val="F94CAF"/>
                </a:solidFill>
                <a:latin typeface="Segoe UI Black" panose="020B0A02040204020203" pitchFamily="34" charset="0"/>
                <a:ea typeface="Segoe UI Black" panose="020B0A02040204020203" pitchFamily="34" charset="0"/>
              </a:rPr>
              <a:t>AI Impact by Domain</a:t>
            </a:r>
          </a:p>
          <a:p>
            <a:endParaRPr lang="en-US" dirty="0"/>
          </a:p>
        </p:txBody>
      </p:sp>
      <p:sp>
        <p:nvSpPr>
          <p:cNvPr id="5" name="TextBox 4">
            <a:extLst>
              <a:ext uri="{FF2B5EF4-FFF2-40B4-BE49-F238E27FC236}">
                <a16:creationId xmlns:a16="http://schemas.microsoft.com/office/drawing/2014/main" id="{7DE7E9B6-A2E6-FB0B-A4DC-16AAE865DC0B}"/>
              </a:ext>
            </a:extLst>
          </p:cNvPr>
          <p:cNvSpPr txBox="1"/>
          <p:nvPr/>
        </p:nvSpPr>
        <p:spPr>
          <a:xfrm>
            <a:off x="431410" y="2152601"/>
            <a:ext cx="6098344" cy="3785652"/>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chemeClr val="bg1"/>
                </a:solidFill>
              </a:rPr>
              <a:t>Chart Type: </a:t>
            </a:r>
            <a:r>
              <a:rPr lang="en-US" sz="2400" dirty="0">
                <a:solidFill>
                  <a:schemeClr val="bg1"/>
                </a:solidFill>
              </a:rPr>
              <a:t>Line Chart  </a:t>
            </a:r>
          </a:p>
          <a:p>
            <a:endParaRPr lang="en-US" sz="2400" dirty="0">
              <a:solidFill>
                <a:schemeClr val="bg1"/>
              </a:solidFill>
            </a:endParaRPr>
          </a:p>
          <a:p>
            <a:pPr marL="342900" indent="-342900">
              <a:buFont typeface="Arial" panose="020B0604020202020204" pitchFamily="34" charset="0"/>
              <a:buChar char="•"/>
            </a:pPr>
            <a:r>
              <a:rPr lang="en-US" sz="2400" b="1" dirty="0">
                <a:solidFill>
                  <a:schemeClr val="bg1"/>
                </a:solidFill>
              </a:rPr>
              <a:t>Insight:</a:t>
            </a:r>
          </a:p>
          <a:p>
            <a:endParaRPr lang="en-US" sz="2400" b="1" dirty="0">
              <a:solidFill>
                <a:schemeClr val="bg1"/>
              </a:solidFill>
            </a:endParaRPr>
          </a:p>
          <a:p>
            <a:r>
              <a:rPr lang="en-US" sz="2400" dirty="0">
                <a:solidFill>
                  <a:schemeClr val="bg1"/>
                </a:solidFill>
              </a:rPr>
              <a:t>- This chart shows that AI impacts all domains   at similar levels, with </a:t>
            </a:r>
            <a:r>
              <a:rPr lang="en-US" sz="2400" b="1" dirty="0">
                <a:solidFill>
                  <a:schemeClr val="bg1"/>
                </a:solidFill>
              </a:rPr>
              <a:t>Administrative &amp; Communication</a:t>
            </a:r>
            <a:r>
              <a:rPr lang="en-US" sz="2400" dirty="0">
                <a:solidFill>
                  <a:schemeClr val="bg1"/>
                </a:solidFill>
              </a:rPr>
              <a:t> and </a:t>
            </a:r>
            <a:r>
              <a:rPr lang="en-US" sz="2400" b="1" dirty="0">
                <a:solidFill>
                  <a:schemeClr val="bg1"/>
                </a:solidFill>
              </a:rPr>
              <a:t>Data &amp; IT</a:t>
            </a:r>
            <a:r>
              <a:rPr lang="en-US" sz="2400" dirty="0">
                <a:solidFill>
                  <a:schemeClr val="bg1"/>
                </a:solidFill>
              </a:rPr>
              <a:t> experiencing the highest influence. The variation in AI impact across domains is minimal, indicating a consistent trend of AI integration.</a:t>
            </a:r>
          </a:p>
        </p:txBody>
      </p:sp>
      <p:grpSp>
        <p:nvGrpSpPr>
          <p:cNvPr id="6" name="Group 5">
            <a:extLst>
              <a:ext uri="{FF2B5EF4-FFF2-40B4-BE49-F238E27FC236}">
                <a16:creationId xmlns:a16="http://schemas.microsoft.com/office/drawing/2014/main" id="{E658B793-9C2F-9E8D-6EBB-E333527ACDEC}"/>
              </a:ext>
            </a:extLst>
          </p:cNvPr>
          <p:cNvGrpSpPr/>
          <p:nvPr/>
        </p:nvGrpSpPr>
        <p:grpSpPr>
          <a:xfrm>
            <a:off x="203982" y="140676"/>
            <a:ext cx="1336431" cy="1139483"/>
            <a:chOff x="9144075" y="336943"/>
            <a:chExt cx="2782800" cy="2705165"/>
          </a:xfrm>
        </p:grpSpPr>
        <p:pic>
          <p:nvPicPr>
            <p:cNvPr id="7" name="Picture 6">
              <a:extLst>
                <a:ext uri="{FF2B5EF4-FFF2-40B4-BE49-F238E27FC236}">
                  <a16:creationId xmlns:a16="http://schemas.microsoft.com/office/drawing/2014/main" id="{3D56506C-48B1-E7B5-6846-F540368E815E}"/>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8" name="Straight Connector 7">
              <a:extLst>
                <a:ext uri="{FF2B5EF4-FFF2-40B4-BE49-F238E27FC236}">
                  <a16:creationId xmlns:a16="http://schemas.microsoft.com/office/drawing/2014/main" id="{13153E8D-A723-87F1-F9B2-80AD397BB9F3}"/>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AED43F2-7123-2649-0C09-0DD3543238B7}"/>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spTree>
    <p:extLst>
      <p:ext uri="{BB962C8B-B14F-4D97-AF65-F5344CB8AC3E}">
        <p14:creationId xmlns:p14="http://schemas.microsoft.com/office/powerpoint/2010/main" val="2958115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34A4079-6340-4E36-AB64-4378E85D01F0}"/>
              </a:ext>
            </a:extLst>
          </p:cNvPr>
          <p:cNvGraphicFramePr>
            <a:graphicFrameLocks/>
          </p:cNvGraphicFramePr>
          <p:nvPr>
            <p:extLst>
              <p:ext uri="{D42A27DB-BD31-4B8C-83A1-F6EECF244321}">
                <p14:modId xmlns:p14="http://schemas.microsoft.com/office/powerpoint/2010/main" val="2575584036"/>
              </p:ext>
            </p:extLst>
          </p:nvPr>
        </p:nvGraphicFramePr>
        <p:xfrm>
          <a:off x="6963509" y="1596928"/>
          <a:ext cx="4825218" cy="475463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0FD34B4B-FCF3-D111-9A33-2775420470C6}"/>
              </a:ext>
            </a:extLst>
          </p:cNvPr>
          <p:cNvSpPr txBox="1"/>
          <p:nvPr/>
        </p:nvSpPr>
        <p:spPr>
          <a:xfrm>
            <a:off x="3148131" y="316610"/>
            <a:ext cx="6227987" cy="861774"/>
          </a:xfrm>
          <a:prstGeom prst="rect">
            <a:avLst/>
          </a:prstGeom>
          <a:noFill/>
        </p:spPr>
        <p:txBody>
          <a:bodyPr wrap="none" rtlCol="0">
            <a:spAutoFit/>
          </a:bodyPr>
          <a:lstStyle/>
          <a:p>
            <a:r>
              <a:rPr lang="en-US" sz="3200" b="1" dirty="0">
                <a:solidFill>
                  <a:srgbClr val="F94CAF"/>
                </a:solidFill>
                <a:latin typeface="Segoe UI Black" panose="020B0A02040204020203" pitchFamily="34" charset="0"/>
                <a:ea typeface="Segoe UI Black" panose="020B0A02040204020203" pitchFamily="34" charset="0"/>
              </a:rPr>
              <a:t>AI Workload</a:t>
            </a:r>
            <a:r>
              <a:rPr lang="en-US" sz="3200" b="1" baseline="0" dirty="0">
                <a:solidFill>
                  <a:srgbClr val="F94CAF"/>
                </a:solidFill>
                <a:latin typeface="Segoe UI Black" panose="020B0A02040204020203" pitchFamily="34" charset="0"/>
                <a:ea typeface="Segoe UI Black" panose="020B0A02040204020203" pitchFamily="34" charset="0"/>
              </a:rPr>
              <a:t> Ratio by Domain</a:t>
            </a:r>
            <a:endParaRPr lang="en-US" sz="3200" b="1" dirty="0">
              <a:solidFill>
                <a:srgbClr val="F94CAF"/>
              </a:solidFill>
              <a:latin typeface="Segoe UI Black" panose="020B0A02040204020203" pitchFamily="34" charset="0"/>
              <a:ea typeface="Segoe UI Black" panose="020B0A02040204020203" pitchFamily="34" charset="0"/>
            </a:endParaRPr>
          </a:p>
          <a:p>
            <a:endParaRPr lang="en-US" dirty="0"/>
          </a:p>
        </p:txBody>
      </p:sp>
      <p:grpSp>
        <p:nvGrpSpPr>
          <p:cNvPr id="4" name="Group 3">
            <a:extLst>
              <a:ext uri="{FF2B5EF4-FFF2-40B4-BE49-F238E27FC236}">
                <a16:creationId xmlns:a16="http://schemas.microsoft.com/office/drawing/2014/main" id="{A68F32BB-7668-10B3-8B5A-29984BF7755B}"/>
              </a:ext>
            </a:extLst>
          </p:cNvPr>
          <p:cNvGrpSpPr/>
          <p:nvPr/>
        </p:nvGrpSpPr>
        <p:grpSpPr>
          <a:xfrm>
            <a:off x="203982" y="140676"/>
            <a:ext cx="1336431" cy="1139483"/>
            <a:chOff x="9144075" y="336943"/>
            <a:chExt cx="2782800" cy="2705165"/>
          </a:xfrm>
        </p:grpSpPr>
        <p:pic>
          <p:nvPicPr>
            <p:cNvPr id="5" name="Picture 4">
              <a:extLst>
                <a:ext uri="{FF2B5EF4-FFF2-40B4-BE49-F238E27FC236}">
                  <a16:creationId xmlns:a16="http://schemas.microsoft.com/office/drawing/2014/main" id="{080E8474-1B77-C9F5-F2A4-18F8F85F8890}"/>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6" name="Straight Connector 5">
              <a:extLst>
                <a:ext uri="{FF2B5EF4-FFF2-40B4-BE49-F238E27FC236}">
                  <a16:creationId xmlns:a16="http://schemas.microsoft.com/office/drawing/2014/main" id="{34380335-0906-E219-3ED9-4A78FBAB1190}"/>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56571DE-4953-A6FE-A38F-A7F41A00696F}"/>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sp>
        <p:nvSpPr>
          <p:cNvPr id="10" name="TextBox 9">
            <a:extLst>
              <a:ext uri="{FF2B5EF4-FFF2-40B4-BE49-F238E27FC236}">
                <a16:creationId xmlns:a16="http://schemas.microsoft.com/office/drawing/2014/main" id="{5B135B4B-A8C7-EC95-EB51-5F49B39ED77C}"/>
              </a:ext>
            </a:extLst>
          </p:cNvPr>
          <p:cNvSpPr txBox="1"/>
          <p:nvPr/>
        </p:nvSpPr>
        <p:spPr>
          <a:xfrm>
            <a:off x="529883" y="2266085"/>
            <a:ext cx="6098344" cy="3416320"/>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chemeClr val="bg1"/>
                </a:solidFill>
              </a:rPr>
              <a:t>Chart Type: </a:t>
            </a:r>
            <a:r>
              <a:rPr lang="en-US" sz="2400" dirty="0">
                <a:solidFill>
                  <a:schemeClr val="bg1"/>
                </a:solidFill>
              </a:rPr>
              <a:t>Line Chart  </a:t>
            </a:r>
          </a:p>
          <a:p>
            <a:endParaRPr lang="en-US" sz="2400" dirty="0">
              <a:solidFill>
                <a:schemeClr val="bg1"/>
              </a:solidFill>
            </a:endParaRPr>
          </a:p>
          <a:p>
            <a:pPr marL="342900" indent="-342900">
              <a:buFont typeface="Arial" panose="020B0604020202020204" pitchFamily="34" charset="0"/>
              <a:buChar char="•"/>
            </a:pPr>
            <a:r>
              <a:rPr lang="en-US" sz="2400" b="1" dirty="0">
                <a:solidFill>
                  <a:schemeClr val="bg1"/>
                </a:solidFill>
              </a:rPr>
              <a:t>Insight:</a:t>
            </a:r>
          </a:p>
          <a:p>
            <a:endParaRPr lang="en-US" sz="2400" b="1" dirty="0">
              <a:solidFill>
                <a:schemeClr val="bg1"/>
              </a:solidFill>
            </a:endParaRPr>
          </a:p>
          <a:p>
            <a:r>
              <a:rPr lang="en-US" sz="2400" dirty="0">
                <a:solidFill>
                  <a:schemeClr val="bg1"/>
                </a:solidFill>
              </a:rPr>
              <a:t>- This chart shows that AI workload varies slightly across domains, with </a:t>
            </a:r>
            <a:r>
              <a:rPr lang="en-US" sz="2400" b="1" dirty="0">
                <a:solidFill>
                  <a:schemeClr val="bg1"/>
                </a:solidFill>
              </a:rPr>
              <a:t>Leadership &amp; Healthcare</a:t>
            </a:r>
            <a:r>
              <a:rPr lang="en-US" sz="2400" dirty="0">
                <a:solidFill>
                  <a:schemeClr val="bg1"/>
                </a:solidFill>
              </a:rPr>
              <a:t> and </a:t>
            </a:r>
            <a:r>
              <a:rPr lang="en-US" sz="2400" b="1" dirty="0">
                <a:solidFill>
                  <a:schemeClr val="bg1"/>
                </a:solidFill>
              </a:rPr>
              <a:t>Medical &amp; Healthcare</a:t>
            </a:r>
            <a:r>
              <a:rPr lang="en-US" sz="2400" dirty="0">
                <a:solidFill>
                  <a:schemeClr val="bg1"/>
                </a:solidFill>
              </a:rPr>
              <a:t> experiencing the highest ratios, while </a:t>
            </a:r>
            <a:r>
              <a:rPr lang="en-US" sz="2400" b="1" dirty="0">
                <a:solidFill>
                  <a:schemeClr val="bg1"/>
                </a:solidFill>
              </a:rPr>
              <a:t>Construction</a:t>
            </a:r>
            <a:r>
              <a:rPr lang="en-US" sz="2400" dirty="0">
                <a:solidFill>
                  <a:schemeClr val="bg1"/>
                </a:solidFill>
              </a:rPr>
              <a:t> and </a:t>
            </a:r>
            <a:r>
              <a:rPr lang="en-US" sz="2400" b="1" dirty="0">
                <a:solidFill>
                  <a:schemeClr val="bg1"/>
                </a:solidFill>
              </a:rPr>
              <a:t>Hospitality</a:t>
            </a:r>
            <a:r>
              <a:rPr lang="en-US" sz="2400" dirty="0">
                <a:solidFill>
                  <a:schemeClr val="bg1"/>
                </a:solidFill>
              </a:rPr>
              <a:t> see the lowest.</a:t>
            </a:r>
          </a:p>
        </p:txBody>
      </p:sp>
    </p:spTree>
    <p:extLst>
      <p:ext uri="{BB962C8B-B14F-4D97-AF65-F5344CB8AC3E}">
        <p14:creationId xmlns:p14="http://schemas.microsoft.com/office/powerpoint/2010/main" val="908047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396F7A8B-0273-4D42-9FD2-C81E86AAD955}"/>
              </a:ext>
            </a:extLst>
          </p:cNvPr>
          <p:cNvGraphicFramePr>
            <a:graphicFrameLocks/>
          </p:cNvGraphicFramePr>
          <p:nvPr>
            <p:extLst>
              <p:ext uri="{D42A27DB-BD31-4B8C-83A1-F6EECF244321}">
                <p14:modId xmlns:p14="http://schemas.microsoft.com/office/powerpoint/2010/main" val="1973674991"/>
              </p:ext>
            </p:extLst>
          </p:nvPr>
        </p:nvGraphicFramePr>
        <p:xfrm>
          <a:off x="6541477" y="1508760"/>
          <a:ext cx="5331656" cy="462826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9B4C57B1-1DDD-01E2-D2EC-E514AF20190B}"/>
              </a:ext>
            </a:extLst>
          </p:cNvPr>
          <p:cNvSpPr txBox="1"/>
          <p:nvPr/>
        </p:nvSpPr>
        <p:spPr>
          <a:xfrm>
            <a:off x="3089639" y="422031"/>
            <a:ext cx="6511719" cy="861774"/>
          </a:xfrm>
          <a:prstGeom prst="rect">
            <a:avLst/>
          </a:prstGeom>
          <a:noFill/>
        </p:spPr>
        <p:txBody>
          <a:bodyPr wrap="none" rtlCol="0">
            <a:spAutoFit/>
          </a:bodyPr>
          <a:lstStyle/>
          <a:p>
            <a:r>
              <a:rPr lang="en-US" sz="3200" b="1" dirty="0">
                <a:solidFill>
                  <a:srgbClr val="F94CAF"/>
                </a:solidFill>
                <a:latin typeface="Segoe UI Black" panose="020B0A02040204020203" pitchFamily="34" charset="0"/>
                <a:ea typeface="Segoe UI Black" panose="020B0A02040204020203" pitchFamily="34" charset="0"/>
              </a:rPr>
              <a:t>Tasks</a:t>
            </a:r>
            <a:r>
              <a:rPr lang="en-US" sz="3200" b="1" baseline="0" dirty="0">
                <a:solidFill>
                  <a:srgbClr val="F94CAF"/>
                </a:solidFill>
                <a:latin typeface="Segoe UI Black" panose="020B0A02040204020203" pitchFamily="34" charset="0"/>
                <a:ea typeface="Segoe UI Black" panose="020B0A02040204020203" pitchFamily="34" charset="0"/>
              </a:rPr>
              <a:t> Vs. AI Models by Domain</a:t>
            </a:r>
            <a:endParaRPr lang="en-US" sz="3200" b="1" dirty="0">
              <a:solidFill>
                <a:srgbClr val="F94CAF"/>
              </a:solidFill>
              <a:latin typeface="Segoe UI Black" panose="020B0A02040204020203" pitchFamily="34" charset="0"/>
              <a:ea typeface="Segoe UI Black" panose="020B0A02040204020203" pitchFamily="34" charset="0"/>
            </a:endParaRPr>
          </a:p>
          <a:p>
            <a:endParaRPr lang="en-US" dirty="0"/>
          </a:p>
        </p:txBody>
      </p:sp>
      <p:grpSp>
        <p:nvGrpSpPr>
          <p:cNvPr id="4" name="Group 3">
            <a:extLst>
              <a:ext uri="{FF2B5EF4-FFF2-40B4-BE49-F238E27FC236}">
                <a16:creationId xmlns:a16="http://schemas.microsoft.com/office/drawing/2014/main" id="{9DD0F6AB-5D8D-7AC5-4C19-B5495A733832}"/>
              </a:ext>
            </a:extLst>
          </p:cNvPr>
          <p:cNvGrpSpPr/>
          <p:nvPr/>
        </p:nvGrpSpPr>
        <p:grpSpPr>
          <a:xfrm>
            <a:off x="218050" y="144322"/>
            <a:ext cx="1336431" cy="1139483"/>
            <a:chOff x="9144075" y="336943"/>
            <a:chExt cx="2782800" cy="2705165"/>
          </a:xfrm>
        </p:grpSpPr>
        <p:pic>
          <p:nvPicPr>
            <p:cNvPr id="5" name="Picture 4">
              <a:extLst>
                <a:ext uri="{FF2B5EF4-FFF2-40B4-BE49-F238E27FC236}">
                  <a16:creationId xmlns:a16="http://schemas.microsoft.com/office/drawing/2014/main" id="{4F25DFE3-75AE-8110-317F-CA3B85E0D421}"/>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6" name="Straight Connector 5">
              <a:extLst>
                <a:ext uri="{FF2B5EF4-FFF2-40B4-BE49-F238E27FC236}">
                  <a16:creationId xmlns:a16="http://schemas.microsoft.com/office/drawing/2014/main" id="{57B17103-93B9-E67A-4B9F-0E125A264387}"/>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E715E53-66D9-EC73-8B49-9F70CFEF416E}"/>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sp>
        <p:nvSpPr>
          <p:cNvPr id="9" name="TextBox 8">
            <a:extLst>
              <a:ext uri="{FF2B5EF4-FFF2-40B4-BE49-F238E27FC236}">
                <a16:creationId xmlns:a16="http://schemas.microsoft.com/office/drawing/2014/main" id="{571C253A-78FD-939C-6950-9FF97D38B6A8}"/>
              </a:ext>
            </a:extLst>
          </p:cNvPr>
          <p:cNvSpPr txBox="1"/>
          <p:nvPr/>
        </p:nvSpPr>
        <p:spPr>
          <a:xfrm>
            <a:off x="443133" y="2073902"/>
            <a:ext cx="6098344" cy="3877985"/>
          </a:xfrm>
          <a:prstGeom prst="rect">
            <a:avLst/>
          </a:prstGeom>
          <a:noFill/>
        </p:spPr>
        <p:txBody>
          <a:bodyPr wrap="square">
            <a:spAutoFit/>
          </a:bodyPr>
          <a:lstStyle/>
          <a:p>
            <a:pPr marL="285750" indent="-285750">
              <a:buFont typeface="Arial" panose="020B0604020202020204" pitchFamily="34" charset="0"/>
              <a:buChar char="•"/>
            </a:pPr>
            <a:r>
              <a:rPr lang="en-US" sz="2400" b="1" dirty="0">
                <a:solidFill>
                  <a:schemeClr val="bg1"/>
                </a:solidFill>
              </a:rPr>
              <a:t>Chart Type: </a:t>
            </a:r>
            <a:r>
              <a:rPr lang="en-US" sz="2000" dirty="0">
                <a:solidFill>
                  <a:schemeClr val="bg1"/>
                </a:solidFill>
              </a:rPr>
              <a:t>Bar Chart</a:t>
            </a:r>
            <a:endParaRPr lang="en-US" dirty="0">
              <a:solidFill>
                <a:schemeClr val="bg1"/>
              </a:solidFill>
            </a:endParaRPr>
          </a:p>
          <a:p>
            <a:endParaRPr lang="en-US" dirty="0">
              <a:solidFill>
                <a:schemeClr val="bg1"/>
              </a:solidFill>
            </a:endParaRPr>
          </a:p>
          <a:p>
            <a:pPr marL="342900" indent="-342900">
              <a:buFont typeface="Arial" panose="020B0604020202020204" pitchFamily="34" charset="0"/>
              <a:buChar char="•"/>
            </a:pPr>
            <a:r>
              <a:rPr lang="en-US" sz="2400" b="1" dirty="0">
                <a:solidFill>
                  <a:schemeClr val="bg1"/>
                </a:solidFill>
              </a:rPr>
              <a:t>Insight:</a:t>
            </a:r>
            <a:endParaRPr lang="en-US" sz="2400" dirty="0">
              <a:solidFill>
                <a:schemeClr val="bg1"/>
              </a:solidFill>
            </a:endParaRPr>
          </a:p>
          <a:p>
            <a:r>
              <a:rPr lang="en-US" dirty="0">
                <a:solidFill>
                  <a:schemeClr val="bg1"/>
                </a:solidFill>
              </a:rPr>
              <a:t>           -The chart presents the </a:t>
            </a:r>
            <a:r>
              <a:rPr lang="en-US" b="1" dirty="0">
                <a:solidFill>
                  <a:schemeClr val="bg1"/>
                </a:solidFill>
              </a:rPr>
              <a:t>average number of tasks</a:t>
            </a:r>
            <a:r>
              <a:rPr lang="en-US" dirty="0">
                <a:solidFill>
                  <a:schemeClr val="bg1"/>
                </a:solidFill>
              </a:rPr>
              <a:t> and </a:t>
            </a:r>
            <a:r>
              <a:rPr lang="en-US" b="1" dirty="0">
                <a:solidFill>
                  <a:schemeClr val="bg1"/>
                </a:solidFill>
              </a:rPr>
              <a:t>AI models</a:t>
            </a:r>
            <a:r>
              <a:rPr lang="en-US" dirty="0">
                <a:solidFill>
                  <a:schemeClr val="bg1"/>
                </a:solidFill>
              </a:rPr>
              <a:t> across different domains.</a:t>
            </a:r>
          </a:p>
          <a:p>
            <a:r>
              <a:rPr lang="en-US" dirty="0">
                <a:solidFill>
                  <a:schemeClr val="bg1"/>
                </a:solidFill>
              </a:rPr>
              <a:t>           -The </a:t>
            </a:r>
            <a:r>
              <a:rPr lang="en-US" b="1" dirty="0">
                <a:solidFill>
                  <a:schemeClr val="bg1"/>
                </a:solidFill>
              </a:rPr>
              <a:t>Hospitality</a:t>
            </a:r>
            <a:r>
              <a:rPr lang="en-US" dirty="0">
                <a:solidFill>
                  <a:schemeClr val="bg1"/>
                </a:solidFill>
              </a:rPr>
              <a:t> sector shows the highest average with </a:t>
            </a:r>
            <a:r>
              <a:rPr lang="en-US" b="1" dirty="0">
                <a:solidFill>
                  <a:schemeClr val="bg1"/>
                </a:solidFill>
              </a:rPr>
              <a:t>416.7 tasks</a:t>
            </a:r>
            <a:r>
              <a:rPr lang="en-US" dirty="0">
                <a:solidFill>
                  <a:schemeClr val="bg1"/>
                </a:solidFill>
              </a:rPr>
              <a:t> and </a:t>
            </a:r>
            <a:r>
              <a:rPr lang="en-US" b="1" dirty="0">
                <a:solidFill>
                  <a:schemeClr val="bg1"/>
                </a:solidFill>
              </a:rPr>
              <a:t>1,869 AI models</a:t>
            </a:r>
            <a:r>
              <a:rPr lang="en-US" dirty="0">
                <a:solidFill>
                  <a:schemeClr val="bg1"/>
                </a:solidFill>
              </a:rPr>
              <a:t>, indicating a significant reliance on AI.</a:t>
            </a:r>
          </a:p>
          <a:p>
            <a:r>
              <a:rPr lang="en-US" dirty="0">
                <a:solidFill>
                  <a:schemeClr val="bg1"/>
                </a:solidFill>
              </a:rPr>
              <a:t>           -The </a:t>
            </a:r>
            <a:r>
              <a:rPr lang="en-US" b="1" dirty="0">
                <a:solidFill>
                  <a:schemeClr val="bg1"/>
                </a:solidFill>
              </a:rPr>
              <a:t>Sales &amp; Marketing</a:t>
            </a:r>
            <a:r>
              <a:rPr lang="en-US" dirty="0">
                <a:solidFill>
                  <a:schemeClr val="bg1"/>
                </a:solidFill>
              </a:rPr>
              <a:t> sector also exhibits a high average of </a:t>
            </a:r>
            <a:r>
              <a:rPr lang="en-US" b="1" dirty="0">
                <a:solidFill>
                  <a:schemeClr val="bg1"/>
                </a:solidFill>
              </a:rPr>
              <a:t>412.7 tasks</a:t>
            </a:r>
            <a:r>
              <a:rPr lang="en-US" dirty="0">
                <a:solidFill>
                  <a:schemeClr val="bg1"/>
                </a:solidFill>
              </a:rPr>
              <a:t> and </a:t>
            </a:r>
            <a:r>
              <a:rPr lang="en-US" b="1" dirty="0">
                <a:solidFill>
                  <a:schemeClr val="bg1"/>
                </a:solidFill>
              </a:rPr>
              <a:t>1,855 AI models</a:t>
            </a:r>
            <a:r>
              <a:rPr lang="en-US" dirty="0">
                <a:solidFill>
                  <a:schemeClr val="bg1"/>
                </a:solidFill>
              </a:rPr>
              <a:t>.</a:t>
            </a:r>
          </a:p>
          <a:p>
            <a:r>
              <a:rPr lang="en-US" dirty="0">
                <a:solidFill>
                  <a:schemeClr val="bg1"/>
                </a:solidFill>
              </a:rPr>
              <a:t>           -Overall, the average across all domains is </a:t>
            </a:r>
            <a:r>
              <a:rPr lang="en-US" b="1" dirty="0">
                <a:solidFill>
                  <a:schemeClr val="bg1"/>
                </a:solidFill>
              </a:rPr>
              <a:t>401.3 tasks</a:t>
            </a:r>
            <a:r>
              <a:rPr lang="en-US" dirty="0">
                <a:solidFill>
                  <a:schemeClr val="bg1"/>
                </a:solidFill>
              </a:rPr>
              <a:t> and </a:t>
            </a:r>
            <a:r>
              <a:rPr lang="en-US" b="1" dirty="0">
                <a:solidFill>
                  <a:schemeClr val="bg1"/>
                </a:solidFill>
              </a:rPr>
              <a:t>1,820 AI models</a:t>
            </a:r>
            <a:r>
              <a:rPr lang="en-US" dirty="0">
                <a:solidFill>
                  <a:schemeClr val="bg1"/>
                </a:solidFill>
              </a:rPr>
              <a:t>, highlighting consistent AI integration in various fields.</a:t>
            </a:r>
          </a:p>
        </p:txBody>
      </p:sp>
    </p:spTree>
    <p:extLst>
      <p:ext uri="{BB962C8B-B14F-4D97-AF65-F5344CB8AC3E}">
        <p14:creationId xmlns:p14="http://schemas.microsoft.com/office/powerpoint/2010/main" val="4196049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59A5C6-3A36-3F47-2149-CB8EA1A343DA}"/>
              </a:ext>
            </a:extLst>
          </p:cNvPr>
          <p:cNvSpPr txBox="1"/>
          <p:nvPr/>
        </p:nvSpPr>
        <p:spPr>
          <a:xfrm>
            <a:off x="686637" y="2468660"/>
            <a:ext cx="6096000" cy="3323987"/>
          </a:xfrm>
          <a:prstGeom prst="rect">
            <a:avLst/>
          </a:prstGeom>
          <a:noFill/>
        </p:spPr>
        <p:txBody>
          <a:bodyPr wrap="square">
            <a:spAutoFit/>
          </a:bodyPr>
          <a:lstStyle/>
          <a:p>
            <a:pPr marL="285750" indent="-285750">
              <a:buFont typeface="Arial" panose="020B0604020202020204" pitchFamily="34" charset="0"/>
              <a:buChar char="•"/>
            </a:pPr>
            <a:r>
              <a:rPr lang="en-US" sz="2400" b="1" dirty="0">
                <a:solidFill>
                  <a:schemeClr val="bg1"/>
                </a:solidFill>
              </a:rPr>
              <a:t>Chart Type: </a:t>
            </a:r>
            <a:r>
              <a:rPr lang="en-US" b="1" dirty="0">
                <a:solidFill>
                  <a:schemeClr val="bg1"/>
                </a:solidFill>
              </a:rPr>
              <a:t>Bar Chart</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sz="2400" b="1" dirty="0">
                <a:solidFill>
                  <a:schemeClr val="bg1"/>
                </a:solidFill>
              </a:rPr>
              <a:t>Insight:</a:t>
            </a:r>
          </a:p>
          <a:p>
            <a:r>
              <a:rPr lang="en-US" dirty="0">
                <a:solidFill>
                  <a:schemeClr val="bg1"/>
                </a:solidFill>
              </a:rPr>
              <a:t>            -The chart shows the </a:t>
            </a:r>
            <a:r>
              <a:rPr lang="en-US" b="1" dirty="0">
                <a:solidFill>
                  <a:schemeClr val="bg1"/>
                </a:solidFill>
              </a:rPr>
              <a:t>average number of tasks</a:t>
            </a:r>
            <a:r>
              <a:rPr lang="en-US" dirty="0">
                <a:solidFill>
                  <a:schemeClr val="bg1"/>
                </a:solidFill>
              </a:rPr>
              <a:t> and </a:t>
            </a:r>
            <a:r>
              <a:rPr lang="en-US" b="1" dirty="0">
                <a:solidFill>
                  <a:schemeClr val="bg1"/>
                </a:solidFill>
              </a:rPr>
              <a:t>AI models</a:t>
            </a:r>
            <a:r>
              <a:rPr lang="en-US" dirty="0">
                <a:solidFill>
                  <a:schemeClr val="bg1"/>
                </a:solidFill>
              </a:rPr>
              <a:t> for different job titles.</a:t>
            </a:r>
          </a:p>
          <a:p>
            <a:r>
              <a:rPr lang="en-US" b="1" dirty="0">
                <a:solidFill>
                  <a:schemeClr val="bg1"/>
                </a:solidFill>
              </a:rPr>
              <a:t>            -Instructional Designer</a:t>
            </a:r>
            <a:r>
              <a:rPr lang="en-US" dirty="0">
                <a:solidFill>
                  <a:schemeClr val="bg1"/>
                </a:solidFill>
              </a:rPr>
              <a:t> has the highest values, with </a:t>
            </a:r>
            <a:r>
              <a:rPr lang="en-US" b="1" dirty="0">
                <a:solidFill>
                  <a:schemeClr val="bg1"/>
                </a:solidFill>
              </a:rPr>
              <a:t>1,387 tasks</a:t>
            </a:r>
            <a:r>
              <a:rPr lang="en-US" dirty="0">
                <a:solidFill>
                  <a:schemeClr val="bg1"/>
                </a:solidFill>
              </a:rPr>
              <a:t> and </a:t>
            </a:r>
            <a:r>
              <a:rPr lang="en-US" b="1" dirty="0">
                <a:solidFill>
                  <a:schemeClr val="bg1"/>
                </a:solidFill>
              </a:rPr>
              <a:t>5,666 AI models</a:t>
            </a:r>
            <a:r>
              <a:rPr lang="en-US" dirty="0">
                <a:solidFill>
                  <a:schemeClr val="bg1"/>
                </a:solidFill>
              </a:rPr>
              <a:t>.</a:t>
            </a:r>
          </a:p>
          <a:p>
            <a:r>
              <a:rPr lang="en-US" dirty="0">
                <a:solidFill>
                  <a:schemeClr val="bg1"/>
                </a:solidFill>
              </a:rPr>
              <a:t>            -On average, jobs involve </a:t>
            </a:r>
            <a:r>
              <a:rPr lang="en-US" b="1" dirty="0">
                <a:solidFill>
                  <a:schemeClr val="bg1"/>
                </a:solidFill>
              </a:rPr>
              <a:t>1,324 tasks</a:t>
            </a:r>
            <a:r>
              <a:rPr lang="en-US" dirty="0">
                <a:solidFill>
                  <a:schemeClr val="bg1"/>
                </a:solidFill>
              </a:rPr>
              <a:t> and </a:t>
            </a:r>
            <a:r>
              <a:rPr lang="en-US" b="1" dirty="0">
                <a:solidFill>
                  <a:schemeClr val="bg1"/>
                </a:solidFill>
              </a:rPr>
              <a:t>5,233 AI models</a:t>
            </a:r>
            <a:r>
              <a:rPr lang="en-US" dirty="0">
                <a:solidFill>
                  <a:schemeClr val="bg1"/>
                </a:solidFill>
              </a:rPr>
              <a:t>.</a:t>
            </a:r>
          </a:p>
          <a:p>
            <a:r>
              <a:rPr lang="en-US" dirty="0">
                <a:solidFill>
                  <a:schemeClr val="bg1"/>
                </a:solidFill>
              </a:rPr>
              <a:t>            -AI is playing a significant role in roles related to design, writing, and management.</a:t>
            </a:r>
          </a:p>
        </p:txBody>
      </p:sp>
      <p:graphicFrame>
        <p:nvGraphicFramePr>
          <p:cNvPr id="4" name="Chart 3">
            <a:extLst>
              <a:ext uri="{FF2B5EF4-FFF2-40B4-BE49-F238E27FC236}">
                <a16:creationId xmlns:a16="http://schemas.microsoft.com/office/drawing/2014/main" id="{3601DCCD-D1AE-46A8-934E-69D7F8F86B0F}"/>
              </a:ext>
            </a:extLst>
          </p:cNvPr>
          <p:cNvGraphicFramePr>
            <a:graphicFrameLocks/>
          </p:cNvGraphicFramePr>
          <p:nvPr>
            <p:extLst>
              <p:ext uri="{D42A27DB-BD31-4B8C-83A1-F6EECF244321}">
                <p14:modId xmlns:p14="http://schemas.microsoft.com/office/powerpoint/2010/main" val="238562856"/>
              </p:ext>
            </p:extLst>
          </p:nvPr>
        </p:nvGraphicFramePr>
        <p:xfrm>
          <a:off x="7736265" y="1841349"/>
          <a:ext cx="4078363" cy="444333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4855794-6DDB-F73D-A934-B952EBF35403}"/>
              </a:ext>
            </a:extLst>
          </p:cNvPr>
          <p:cNvSpPr txBox="1"/>
          <p:nvPr/>
        </p:nvSpPr>
        <p:spPr>
          <a:xfrm>
            <a:off x="3154329" y="406400"/>
            <a:ext cx="5883342" cy="800219"/>
          </a:xfrm>
          <a:prstGeom prst="rect">
            <a:avLst/>
          </a:prstGeom>
          <a:noFill/>
        </p:spPr>
        <p:txBody>
          <a:bodyPr wrap="none" rtlCol="0">
            <a:spAutoFit/>
          </a:bodyPr>
          <a:lstStyle/>
          <a:p>
            <a:r>
              <a:rPr lang="en-US" sz="2800" b="1" dirty="0">
                <a:solidFill>
                  <a:srgbClr val="F94CAF"/>
                </a:solidFill>
                <a:latin typeface="Segoe UI Black" panose="020B0A02040204020203" pitchFamily="34" charset="0"/>
                <a:ea typeface="Segoe UI Black" panose="020B0A02040204020203" pitchFamily="34" charset="0"/>
              </a:rPr>
              <a:t>Tasks Vs. AI Models by Job Title</a:t>
            </a:r>
          </a:p>
          <a:p>
            <a:endParaRPr lang="en-US" dirty="0"/>
          </a:p>
        </p:txBody>
      </p:sp>
      <p:grpSp>
        <p:nvGrpSpPr>
          <p:cNvPr id="6" name="Group 5">
            <a:extLst>
              <a:ext uri="{FF2B5EF4-FFF2-40B4-BE49-F238E27FC236}">
                <a16:creationId xmlns:a16="http://schemas.microsoft.com/office/drawing/2014/main" id="{6D118988-2D38-0075-D2E5-FE1016EC15AE}"/>
              </a:ext>
            </a:extLst>
          </p:cNvPr>
          <p:cNvGrpSpPr/>
          <p:nvPr/>
        </p:nvGrpSpPr>
        <p:grpSpPr>
          <a:xfrm>
            <a:off x="218050" y="144322"/>
            <a:ext cx="1336431" cy="1139483"/>
            <a:chOff x="9144075" y="336943"/>
            <a:chExt cx="2782800" cy="2705165"/>
          </a:xfrm>
        </p:grpSpPr>
        <p:pic>
          <p:nvPicPr>
            <p:cNvPr id="7" name="Picture 6">
              <a:extLst>
                <a:ext uri="{FF2B5EF4-FFF2-40B4-BE49-F238E27FC236}">
                  <a16:creationId xmlns:a16="http://schemas.microsoft.com/office/drawing/2014/main" id="{96E782CA-95AC-6FD3-3008-B7F23C76F5A1}"/>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8" name="Straight Connector 7">
              <a:extLst>
                <a:ext uri="{FF2B5EF4-FFF2-40B4-BE49-F238E27FC236}">
                  <a16:creationId xmlns:a16="http://schemas.microsoft.com/office/drawing/2014/main" id="{E18D779F-9C60-9BF9-23CE-9C2E85630F82}"/>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7A72F02-C4F2-8454-E3AF-E205412754F7}"/>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spTree>
    <p:extLst>
      <p:ext uri="{BB962C8B-B14F-4D97-AF65-F5344CB8AC3E}">
        <p14:creationId xmlns:p14="http://schemas.microsoft.com/office/powerpoint/2010/main" val="42266251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D6029E3-0E68-4D16-8CE7-1BD8B7E2E5C1}"/>
              </a:ext>
            </a:extLst>
          </p:cNvPr>
          <p:cNvGraphicFramePr>
            <a:graphicFrameLocks/>
          </p:cNvGraphicFramePr>
          <p:nvPr>
            <p:extLst>
              <p:ext uri="{D42A27DB-BD31-4B8C-83A1-F6EECF244321}">
                <p14:modId xmlns:p14="http://schemas.microsoft.com/office/powerpoint/2010/main" val="1276280202"/>
              </p:ext>
            </p:extLst>
          </p:nvPr>
        </p:nvGraphicFramePr>
        <p:xfrm>
          <a:off x="1520236" y="548876"/>
          <a:ext cx="8932984" cy="3246120"/>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oup 2">
            <a:extLst>
              <a:ext uri="{FF2B5EF4-FFF2-40B4-BE49-F238E27FC236}">
                <a16:creationId xmlns:a16="http://schemas.microsoft.com/office/drawing/2014/main" id="{256A9BCF-1B57-198D-4BCD-800A83EF88F8}"/>
              </a:ext>
            </a:extLst>
          </p:cNvPr>
          <p:cNvGrpSpPr/>
          <p:nvPr/>
        </p:nvGrpSpPr>
        <p:grpSpPr>
          <a:xfrm>
            <a:off x="10714892" y="182049"/>
            <a:ext cx="1336431" cy="1139483"/>
            <a:chOff x="9144075" y="336943"/>
            <a:chExt cx="2782800" cy="2705165"/>
          </a:xfrm>
        </p:grpSpPr>
        <p:pic>
          <p:nvPicPr>
            <p:cNvPr id="4" name="Picture 3">
              <a:extLst>
                <a:ext uri="{FF2B5EF4-FFF2-40B4-BE49-F238E27FC236}">
                  <a16:creationId xmlns:a16="http://schemas.microsoft.com/office/drawing/2014/main" id="{2C2DBD78-CF6E-75DB-264C-BC78201591AF}"/>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5" name="Straight Connector 4">
              <a:extLst>
                <a:ext uri="{FF2B5EF4-FFF2-40B4-BE49-F238E27FC236}">
                  <a16:creationId xmlns:a16="http://schemas.microsoft.com/office/drawing/2014/main" id="{781F186F-0C47-33DE-A8E8-C8EB1435DA52}"/>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6436EC1-80BC-DBBC-1FCF-2FA5CC85A3C3}"/>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sp>
        <p:nvSpPr>
          <p:cNvPr id="9" name="TextBox 8">
            <a:extLst>
              <a:ext uri="{FF2B5EF4-FFF2-40B4-BE49-F238E27FC236}">
                <a16:creationId xmlns:a16="http://schemas.microsoft.com/office/drawing/2014/main" id="{7968574F-8D02-D2C8-87D8-9FFDD9F4B93C}"/>
              </a:ext>
            </a:extLst>
          </p:cNvPr>
          <p:cNvSpPr txBox="1"/>
          <p:nvPr/>
        </p:nvSpPr>
        <p:spPr>
          <a:xfrm>
            <a:off x="3667824" y="182049"/>
            <a:ext cx="4637808" cy="584775"/>
          </a:xfrm>
          <a:prstGeom prst="rect">
            <a:avLst/>
          </a:prstGeom>
          <a:noFill/>
        </p:spPr>
        <p:txBody>
          <a:bodyPr wrap="none" rtlCol="0">
            <a:spAutoFit/>
          </a:bodyPr>
          <a:lstStyle/>
          <a:p>
            <a:pPr algn="ctr" rtl="0">
              <a:defRPr sz="1400" b="0" i="0" u="none" strike="noStrike" kern="1200" spc="0" baseline="0">
                <a:solidFill>
                  <a:sysClr val="windowText" lastClr="000000">
                    <a:lumMod val="65000"/>
                    <a:lumOff val="35000"/>
                  </a:sysClr>
                </a:solidFill>
                <a:latin typeface="+mn-lt"/>
                <a:ea typeface="+mn-ea"/>
                <a:cs typeface="+mn-cs"/>
              </a:defRPr>
            </a:pPr>
            <a:r>
              <a:rPr lang="en-US" sz="3200" b="1" i="0" u="none" strike="noStrike" baseline="0" dirty="0">
                <a:solidFill>
                  <a:srgbClr val="F94CAF"/>
                </a:solidFill>
                <a:latin typeface="Segoe UI Black" panose="020B0A02040204020203" pitchFamily="34" charset="0"/>
                <a:ea typeface="Segoe UI Black" panose="020B0A02040204020203" pitchFamily="34" charset="0"/>
              </a:rPr>
              <a:t>AI Impact by Job Title</a:t>
            </a:r>
            <a:endParaRPr lang="en-US" sz="3200" b="1" dirty="0">
              <a:solidFill>
                <a:srgbClr val="F94CAF"/>
              </a:solidFill>
              <a:latin typeface="Segoe UI Black" panose="020B0A02040204020203" pitchFamily="34" charset="0"/>
              <a:ea typeface="Segoe UI Black" panose="020B0A02040204020203" pitchFamily="34" charset="0"/>
            </a:endParaRPr>
          </a:p>
        </p:txBody>
      </p:sp>
      <p:sp>
        <p:nvSpPr>
          <p:cNvPr id="11" name="TextBox 10">
            <a:extLst>
              <a:ext uri="{FF2B5EF4-FFF2-40B4-BE49-F238E27FC236}">
                <a16:creationId xmlns:a16="http://schemas.microsoft.com/office/drawing/2014/main" id="{A390D766-9CF9-1FB9-472F-4F69FAFA4A59}"/>
              </a:ext>
            </a:extLst>
          </p:cNvPr>
          <p:cNvSpPr txBox="1"/>
          <p:nvPr/>
        </p:nvSpPr>
        <p:spPr>
          <a:xfrm>
            <a:off x="801111" y="3877689"/>
            <a:ext cx="11090357" cy="2431435"/>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chemeClr val="bg1"/>
                </a:solidFill>
              </a:rPr>
              <a:t>Chart Type: </a:t>
            </a:r>
            <a:r>
              <a:rPr lang="en-US" sz="2000" b="1" dirty="0">
                <a:solidFill>
                  <a:schemeClr val="bg1"/>
                </a:solidFill>
              </a:rPr>
              <a:t>Bar Chart</a:t>
            </a:r>
          </a:p>
          <a:p>
            <a:pPr marL="457200" indent="-457200">
              <a:buFont typeface="Arial" panose="020B0604020202020204" pitchFamily="34" charset="0"/>
              <a:buChar char="•"/>
            </a:pPr>
            <a:r>
              <a:rPr lang="en-US" sz="2800" b="1" dirty="0">
                <a:solidFill>
                  <a:schemeClr val="bg1"/>
                </a:solidFill>
              </a:rPr>
              <a:t>Insight:</a:t>
            </a:r>
          </a:p>
          <a:p>
            <a:r>
              <a:rPr lang="en-US" sz="2000" b="1" dirty="0">
                <a:solidFill>
                  <a:schemeClr val="bg1"/>
                </a:solidFill>
              </a:rPr>
              <a:t>             - The chart highlights the “AI impact on various job titles”, with roles like Data Clerk (98%)                            and Medical Transcriptionist (95%) showing the highest risk of AI automation.</a:t>
            </a:r>
          </a:p>
          <a:p>
            <a:r>
              <a:rPr lang="en-US" sz="2000" b="1" dirty="0">
                <a:solidFill>
                  <a:schemeClr val="bg1"/>
                </a:solidFill>
              </a:rPr>
              <a:t>             - Clerical and data entry positions are particularly vulnerable to AI replacement.</a:t>
            </a:r>
          </a:p>
          <a:p>
            <a:r>
              <a:rPr lang="en-US" sz="2000" b="1" dirty="0">
                <a:solidFill>
                  <a:schemeClr val="bg1"/>
                </a:solidFill>
              </a:rPr>
              <a:t>             - Most job roles shown have a high AI impact, generally around “90%”, signaling a significant shift in workforce demand for these roles.</a:t>
            </a:r>
          </a:p>
        </p:txBody>
      </p:sp>
    </p:spTree>
    <p:extLst>
      <p:ext uri="{BB962C8B-B14F-4D97-AF65-F5344CB8AC3E}">
        <p14:creationId xmlns:p14="http://schemas.microsoft.com/office/powerpoint/2010/main" val="3045573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3CDBA03F-162B-4E21-A55B-EE9B7A46D9C7}"/>
              </a:ext>
            </a:extLst>
          </p:cNvPr>
          <p:cNvGraphicFramePr>
            <a:graphicFrameLocks/>
          </p:cNvGraphicFramePr>
          <p:nvPr>
            <p:extLst>
              <p:ext uri="{D42A27DB-BD31-4B8C-83A1-F6EECF244321}">
                <p14:modId xmlns:p14="http://schemas.microsoft.com/office/powerpoint/2010/main" val="4134367073"/>
              </p:ext>
            </p:extLst>
          </p:nvPr>
        </p:nvGraphicFramePr>
        <p:xfrm>
          <a:off x="1876453" y="230765"/>
          <a:ext cx="7920110" cy="330239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59A90BB2-453C-FE39-A75C-2D030CDFE585}"/>
              </a:ext>
            </a:extLst>
          </p:cNvPr>
          <p:cNvSpPr txBox="1"/>
          <p:nvPr/>
        </p:nvSpPr>
        <p:spPr>
          <a:xfrm>
            <a:off x="3909323" y="154745"/>
            <a:ext cx="4940776" cy="738664"/>
          </a:xfrm>
          <a:prstGeom prst="rect">
            <a:avLst/>
          </a:prstGeom>
          <a:noFill/>
        </p:spPr>
        <p:txBody>
          <a:bodyPr wrap="none" rtlCol="0">
            <a:spAutoFit/>
          </a:bodyPr>
          <a:lstStyle/>
          <a:p>
            <a:r>
              <a:rPr lang="en-US" sz="2400" b="1" i="0" u="none" strike="noStrike" baseline="0" dirty="0">
                <a:solidFill>
                  <a:srgbClr val="F94CAF"/>
                </a:solidFill>
                <a:effectLst/>
                <a:latin typeface="Segoe UI Black" panose="020B0A02040204020203" pitchFamily="34" charset="0"/>
                <a:ea typeface="Segoe UI Black" panose="020B0A02040204020203" pitchFamily="34" charset="0"/>
              </a:rPr>
              <a:t>AI Workload Ratio by Job Title</a:t>
            </a:r>
            <a:r>
              <a:rPr lang="en-US" sz="2400" b="1" i="0" u="none" strike="noStrike" baseline="0" dirty="0">
                <a:solidFill>
                  <a:srgbClr val="F94CAF"/>
                </a:solidFill>
                <a:latin typeface="Segoe UI Black" panose="020B0A02040204020203" pitchFamily="34" charset="0"/>
                <a:ea typeface="Segoe UI Black" panose="020B0A02040204020203" pitchFamily="34" charset="0"/>
              </a:rPr>
              <a:t> </a:t>
            </a:r>
            <a:endParaRPr lang="en-US" sz="2400" b="1" dirty="0">
              <a:solidFill>
                <a:srgbClr val="F94CAF"/>
              </a:solidFill>
              <a:latin typeface="Segoe UI Black" panose="020B0A02040204020203" pitchFamily="34" charset="0"/>
              <a:ea typeface="Segoe UI Black" panose="020B0A02040204020203" pitchFamily="34" charset="0"/>
            </a:endParaRPr>
          </a:p>
          <a:p>
            <a:endParaRPr lang="en-US" dirty="0"/>
          </a:p>
        </p:txBody>
      </p:sp>
      <p:grpSp>
        <p:nvGrpSpPr>
          <p:cNvPr id="4" name="Group 3">
            <a:extLst>
              <a:ext uri="{FF2B5EF4-FFF2-40B4-BE49-F238E27FC236}">
                <a16:creationId xmlns:a16="http://schemas.microsoft.com/office/drawing/2014/main" id="{76155C4C-903D-8B8B-FD39-D799E6E08AD5}"/>
              </a:ext>
            </a:extLst>
          </p:cNvPr>
          <p:cNvGrpSpPr/>
          <p:nvPr/>
        </p:nvGrpSpPr>
        <p:grpSpPr>
          <a:xfrm>
            <a:off x="10743027" y="154745"/>
            <a:ext cx="1336431" cy="1139483"/>
            <a:chOff x="9144075" y="336943"/>
            <a:chExt cx="2782800" cy="2705165"/>
          </a:xfrm>
        </p:grpSpPr>
        <p:pic>
          <p:nvPicPr>
            <p:cNvPr id="5" name="Picture 4">
              <a:extLst>
                <a:ext uri="{FF2B5EF4-FFF2-40B4-BE49-F238E27FC236}">
                  <a16:creationId xmlns:a16="http://schemas.microsoft.com/office/drawing/2014/main" id="{71A7D7C0-D8E0-00F0-F128-AB1ABFCC4A06}"/>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6" name="Straight Connector 5">
              <a:extLst>
                <a:ext uri="{FF2B5EF4-FFF2-40B4-BE49-F238E27FC236}">
                  <a16:creationId xmlns:a16="http://schemas.microsoft.com/office/drawing/2014/main" id="{151B8B4F-FFCA-D40C-A78B-ED9B9D49B2C5}"/>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FD591D6-D25E-D420-3785-81B8D1E8F410}"/>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sp>
        <p:nvSpPr>
          <p:cNvPr id="12" name="TextBox 11">
            <a:extLst>
              <a:ext uri="{FF2B5EF4-FFF2-40B4-BE49-F238E27FC236}">
                <a16:creationId xmlns:a16="http://schemas.microsoft.com/office/drawing/2014/main" id="{6F0C3854-2DD6-3DEB-0B99-DB60C321E0EE}"/>
              </a:ext>
            </a:extLst>
          </p:cNvPr>
          <p:cNvSpPr txBox="1"/>
          <p:nvPr/>
        </p:nvSpPr>
        <p:spPr>
          <a:xfrm>
            <a:off x="477646" y="3380125"/>
            <a:ext cx="11714354" cy="3477875"/>
          </a:xfrm>
          <a:prstGeom prst="rect">
            <a:avLst/>
          </a:prstGeom>
          <a:noFill/>
        </p:spPr>
        <p:txBody>
          <a:bodyPr wrap="square">
            <a:spAutoFit/>
          </a:bodyPr>
          <a:lstStyle/>
          <a:p>
            <a:pPr marL="285750" indent="-285750">
              <a:buFont typeface="Arial" panose="020B0604020202020204" pitchFamily="34" charset="0"/>
              <a:buChar char="•"/>
            </a:pPr>
            <a:r>
              <a:rPr lang="en-US" sz="2000" b="1" dirty="0">
                <a:solidFill>
                  <a:schemeClr val="bg1"/>
                </a:solidFill>
              </a:rPr>
              <a:t>Chart Type: Bar Chart</a:t>
            </a:r>
          </a:p>
          <a:p>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Insight:</a:t>
            </a:r>
          </a:p>
          <a:p>
            <a:endParaRPr lang="en-US" sz="2000" b="1" dirty="0">
              <a:solidFill>
                <a:schemeClr val="bg1"/>
              </a:solidFill>
            </a:endParaRPr>
          </a:p>
          <a:p>
            <a:r>
              <a:rPr lang="en-US" sz="2000" b="1" dirty="0">
                <a:solidFill>
                  <a:schemeClr val="bg1"/>
                </a:solidFill>
              </a:rPr>
              <a:t>           - The chart shows the **AI Workload Ratio** across various job titles.</a:t>
            </a:r>
          </a:p>
          <a:p>
            <a:r>
              <a:rPr lang="en-US" sz="2000" b="1" dirty="0">
                <a:solidFill>
                  <a:schemeClr val="bg1"/>
                </a:solidFill>
              </a:rPr>
              <a:t>           - Roles like “After School Teacher” (100%) and “Dog Trainer” (83%) have high AI workload ratios, indicating more tasks may be handled by AI.</a:t>
            </a:r>
          </a:p>
          <a:p>
            <a:r>
              <a:rPr lang="en-US" sz="2000" b="1" dirty="0">
                <a:solidFill>
                  <a:schemeClr val="bg1"/>
                </a:solidFill>
              </a:rPr>
              <a:t>           - Jobs such as “Computer Teacher” (42%) and “Security Analyst” (40%) have lower ratios, suggesting less AI impact.</a:t>
            </a:r>
          </a:p>
          <a:p>
            <a:r>
              <a:rPr lang="en-US" sz="2000" b="1" dirty="0">
                <a:solidFill>
                  <a:schemeClr val="bg1"/>
                </a:solidFill>
              </a:rPr>
              <a:t>          -On average, the AI workload ratio is around “50%”, reflecting a moderate influence of AI across these roles.</a:t>
            </a:r>
          </a:p>
        </p:txBody>
      </p:sp>
    </p:spTree>
    <p:extLst>
      <p:ext uri="{BB962C8B-B14F-4D97-AF65-F5344CB8AC3E}">
        <p14:creationId xmlns:p14="http://schemas.microsoft.com/office/powerpoint/2010/main" val="25996995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BCC30E-2EFB-E14E-11E1-94AE0F6D20A7}"/>
              </a:ext>
            </a:extLst>
          </p:cNvPr>
          <p:cNvSpPr txBox="1"/>
          <p:nvPr/>
        </p:nvSpPr>
        <p:spPr>
          <a:xfrm>
            <a:off x="913564" y="2541117"/>
            <a:ext cx="7825154" cy="2677656"/>
          </a:xfrm>
          <a:prstGeom prst="rect">
            <a:avLst/>
          </a:prstGeom>
          <a:noFill/>
        </p:spPr>
        <p:txBody>
          <a:bodyPr wrap="square">
            <a:spAutoFit/>
          </a:bodyPr>
          <a:lstStyle/>
          <a:p>
            <a:r>
              <a:rPr lang="en-US" sz="2400" b="1" dirty="0">
                <a:solidFill>
                  <a:schemeClr val="bg1"/>
                </a:solidFill>
              </a:rPr>
              <a:t>AI is affecting various job sectors, especially those that rely on computer-based tasks. While some roles may be replaced, AI also creates opportunities by automating routine tasks, allowing workers to focus on more meaningful responsibilities. This shift can help companies adapt and create new job opportunities aligned with emerging technologies.</a:t>
            </a:r>
          </a:p>
        </p:txBody>
      </p:sp>
      <p:sp>
        <p:nvSpPr>
          <p:cNvPr id="5" name="TextBox 4">
            <a:extLst>
              <a:ext uri="{FF2B5EF4-FFF2-40B4-BE49-F238E27FC236}">
                <a16:creationId xmlns:a16="http://schemas.microsoft.com/office/drawing/2014/main" id="{B7C5A122-AB7C-9559-63FB-7B4E28D54461}"/>
              </a:ext>
            </a:extLst>
          </p:cNvPr>
          <p:cNvSpPr txBox="1"/>
          <p:nvPr/>
        </p:nvSpPr>
        <p:spPr>
          <a:xfrm>
            <a:off x="322719" y="1131395"/>
            <a:ext cx="6098344" cy="1015663"/>
          </a:xfrm>
          <a:prstGeom prst="rect">
            <a:avLst/>
          </a:prstGeom>
          <a:noFill/>
        </p:spPr>
        <p:txBody>
          <a:bodyPr wrap="square">
            <a:spAutoFit/>
          </a:bodyPr>
          <a:lstStyle/>
          <a:p>
            <a:r>
              <a:rPr lang="en-US" sz="6000" dirty="0">
                <a:solidFill>
                  <a:srgbClr val="F94CAF"/>
                </a:solidFill>
                <a:latin typeface="Segoe UI Black" panose="020B0A02040204020203" pitchFamily="34" charset="0"/>
                <a:ea typeface="Segoe UI Black" panose="020B0A02040204020203" pitchFamily="34" charset="0"/>
              </a:rPr>
              <a:t>Summary</a:t>
            </a:r>
          </a:p>
        </p:txBody>
      </p:sp>
      <p:pic>
        <p:nvPicPr>
          <p:cNvPr id="9" name="Picture 8">
            <a:extLst>
              <a:ext uri="{FF2B5EF4-FFF2-40B4-BE49-F238E27FC236}">
                <a16:creationId xmlns:a16="http://schemas.microsoft.com/office/drawing/2014/main" id="{2DDE15F1-3896-8803-CDBD-ACA7D6AACC82}"/>
              </a:ext>
            </a:extLst>
          </p:cNvPr>
          <p:cNvPicPr>
            <a:picLocks noChangeAspect="1"/>
          </p:cNvPicPr>
          <p:nvPr/>
        </p:nvPicPr>
        <p:blipFill>
          <a:blip r:embed="rId2"/>
          <a:stretch>
            <a:fillRect/>
          </a:stretch>
        </p:blipFill>
        <p:spPr>
          <a:xfrm>
            <a:off x="8963951" y="1880094"/>
            <a:ext cx="2955653" cy="3910075"/>
          </a:xfrm>
          <a:prstGeom prst="rect">
            <a:avLst/>
          </a:prstGeom>
        </p:spPr>
      </p:pic>
      <p:grpSp>
        <p:nvGrpSpPr>
          <p:cNvPr id="10" name="Group 9">
            <a:extLst>
              <a:ext uri="{FF2B5EF4-FFF2-40B4-BE49-F238E27FC236}">
                <a16:creationId xmlns:a16="http://schemas.microsoft.com/office/drawing/2014/main" id="{282ACBB5-D46C-9B30-2CEF-CFB232D61160}"/>
              </a:ext>
            </a:extLst>
          </p:cNvPr>
          <p:cNvGrpSpPr/>
          <p:nvPr/>
        </p:nvGrpSpPr>
        <p:grpSpPr>
          <a:xfrm>
            <a:off x="10743027" y="154745"/>
            <a:ext cx="1336431" cy="1139483"/>
            <a:chOff x="9144075" y="336943"/>
            <a:chExt cx="2782800" cy="2705165"/>
          </a:xfrm>
        </p:grpSpPr>
        <p:pic>
          <p:nvPicPr>
            <p:cNvPr id="11" name="Picture 10">
              <a:extLst>
                <a:ext uri="{FF2B5EF4-FFF2-40B4-BE49-F238E27FC236}">
                  <a16:creationId xmlns:a16="http://schemas.microsoft.com/office/drawing/2014/main" id="{ED584434-3D89-C951-6E37-DB6D10C98DB6}"/>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12" name="Straight Connector 11">
              <a:extLst>
                <a:ext uri="{FF2B5EF4-FFF2-40B4-BE49-F238E27FC236}">
                  <a16:creationId xmlns:a16="http://schemas.microsoft.com/office/drawing/2014/main" id="{8D4A3547-60F5-1085-E059-B387808C5BD2}"/>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96145F4-2E7F-9E02-A911-03F38EA4400B}"/>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spTree>
    <p:extLst>
      <p:ext uri="{BB962C8B-B14F-4D97-AF65-F5344CB8AC3E}">
        <p14:creationId xmlns:p14="http://schemas.microsoft.com/office/powerpoint/2010/main" val="994492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6B999F-012E-3852-84DB-D94C34ED3C53}"/>
              </a:ext>
            </a:extLst>
          </p:cNvPr>
          <p:cNvSpPr txBox="1"/>
          <p:nvPr/>
        </p:nvSpPr>
        <p:spPr>
          <a:xfrm>
            <a:off x="303042" y="971289"/>
            <a:ext cx="10329203" cy="1754326"/>
          </a:xfrm>
          <a:prstGeom prst="rect">
            <a:avLst/>
          </a:prstGeom>
          <a:noFill/>
        </p:spPr>
        <p:txBody>
          <a:bodyPr wrap="square">
            <a:spAutoFit/>
          </a:bodyPr>
          <a:lstStyle/>
          <a:p>
            <a:r>
              <a:rPr lang="en-US" sz="4400" b="1" dirty="0">
                <a:solidFill>
                  <a:srgbClr val="F94CAF"/>
                </a:solidFill>
                <a:latin typeface="Segoe UI Black" panose="020B0A02040204020203" pitchFamily="34" charset="0"/>
                <a:ea typeface="Segoe UI Black" panose="020B0A02040204020203" pitchFamily="34" charset="0"/>
              </a:rPr>
              <a:t>Thank You for Listening!</a:t>
            </a:r>
            <a:br>
              <a:rPr lang="en-US" sz="4400" dirty="0">
                <a:solidFill>
                  <a:srgbClr val="F94CAF"/>
                </a:solidFill>
                <a:latin typeface="Segoe UI Black" panose="020B0A02040204020203" pitchFamily="34" charset="0"/>
                <a:ea typeface="Segoe UI Black" panose="020B0A02040204020203" pitchFamily="34" charset="0"/>
              </a:rPr>
            </a:br>
            <a:r>
              <a:rPr lang="en-US" sz="3200" dirty="0">
                <a:solidFill>
                  <a:srgbClr val="F94CAF"/>
                </a:solidFill>
                <a:latin typeface="Segoe UI Black" panose="020B0A02040204020203" pitchFamily="34" charset="0"/>
                <a:ea typeface="Segoe UI Black" panose="020B0A02040204020203" pitchFamily="34" charset="0"/>
              </a:rPr>
              <a:t>Your feedback and questions are welcome.</a:t>
            </a:r>
            <a:br>
              <a:rPr lang="en-US" sz="3200" dirty="0">
                <a:solidFill>
                  <a:srgbClr val="F94CAF"/>
                </a:solidFill>
                <a:latin typeface="Segoe UI Black" panose="020B0A02040204020203" pitchFamily="34" charset="0"/>
                <a:ea typeface="Segoe UI Black" panose="020B0A02040204020203" pitchFamily="34" charset="0"/>
              </a:rPr>
            </a:br>
            <a:r>
              <a:rPr lang="en-US" sz="3200" dirty="0">
                <a:solidFill>
                  <a:srgbClr val="F94CAF"/>
                </a:solidFill>
                <a:latin typeface="Segoe UI Black" panose="020B0A02040204020203" pitchFamily="34" charset="0"/>
                <a:ea typeface="Segoe UI Black" panose="020B0A02040204020203" pitchFamily="34" charset="0"/>
              </a:rPr>
              <a:t>Let’s discuss further!</a:t>
            </a:r>
            <a:endParaRPr lang="en-US" sz="3600" dirty="0">
              <a:solidFill>
                <a:srgbClr val="F94CAF"/>
              </a:solidFill>
              <a:latin typeface="Segoe UI Black" panose="020B0A02040204020203" pitchFamily="34" charset="0"/>
              <a:ea typeface="Segoe UI Black" panose="020B0A02040204020203" pitchFamily="34" charset="0"/>
            </a:endParaRPr>
          </a:p>
        </p:txBody>
      </p:sp>
      <p:pic>
        <p:nvPicPr>
          <p:cNvPr id="7" name="Picture 6">
            <a:extLst>
              <a:ext uri="{FF2B5EF4-FFF2-40B4-BE49-F238E27FC236}">
                <a16:creationId xmlns:a16="http://schemas.microsoft.com/office/drawing/2014/main" id="{BD61A4D7-21B7-94F2-E9FE-36B84AD2813D}"/>
              </a:ext>
            </a:extLst>
          </p:cNvPr>
          <p:cNvPicPr>
            <a:picLocks noChangeAspect="1"/>
          </p:cNvPicPr>
          <p:nvPr/>
        </p:nvPicPr>
        <p:blipFill>
          <a:blip r:embed="rId2"/>
          <a:stretch>
            <a:fillRect/>
          </a:stretch>
        </p:blipFill>
        <p:spPr>
          <a:xfrm>
            <a:off x="6555545" y="1693986"/>
            <a:ext cx="4876800" cy="4876800"/>
          </a:xfrm>
          <a:prstGeom prst="rect">
            <a:avLst/>
          </a:prstGeom>
        </p:spPr>
      </p:pic>
      <p:grpSp>
        <p:nvGrpSpPr>
          <p:cNvPr id="8" name="Group 7">
            <a:extLst>
              <a:ext uri="{FF2B5EF4-FFF2-40B4-BE49-F238E27FC236}">
                <a16:creationId xmlns:a16="http://schemas.microsoft.com/office/drawing/2014/main" id="{F5F04804-33FE-69D8-B9F8-40C0019C229E}"/>
              </a:ext>
            </a:extLst>
          </p:cNvPr>
          <p:cNvGrpSpPr/>
          <p:nvPr/>
        </p:nvGrpSpPr>
        <p:grpSpPr>
          <a:xfrm>
            <a:off x="10743027" y="154745"/>
            <a:ext cx="1336431" cy="1139483"/>
            <a:chOff x="9144075" y="336943"/>
            <a:chExt cx="2782800" cy="2705165"/>
          </a:xfrm>
        </p:grpSpPr>
        <p:pic>
          <p:nvPicPr>
            <p:cNvPr id="9" name="Picture 8">
              <a:extLst>
                <a:ext uri="{FF2B5EF4-FFF2-40B4-BE49-F238E27FC236}">
                  <a16:creationId xmlns:a16="http://schemas.microsoft.com/office/drawing/2014/main" id="{4CF065C4-67D3-0052-AF82-7271DF37F0A2}"/>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10" name="Straight Connector 9">
              <a:extLst>
                <a:ext uri="{FF2B5EF4-FFF2-40B4-BE49-F238E27FC236}">
                  <a16:creationId xmlns:a16="http://schemas.microsoft.com/office/drawing/2014/main" id="{21D79EEA-2E16-E1CF-5A95-E60CDA3E7850}"/>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E09A21A-3392-6009-BC7B-918764428A8A}"/>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spTree>
    <p:extLst>
      <p:ext uri="{BB962C8B-B14F-4D97-AF65-F5344CB8AC3E}">
        <p14:creationId xmlns:p14="http://schemas.microsoft.com/office/powerpoint/2010/main" val="3195628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45878A31-D26F-9C15-227A-B05075F3A2A6}"/>
              </a:ext>
            </a:extLst>
          </p:cNvPr>
          <p:cNvSpPr/>
          <p:nvPr/>
        </p:nvSpPr>
        <p:spPr>
          <a:xfrm>
            <a:off x="521479" y="892889"/>
            <a:ext cx="5670590" cy="708779"/>
          </a:xfrm>
          <a:prstGeom prst="rect">
            <a:avLst/>
          </a:prstGeom>
          <a:noFill/>
          <a:ln/>
        </p:spPr>
        <p:txBody>
          <a:bodyPr wrap="none" lIns="0" tIns="0" rIns="0" bIns="0" rtlCol="0" anchor="t"/>
          <a:lstStyle/>
          <a:p>
            <a:pPr marL="0" indent="0">
              <a:lnSpc>
                <a:spcPts val="5550"/>
              </a:lnSpc>
              <a:buNone/>
            </a:pPr>
            <a:r>
              <a:rPr lang="en-US" sz="7200" b="1" dirty="0">
                <a:solidFill>
                  <a:srgbClr val="F94CAF"/>
                </a:solidFill>
                <a:latin typeface="Inconsolata Bold" pitchFamily="34" charset="0"/>
                <a:ea typeface="Inconsolata Bold" pitchFamily="34" charset="-122"/>
                <a:cs typeface="Inconsolata Bold" pitchFamily="34" charset="-120"/>
              </a:rPr>
              <a:t>Agenda</a:t>
            </a:r>
            <a:endParaRPr lang="en-US" sz="4450" dirty="0"/>
          </a:p>
        </p:txBody>
      </p:sp>
      <p:sp>
        <p:nvSpPr>
          <p:cNvPr id="3" name="Text 1">
            <a:extLst>
              <a:ext uri="{FF2B5EF4-FFF2-40B4-BE49-F238E27FC236}">
                <a16:creationId xmlns:a16="http://schemas.microsoft.com/office/drawing/2014/main" id="{83836E37-DAAD-8A0B-B545-DF7FCA68BD75}"/>
              </a:ext>
            </a:extLst>
          </p:cNvPr>
          <p:cNvSpPr/>
          <p:nvPr/>
        </p:nvSpPr>
        <p:spPr>
          <a:xfrm>
            <a:off x="468938" y="2584140"/>
            <a:ext cx="8408222" cy="362903"/>
          </a:xfrm>
          <a:prstGeom prst="rect">
            <a:avLst/>
          </a:prstGeom>
          <a:noFill/>
          <a:ln/>
        </p:spPr>
        <p:txBody>
          <a:bodyPr wrap="none" lIns="0" tIns="0" rIns="0" bIns="0" rtlCol="0" anchor="t"/>
          <a:lstStyle/>
          <a:p>
            <a:pPr marL="342900" indent="-342900" algn="l">
              <a:lnSpc>
                <a:spcPts val="2850"/>
              </a:lnSpc>
              <a:buSzPct val="100000"/>
              <a:buChar char="•"/>
            </a:pPr>
            <a:r>
              <a:rPr lang="en-US" sz="2800" dirty="0">
                <a:solidFill>
                  <a:srgbClr val="DAD1E6"/>
                </a:solidFill>
                <a:latin typeface="Fira Sans" pitchFamily="34" charset="0"/>
                <a:ea typeface="Fira Sans" pitchFamily="34" charset="-122"/>
                <a:cs typeface="Fira Sans" pitchFamily="34" charset="-120"/>
              </a:rPr>
              <a:t>Introduction &amp; Goals</a:t>
            </a:r>
            <a:endParaRPr lang="en-US" sz="2800" dirty="0"/>
          </a:p>
        </p:txBody>
      </p:sp>
      <p:sp>
        <p:nvSpPr>
          <p:cNvPr id="4" name="Text 2">
            <a:extLst>
              <a:ext uri="{FF2B5EF4-FFF2-40B4-BE49-F238E27FC236}">
                <a16:creationId xmlns:a16="http://schemas.microsoft.com/office/drawing/2014/main" id="{F81604E1-53C0-F0F1-C6F3-F1B8AE5188BF}"/>
              </a:ext>
            </a:extLst>
          </p:cNvPr>
          <p:cNvSpPr/>
          <p:nvPr/>
        </p:nvSpPr>
        <p:spPr>
          <a:xfrm>
            <a:off x="468938" y="3026338"/>
            <a:ext cx="8408222" cy="362903"/>
          </a:xfrm>
          <a:prstGeom prst="rect">
            <a:avLst/>
          </a:prstGeom>
          <a:noFill/>
          <a:ln/>
        </p:spPr>
        <p:txBody>
          <a:bodyPr wrap="none" lIns="0" tIns="0" rIns="0" bIns="0" rtlCol="0" anchor="t"/>
          <a:lstStyle/>
          <a:p>
            <a:pPr marL="342900" indent="-342900" algn="l">
              <a:lnSpc>
                <a:spcPts val="2850"/>
              </a:lnSpc>
              <a:buSzPct val="100000"/>
              <a:buChar char="•"/>
            </a:pPr>
            <a:r>
              <a:rPr lang="en-US" sz="2800" dirty="0">
                <a:solidFill>
                  <a:srgbClr val="DAD1E6"/>
                </a:solidFill>
                <a:latin typeface="Fira Sans" pitchFamily="34" charset="0"/>
                <a:ea typeface="Fira Sans" pitchFamily="34" charset="-122"/>
                <a:cs typeface="Fira Sans" pitchFamily="34" charset="-120"/>
              </a:rPr>
              <a:t>Utilize Python, SQL, Excel, and Tableau</a:t>
            </a:r>
            <a:endParaRPr lang="en-US" sz="2800" dirty="0"/>
          </a:p>
        </p:txBody>
      </p:sp>
      <p:sp>
        <p:nvSpPr>
          <p:cNvPr id="5" name="Text 3">
            <a:extLst>
              <a:ext uri="{FF2B5EF4-FFF2-40B4-BE49-F238E27FC236}">
                <a16:creationId xmlns:a16="http://schemas.microsoft.com/office/drawing/2014/main" id="{82BEBD4C-112E-4B27-9D9D-C95AC6ED377A}"/>
              </a:ext>
            </a:extLst>
          </p:cNvPr>
          <p:cNvSpPr/>
          <p:nvPr/>
        </p:nvSpPr>
        <p:spPr>
          <a:xfrm>
            <a:off x="468938" y="3468536"/>
            <a:ext cx="8408222" cy="362903"/>
          </a:xfrm>
          <a:prstGeom prst="rect">
            <a:avLst/>
          </a:prstGeom>
          <a:noFill/>
          <a:ln/>
        </p:spPr>
        <p:txBody>
          <a:bodyPr wrap="none" lIns="0" tIns="0" rIns="0" bIns="0" rtlCol="0" anchor="t"/>
          <a:lstStyle/>
          <a:p>
            <a:pPr marL="342900" indent="-342900" algn="l">
              <a:lnSpc>
                <a:spcPts val="2850"/>
              </a:lnSpc>
              <a:buSzPct val="100000"/>
              <a:buChar char="•"/>
            </a:pPr>
            <a:r>
              <a:rPr lang="en-US" sz="2800" dirty="0">
                <a:solidFill>
                  <a:srgbClr val="DAD1E6"/>
                </a:solidFill>
                <a:latin typeface="Fira Sans" pitchFamily="34" charset="0"/>
                <a:ea typeface="Fira Sans" pitchFamily="34" charset="-122"/>
                <a:cs typeface="Fira Sans" pitchFamily="34" charset="-120"/>
              </a:rPr>
              <a:t>Data Source &amp; ETL Process</a:t>
            </a:r>
            <a:endParaRPr lang="en-US" sz="2800" dirty="0"/>
          </a:p>
        </p:txBody>
      </p:sp>
      <p:sp>
        <p:nvSpPr>
          <p:cNvPr id="6" name="Text 4">
            <a:extLst>
              <a:ext uri="{FF2B5EF4-FFF2-40B4-BE49-F238E27FC236}">
                <a16:creationId xmlns:a16="http://schemas.microsoft.com/office/drawing/2014/main" id="{787A118D-CC0F-A5B5-9AAC-C591562441C4}"/>
              </a:ext>
            </a:extLst>
          </p:cNvPr>
          <p:cNvSpPr/>
          <p:nvPr/>
        </p:nvSpPr>
        <p:spPr>
          <a:xfrm>
            <a:off x="468938" y="3910734"/>
            <a:ext cx="8408222" cy="362903"/>
          </a:xfrm>
          <a:prstGeom prst="rect">
            <a:avLst/>
          </a:prstGeom>
          <a:noFill/>
          <a:ln/>
        </p:spPr>
        <p:txBody>
          <a:bodyPr wrap="none" lIns="0" tIns="0" rIns="0" bIns="0" rtlCol="0" anchor="t"/>
          <a:lstStyle/>
          <a:p>
            <a:pPr marL="342900" indent="-342900" algn="l">
              <a:lnSpc>
                <a:spcPts val="2850"/>
              </a:lnSpc>
              <a:buSzPct val="100000"/>
              <a:buChar char="•"/>
            </a:pPr>
            <a:r>
              <a:rPr lang="en-US" sz="2800" dirty="0">
                <a:solidFill>
                  <a:srgbClr val="DAD1E6"/>
                </a:solidFill>
                <a:latin typeface="Fira Sans" pitchFamily="34" charset="0"/>
                <a:ea typeface="Fira Sans" pitchFamily="34" charset="-122"/>
                <a:cs typeface="Fira Sans" pitchFamily="34" charset="-120"/>
              </a:rPr>
              <a:t>Exploratory Data Analysis</a:t>
            </a:r>
            <a:endParaRPr lang="en-US" sz="2800" dirty="0"/>
          </a:p>
        </p:txBody>
      </p:sp>
      <p:sp>
        <p:nvSpPr>
          <p:cNvPr id="7" name="Text 5">
            <a:extLst>
              <a:ext uri="{FF2B5EF4-FFF2-40B4-BE49-F238E27FC236}">
                <a16:creationId xmlns:a16="http://schemas.microsoft.com/office/drawing/2014/main" id="{EE80B03B-C171-AFF6-8B71-5A10F4F38B9B}"/>
              </a:ext>
            </a:extLst>
          </p:cNvPr>
          <p:cNvSpPr/>
          <p:nvPr/>
        </p:nvSpPr>
        <p:spPr>
          <a:xfrm>
            <a:off x="468938" y="4352932"/>
            <a:ext cx="8408222" cy="362903"/>
          </a:xfrm>
          <a:prstGeom prst="rect">
            <a:avLst/>
          </a:prstGeom>
          <a:noFill/>
          <a:ln/>
        </p:spPr>
        <p:txBody>
          <a:bodyPr wrap="none" lIns="0" tIns="0" rIns="0" bIns="0" rtlCol="0" anchor="t"/>
          <a:lstStyle/>
          <a:p>
            <a:pPr marL="342900" indent="-342900" algn="l">
              <a:lnSpc>
                <a:spcPts val="2850"/>
              </a:lnSpc>
              <a:buSzPct val="100000"/>
              <a:buChar char="•"/>
            </a:pPr>
            <a:r>
              <a:rPr lang="en-US" sz="2800" dirty="0">
                <a:solidFill>
                  <a:srgbClr val="DAD1E6"/>
                </a:solidFill>
                <a:latin typeface="Fira Sans" pitchFamily="34" charset="0"/>
                <a:ea typeface="Fira Sans" pitchFamily="34" charset="-122"/>
                <a:cs typeface="Fira Sans" pitchFamily="34" charset="-120"/>
              </a:rPr>
              <a:t>Insights on AI's impact on job roles and skills</a:t>
            </a:r>
            <a:endParaRPr lang="en-US" sz="2800" dirty="0"/>
          </a:p>
        </p:txBody>
      </p:sp>
      <p:sp>
        <p:nvSpPr>
          <p:cNvPr id="8" name="Text 6">
            <a:extLst>
              <a:ext uri="{FF2B5EF4-FFF2-40B4-BE49-F238E27FC236}">
                <a16:creationId xmlns:a16="http://schemas.microsoft.com/office/drawing/2014/main" id="{BB4BBD84-6F1C-5597-0D74-04D89887BF10}"/>
              </a:ext>
            </a:extLst>
          </p:cNvPr>
          <p:cNvSpPr/>
          <p:nvPr/>
        </p:nvSpPr>
        <p:spPr>
          <a:xfrm>
            <a:off x="468938" y="4795130"/>
            <a:ext cx="8408222" cy="362903"/>
          </a:xfrm>
          <a:prstGeom prst="rect">
            <a:avLst/>
          </a:prstGeom>
          <a:noFill/>
          <a:ln/>
        </p:spPr>
        <p:txBody>
          <a:bodyPr wrap="none" lIns="0" tIns="0" rIns="0" bIns="0" rtlCol="0" anchor="t"/>
          <a:lstStyle/>
          <a:p>
            <a:pPr marL="342900" indent="-342900" algn="l">
              <a:lnSpc>
                <a:spcPts val="2850"/>
              </a:lnSpc>
              <a:buSzPct val="100000"/>
              <a:buChar char="•"/>
            </a:pPr>
            <a:r>
              <a:rPr lang="en-US" sz="2800" dirty="0">
                <a:solidFill>
                  <a:srgbClr val="DAD1E6"/>
                </a:solidFill>
                <a:latin typeface="Fira Sans" pitchFamily="34" charset="0"/>
                <a:ea typeface="Fira Sans" pitchFamily="34" charset="-122"/>
                <a:cs typeface="Fira Sans" pitchFamily="34" charset="-120"/>
              </a:rPr>
              <a:t>Visualization and Reporting in Excel and Tableau</a:t>
            </a:r>
            <a:endParaRPr lang="en-US" sz="2800" dirty="0"/>
          </a:p>
        </p:txBody>
      </p:sp>
      <p:pic>
        <p:nvPicPr>
          <p:cNvPr id="14" name="Picture 13">
            <a:extLst>
              <a:ext uri="{FF2B5EF4-FFF2-40B4-BE49-F238E27FC236}">
                <a16:creationId xmlns:a16="http://schemas.microsoft.com/office/drawing/2014/main" id="{3C77347A-0CDA-40F3-FD0D-F7CFE477AAFA}"/>
              </a:ext>
            </a:extLst>
          </p:cNvPr>
          <p:cNvPicPr>
            <a:picLocks noChangeAspect="1"/>
          </p:cNvPicPr>
          <p:nvPr/>
        </p:nvPicPr>
        <p:blipFill>
          <a:blip r:embed="rId2"/>
          <a:stretch>
            <a:fillRect/>
          </a:stretch>
        </p:blipFill>
        <p:spPr>
          <a:xfrm>
            <a:off x="9009419" y="2093760"/>
            <a:ext cx="2845902" cy="3598828"/>
          </a:xfrm>
          <a:prstGeom prst="rect">
            <a:avLst/>
          </a:prstGeom>
        </p:spPr>
      </p:pic>
      <p:grpSp>
        <p:nvGrpSpPr>
          <p:cNvPr id="15" name="Group 14">
            <a:extLst>
              <a:ext uri="{FF2B5EF4-FFF2-40B4-BE49-F238E27FC236}">
                <a16:creationId xmlns:a16="http://schemas.microsoft.com/office/drawing/2014/main" id="{CEC35CF7-314E-C47C-C9D1-48FCF9BEC1F5}"/>
              </a:ext>
            </a:extLst>
          </p:cNvPr>
          <p:cNvGrpSpPr/>
          <p:nvPr/>
        </p:nvGrpSpPr>
        <p:grpSpPr>
          <a:xfrm>
            <a:off x="10603730" y="164179"/>
            <a:ext cx="1336431" cy="1139483"/>
            <a:chOff x="9144075" y="336943"/>
            <a:chExt cx="2782800" cy="2705165"/>
          </a:xfrm>
        </p:grpSpPr>
        <p:pic>
          <p:nvPicPr>
            <p:cNvPr id="16" name="Picture 15">
              <a:extLst>
                <a:ext uri="{FF2B5EF4-FFF2-40B4-BE49-F238E27FC236}">
                  <a16:creationId xmlns:a16="http://schemas.microsoft.com/office/drawing/2014/main" id="{9A5D3BAD-B32E-795E-6445-2AC522AA2CD3}"/>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17" name="Straight Connector 16">
              <a:extLst>
                <a:ext uri="{FF2B5EF4-FFF2-40B4-BE49-F238E27FC236}">
                  <a16:creationId xmlns:a16="http://schemas.microsoft.com/office/drawing/2014/main" id="{63587098-964B-F161-4028-7D11EF002CEB}"/>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7957327-0224-20E5-3193-4AAFE75FEA19}"/>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spTree>
    <p:extLst>
      <p:ext uri="{BB962C8B-B14F-4D97-AF65-F5344CB8AC3E}">
        <p14:creationId xmlns:p14="http://schemas.microsoft.com/office/powerpoint/2010/main" val="404277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796D47B4-0669-529E-EFAF-CB27C1A8F6B8}"/>
              </a:ext>
            </a:extLst>
          </p:cNvPr>
          <p:cNvSpPr/>
          <p:nvPr/>
        </p:nvSpPr>
        <p:spPr>
          <a:xfrm>
            <a:off x="751587" y="601578"/>
            <a:ext cx="5670590" cy="708779"/>
          </a:xfrm>
          <a:prstGeom prst="rect">
            <a:avLst/>
          </a:prstGeom>
          <a:noFill/>
          <a:ln/>
        </p:spPr>
        <p:txBody>
          <a:bodyPr wrap="none" lIns="0" tIns="0" rIns="0" bIns="0" rtlCol="0" anchor="t"/>
          <a:lstStyle/>
          <a:p>
            <a:pPr marL="0" indent="0">
              <a:lnSpc>
                <a:spcPts val="5550"/>
              </a:lnSpc>
              <a:buNone/>
            </a:pPr>
            <a:r>
              <a:rPr lang="en-US" sz="5400" b="1" dirty="0">
                <a:solidFill>
                  <a:srgbClr val="F94CAF"/>
                </a:solidFill>
                <a:latin typeface="Segoe UI Black" panose="020B0A02040204020203" pitchFamily="34" charset="0"/>
                <a:ea typeface="Segoe UI Black" panose="020B0A02040204020203" pitchFamily="34" charset="0"/>
                <a:cs typeface="Inconsolata Bold" pitchFamily="34" charset="-120"/>
              </a:rPr>
              <a:t>Introduction &amp; Goals</a:t>
            </a:r>
            <a:endParaRPr lang="en-US" sz="5400" dirty="0">
              <a:latin typeface="Segoe UI Black" panose="020B0A02040204020203" pitchFamily="34" charset="0"/>
              <a:ea typeface="Segoe UI Black" panose="020B0A02040204020203" pitchFamily="34" charset="0"/>
            </a:endParaRPr>
          </a:p>
        </p:txBody>
      </p:sp>
      <p:sp>
        <p:nvSpPr>
          <p:cNvPr id="3" name="Shape 1">
            <a:extLst>
              <a:ext uri="{FF2B5EF4-FFF2-40B4-BE49-F238E27FC236}">
                <a16:creationId xmlns:a16="http://schemas.microsoft.com/office/drawing/2014/main" id="{D23F5AA7-348A-BF8F-4180-E55CCBD5465B}"/>
              </a:ext>
            </a:extLst>
          </p:cNvPr>
          <p:cNvSpPr/>
          <p:nvPr/>
        </p:nvSpPr>
        <p:spPr>
          <a:xfrm>
            <a:off x="751587" y="1905670"/>
            <a:ext cx="510302" cy="510302"/>
          </a:xfrm>
          <a:prstGeom prst="roundRect">
            <a:avLst>
              <a:gd name="adj" fmla="val 6667"/>
            </a:avLst>
          </a:prstGeom>
          <a:solidFill>
            <a:srgbClr val="433550"/>
          </a:solidFill>
          <a:ln/>
        </p:spPr>
      </p:sp>
      <p:sp>
        <p:nvSpPr>
          <p:cNvPr id="4" name="Text 3">
            <a:extLst>
              <a:ext uri="{FF2B5EF4-FFF2-40B4-BE49-F238E27FC236}">
                <a16:creationId xmlns:a16="http://schemas.microsoft.com/office/drawing/2014/main" id="{9CD8964A-2FCE-E70B-2722-70C0239B13FB}"/>
              </a:ext>
            </a:extLst>
          </p:cNvPr>
          <p:cNvSpPr/>
          <p:nvPr/>
        </p:nvSpPr>
        <p:spPr>
          <a:xfrm>
            <a:off x="1488703" y="1905670"/>
            <a:ext cx="2835235" cy="354330"/>
          </a:xfrm>
          <a:prstGeom prst="rect">
            <a:avLst/>
          </a:prstGeom>
          <a:noFill/>
          <a:ln/>
        </p:spPr>
        <p:txBody>
          <a:bodyPr wrap="none" lIns="0" tIns="0" rIns="0" bIns="0" rtlCol="0" anchor="t"/>
          <a:lstStyle/>
          <a:p>
            <a:pPr marL="0" indent="0">
              <a:lnSpc>
                <a:spcPts val="2750"/>
              </a:lnSpc>
              <a:buNone/>
            </a:pPr>
            <a:r>
              <a:rPr lang="en-US" sz="2800" b="1" u="sng" dirty="0">
                <a:solidFill>
                  <a:srgbClr val="DAD1E6"/>
                </a:solidFill>
                <a:latin typeface="Inconsolata Bold" pitchFamily="34" charset="0"/>
                <a:ea typeface="Inconsolata Bold" pitchFamily="34" charset="-122"/>
                <a:cs typeface="Inconsolata Bold" pitchFamily="34" charset="-120"/>
              </a:rPr>
              <a:t>Project Objective</a:t>
            </a:r>
            <a:endParaRPr lang="en-US" sz="2800" u="sng" dirty="0"/>
          </a:p>
        </p:txBody>
      </p:sp>
      <p:sp>
        <p:nvSpPr>
          <p:cNvPr id="5" name="Text 4">
            <a:extLst>
              <a:ext uri="{FF2B5EF4-FFF2-40B4-BE49-F238E27FC236}">
                <a16:creationId xmlns:a16="http://schemas.microsoft.com/office/drawing/2014/main" id="{C7988F07-C1E7-8959-3271-D7EF30074177}"/>
              </a:ext>
            </a:extLst>
          </p:cNvPr>
          <p:cNvSpPr/>
          <p:nvPr/>
        </p:nvSpPr>
        <p:spPr>
          <a:xfrm>
            <a:off x="1488703" y="2396088"/>
            <a:ext cx="2927747" cy="1451610"/>
          </a:xfrm>
          <a:prstGeom prst="rect">
            <a:avLst/>
          </a:prstGeom>
          <a:noFill/>
          <a:ln/>
        </p:spPr>
        <p:txBody>
          <a:bodyPr wrap="square" lIns="0" tIns="0" rIns="0" bIns="0" rtlCol="0" anchor="t"/>
          <a:lstStyle/>
          <a:p>
            <a:pPr marL="0" indent="0">
              <a:lnSpc>
                <a:spcPts val="2850"/>
              </a:lnSpc>
              <a:buNone/>
            </a:pPr>
            <a:r>
              <a:rPr lang="en-US" sz="2400" dirty="0">
                <a:solidFill>
                  <a:srgbClr val="DAD1E6"/>
                </a:solidFill>
                <a:latin typeface="Fira Sans" pitchFamily="34" charset="0"/>
                <a:ea typeface="Fira Sans" pitchFamily="34" charset="-122"/>
                <a:cs typeface="Fira Sans" pitchFamily="34" charset="-120"/>
              </a:rPr>
              <a:t>Analyze AI's impact on the job market through comprehensive data analysis.</a:t>
            </a:r>
            <a:endParaRPr lang="en-US" sz="2400" dirty="0"/>
          </a:p>
        </p:txBody>
      </p:sp>
      <p:sp>
        <p:nvSpPr>
          <p:cNvPr id="7" name="Text 7">
            <a:extLst>
              <a:ext uri="{FF2B5EF4-FFF2-40B4-BE49-F238E27FC236}">
                <a16:creationId xmlns:a16="http://schemas.microsoft.com/office/drawing/2014/main" id="{2C940D50-9133-197F-0D8F-FA84B04D3658}"/>
              </a:ext>
            </a:extLst>
          </p:cNvPr>
          <p:cNvSpPr/>
          <p:nvPr/>
        </p:nvSpPr>
        <p:spPr>
          <a:xfrm>
            <a:off x="5380380" y="1905670"/>
            <a:ext cx="2835235" cy="354330"/>
          </a:xfrm>
          <a:prstGeom prst="rect">
            <a:avLst/>
          </a:prstGeom>
          <a:noFill/>
          <a:ln/>
        </p:spPr>
        <p:txBody>
          <a:bodyPr wrap="none" lIns="0" tIns="0" rIns="0" bIns="0" rtlCol="0" anchor="t"/>
          <a:lstStyle/>
          <a:p>
            <a:pPr marL="0" indent="0">
              <a:lnSpc>
                <a:spcPts val="2750"/>
              </a:lnSpc>
              <a:buNone/>
            </a:pPr>
            <a:r>
              <a:rPr lang="en-US" sz="2800" b="1" u="sng" dirty="0">
                <a:solidFill>
                  <a:srgbClr val="DAD1E6"/>
                </a:solidFill>
                <a:latin typeface="Inconsolata Bold" pitchFamily="34" charset="0"/>
                <a:ea typeface="Inconsolata Bold" pitchFamily="34" charset="-122"/>
                <a:cs typeface="Inconsolata Bold" pitchFamily="34" charset="-120"/>
              </a:rPr>
              <a:t>Tools Utilized</a:t>
            </a:r>
            <a:endParaRPr lang="en-US" sz="2800" u="sng" dirty="0"/>
          </a:p>
        </p:txBody>
      </p:sp>
      <p:sp>
        <p:nvSpPr>
          <p:cNvPr id="8" name="Text 8">
            <a:extLst>
              <a:ext uri="{FF2B5EF4-FFF2-40B4-BE49-F238E27FC236}">
                <a16:creationId xmlns:a16="http://schemas.microsoft.com/office/drawing/2014/main" id="{7CA8857F-8CB2-2DAB-E942-F241AC806E13}"/>
              </a:ext>
            </a:extLst>
          </p:cNvPr>
          <p:cNvSpPr/>
          <p:nvPr/>
        </p:nvSpPr>
        <p:spPr>
          <a:xfrm>
            <a:off x="5380380" y="2396088"/>
            <a:ext cx="2927747" cy="1814513"/>
          </a:xfrm>
          <a:prstGeom prst="rect">
            <a:avLst/>
          </a:prstGeom>
          <a:noFill/>
          <a:ln/>
        </p:spPr>
        <p:txBody>
          <a:bodyPr wrap="square" lIns="0" tIns="0" rIns="0" bIns="0" rtlCol="0" anchor="t"/>
          <a:lstStyle/>
          <a:p>
            <a:pPr marL="0" indent="0">
              <a:lnSpc>
                <a:spcPts val="2850"/>
              </a:lnSpc>
              <a:buNone/>
            </a:pPr>
            <a:r>
              <a:rPr lang="en-US" sz="2000" dirty="0">
                <a:solidFill>
                  <a:srgbClr val="DAD1E6"/>
                </a:solidFill>
                <a:latin typeface="Fira Sans" pitchFamily="34" charset="0"/>
                <a:ea typeface="Fira Sans" pitchFamily="34" charset="-122"/>
                <a:cs typeface="Fira Sans" pitchFamily="34" charset="-120"/>
              </a:rPr>
              <a:t>Python for data manipulation, SQL for database queries, Excel for data analysis, Tableau for visualization</a:t>
            </a:r>
            <a:r>
              <a:rPr lang="en-US" sz="1750" dirty="0">
                <a:solidFill>
                  <a:srgbClr val="DAD1E6"/>
                </a:solidFill>
                <a:latin typeface="Fira Sans" pitchFamily="34" charset="0"/>
                <a:ea typeface="Fira Sans" pitchFamily="34" charset="-122"/>
                <a:cs typeface="Fira Sans" pitchFamily="34" charset="-120"/>
              </a:rPr>
              <a:t>.</a:t>
            </a:r>
            <a:endParaRPr lang="en-US" sz="1750" dirty="0"/>
          </a:p>
        </p:txBody>
      </p:sp>
      <p:sp>
        <p:nvSpPr>
          <p:cNvPr id="10" name="Text 11">
            <a:extLst>
              <a:ext uri="{FF2B5EF4-FFF2-40B4-BE49-F238E27FC236}">
                <a16:creationId xmlns:a16="http://schemas.microsoft.com/office/drawing/2014/main" id="{0C52E3AA-E7AE-9DEE-D68D-15D0953374AE}"/>
              </a:ext>
            </a:extLst>
          </p:cNvPr>
          <p:cNvSpPr/>
          <p:nvPr/>
        </p:nvSpPr>
        <p:spPr>
          <a:xfrm>
            <a:off x="1488703" y="4692566"/>
            <a:ext cx="2835235" cy="354330"/>
          </a:xfrm>
          <a:prstGeom prst="rect">
            <a:avLst/>
          </a:prstGeom>
          <a:noFill/>
          <a:ln/>
        </p:spPr>
        <p:txBody>
          <a:bodyPr wrap="none" lIns="0" tIns="0" rIns="0" bIns="0" rtlCol="0" anchor="t"/>
          <a:lstStyle/>
          <a:p>
            <a:pPr marL="0" indent="0">
              <a:lnSpc>
                <a:spcPts val="2750"/>
              </a:lnSpc>
              <a:buNone/>
            </a:pPr>
            <a:r>
              <a:rPr lang="en-US" sz="2800" b="1" u="sng" dirty="0">
                <a:solidFill>
                  <a:srgbClr val="DAD1E6"/>
                </a:solidFill>
                <a:latin typeface="Inconsolata Bold" pitchFamily="34" charset="0"/>
                <a:ea typeface="Inconsolata Bold" pitchFamily="34" charset="-122"/>
                <a:cs typeface="Inconsolata Bold" pitchFamily="34" charset="-120"/>
              </a:rPr>
              <a:t>Expected Outcome</a:t>
            </a:r>
            <a:endParaRPr lang="en-US" sz="2800" u="sng" dirty="0"/>
          </a:p>
        </p:txBody>
      </p:sp>
      <p:sp>
        <p:nvSpPr>
          <p:cNvPr id="11" name="Text 12">
            <a:extLst>
              <a:ext uri="{FF2B5EF4-FFF2-40B4-BE49-F238E27FC236}">
                <a16:creationId xmlns:a16="http://schemas.microsoft.com/office/drawing/2014/main" id="{2E8AB1C3-03EE-CD96-2006-BC93B52C2FD5}"/>
              </a:ext>
            </a:extLst>
          </p:cNvPr>
          <p:cNvSpPr/>
          <p:nvPr/>
        </p:nvSpPr>
        <p:spPr>
          <a:xfrm>
            <a:off x="1396310" y="5202868"/>
            <a:ext cx="6819305" cy="362903"/>
          </a:xfrm>
          <a:prstGeom prst="rect">
            <a:avLst/>
          </a:prstGeom>
          <a:noFill/>
          <a:ln/>
        </p:spPr>
        <p:txBody>
          <a:bodyPr wrap="none" lIns="0" tIns="0" rIns="0" bIns="0" rtlCol="0" anchor="t"/>
          <a:lstStyle/>
          <a:p>
            <a:pPr marL="0" indent="0">
              <a:lnSpc>
                <a:spcPts val="2850"/>
              </a:lnSpc>
              <a:buNone/>
            </a:pPr>
            <a:r>
              <a:rPr lang="en-US" sz="2400" dirty="0">
                <a:solidFill>
                  <a:srgbClr val="DAD1E6"/>
                </a:solidFill>
                <a:latin typeface="Fira Sans" pitchFamily="34" charset="0"/>
                <a:ea typeface="Fira Sans" pitchFamily="34" charset="-122"/>
                <a:cs typeface="Fira Sans" pitchFamily="34" charset="-120"/>
              </a:rPr>
              <a:t>Gain actionable insights into AI's influence on job roles.</a:t>
            </a:r>
            <a:endParaRPr lang="en-US" sz="2400" dirty="0"/>
          </a:p>
        </p:txBody>
      </p:sp>
      <p:sp>
        <p:nvSpPr>
          <p:cNvPr id="12" name="Shape 9">
            <a:extLst>
              <a:ext uri="{FF2B5EF4-FFF2-40B4-BE49-F238E27FC236}">
                <a16:creationId xmlns:a16="http://schemas.microsoft.com/office/drawing/2014/main" id="{4ADAD5F7-A96E-FC9E-4A43-AE606991EF1C}"/>
              </a:ext>
            </a:extLst>
          </p:cNvPr>
          <p:cNvSpPr/>
          <p:nvPr/>
        </p:nvSpPr>
        <p:spPr>
          <a:xfrm>
            <a:off x="4777566" y="1885786"/>
            <a:ext cx="510302" cy="510302"/>
          </a:xfrm>
          <a:prstGeom prst="roundRect">
            <a:avLst>
              <a:gd name="adj" fmla="val 6667"/>
            </a:avLst>
          </a:prstGeom>
          <a:solidFill>
            <a:srgbClr val="433550"/>
          </a:solidFill>
          <a:ln/>
        </p:spPr>
      </p:sp>
      <p:sp>
        <p:nvSpPr>
          <p:cNvPr id="13" name="Text 6">
            <a:extLst>
              <a:ext uri="{FF2B5EF4-FFF2-40B4-BE49-F238E27FC236}">
                <a16:creationId xmlns:a16="http://schemas.microsoft.com/office/drawing/2014/main" id="{392DCB8D-E2D9-6DC6-F2E0-5DEB8D9F5AB0}"/>
              </a:ext>
            </a:extLst>
          </p:cNvPr>
          <p:cNvSpPr/>
          <p:nvPr/>
        </p:nvSpPr>
        <p:spPr>
          <a:xfrm>
            <a:off x="4850047" y="1979369"/>
            <a:ext cx="311944" cy="362903"/>
          </a:xfrm>
          <a:prstGeom prst="rect">
            <a:avLst/>
          </a:prstGeom>
          <a:noFill/>
          <a:ln/>
        </p:spPr>
        <p:txBody>
          <a:bodyPr wrap="none" lIns="0" tIns="0" rIns="0" bIns="0" rtlCol="0" anchor="t"/>
          <a:lstStyle/>
          <a:p>
            <a:pPr marL="0" indent="0" algn="ctr">
              <a:lnSpc>
                <a:spcPts val="2650"/>
              </a:lnSpc>
              <a:buNone/>
            </a:pPr>
            <a:r>
              <a:rPr lang="en-US" sz="2650" b="1" dirty="0">
                <a:solidFill>
                  <a:srgbClr val="DAD1E6"/>
                </a:solidFill>
                <a:latin typeface="Inconsolata Bold" pitchFamily="34" charset="0"/>
                <a:ea typeface="Inconsolata Bold" pitchFamily="34" charset="-122"/>
                <a:cs typeface="Inconsolata Bold" pitchFamily="34" charset="-120"/>
              </a:rPr>
              <a:t>2</a:t>
            </a:r>
            <a:endParaRPr lang="en-US" sz="2650" dirty="0"/>
          </a:p>
        </p:txBody>
      </p:sp>
      <p:sp>
        <p:nvSpPr>
          <p:cNvPr id="14" name="Text 6">
            <a:extLst>
              <a:ext uri="{FF2B5EF4-FFF2-40B4-BE49-F238E27FC236}">
                <a16:creationId xmlns:a16="http://schemas.microsoft.com/office/drawing/2014/main" id="{1FA8AF54-D984-3CD0-3A7A-BE8B800695FD}"/>
              </a:ext>
            </a:extLst>
          </p:cNvPr>
          <p:cNvSpPr/>
          <p:nvPr/>
        </p:nvSpPr>
        <p:spPr>
          <a:xfrm>
            <a:off x="830750" y="1975698"/>
            <a:ext cx="311944" cy="362903"/>
          </a:xfrm>
          <a:prstGeom prst="rect">
            <a:avLst/>
          </a:prstGeom>
          <a:noFill/>
          <a:ln/>
        </p:spPr>
        <p:txBody>
          <a:bodyPr wrap="none" lIns="0" tIns="0" rIns="0" bIns="0" rtlCol="0" anchor="t"/>
          <a:lstStyle/>
          <a:p>
            <a:pPr marL="0" indent="0" algn="ctr">
              <a:lnSpc>
                <a:spcPts val="2650"/>
              </a:lnSpc>
              <a:buNone/>
            </a:pPr>
            <a:r>
              <a:rPr lang="en-US" sz="2650" b="1" dirty="0">
                <a:solidFill>
                  <a:srgbClr val="DAD1E6"/>
                </a:solidFill>
                <a:latin typeface="Inconsolata Bold" pitchFamily="34" charset="0"/>
                <a:ea typeface="Inconsolata Bold" pitchFamily="34" charset="-122"/>
              </a:rPr>
              <a:t>1</a:t>
            </a:r>
            <a:endParaRPr lang="en-US" sz="2650" dirty="0"/>
          </a:p>
        </p:txBody>
      </p:sp>
      <p:sp>
        <p:nvSpPr>
          <p:cNvPr id="16" name="Shape 9">
            <a:extLst>
              <a:ext uri="{FF2B5EF4-FFF2-40B4-BE49-F238E27FC236}">
                <a16:creationId xmlns:a16="http://schemas.microsoft.com/office/drawing/2014/main" id="{33E2C38D-29D7-B946-D5FD-529F3CC4C68D}"/>
              </a:ext>
            </a:extLst>
          </p:cNvPr>
          <p:cNvSpPr/>
          <p:nvPr/>
        </p:nvSpPr>
        <p:spPr>
          <a:xfrm>
            <a:off x="751587" y="4695930"/>
            <a:ext cx="510302" cy="510302"/>
          </a:xfrm>
          <a:prstGeom prst="roundRect">
            <a:avLst>
              <a:gd name="adj" fmla="val 6667"/>
            </a:avLst>
          </a:prstGeom>
          <a:solidFill>
            <a:srgbClr val="433550"/>
          </a:solidFill>
          <a:ln/>
        </p:spPr>
      </p:sp>
      <p:sp>
        <p:nvSpPr>
          <p:cNvPr id="17" name="Text 6">
            <a:extLst>
              <a:ext uri="{FF2B5EF4-FFF2-40B4-BE49-F238E27FC236}">
                <a16:creationId xmlns:a16="http://schemas.microsoft.com/office/drawing/2014/main" id="{7408C11D-52BE-5DF7-AF39-F7A134C0EE1D}"/>
              </a:ext>
            </a:extLst>
          </p:cNvPr>
          <p:cNvSpPr/>
          <p:nvPr/>
        </p:nvSpPr>
        <p:spPr>
          <a:xfrm>
            <a:off x="846952" y="4769629"/>
            <a:ext cx="311944" cy="362903"/>
          </a:xfrm>
          <a:prstGeom prst="rect">
            <a:avLst/>
          </a:prstGeom>
          <a:noFill/>
          <a:ln/>
        </p:spPr>
        <p:txBody>
          <a:bodyPr wrap="none" lIns="0" tIns="0" rIns="0" bIns="0" rtlCol="0" anchor="t"/>
          <a:lstStyle/>
          <a:p>
            <a:pPr marL="0" indent="0" algn="ctr">
              <a:lnSpc>
                <a:spcPts val="2650"/>
              </a:lnSpc>
              <a:buNone/>
            </a:pPr>
            <a:r>
              <a:rPr lang="en-US" sz="2650" b="1" dirty="0">
                <a:solidFill>
                  <a:srgbClr val="DAD1E6"/>
                </a:solidFill>
                <a:latin typeface="Inconsolata Bold" pitchFamily="34" charset="0"/>
                <a:ea typeface="Inconsolata Bold" pitchFamily="34" charset="-122"/>
                <a:cs typeface="Inconsolata Bold" pitchFamily="34" charset="-120"/>
              </a:rPr>
              <a:t>3</a:t>
            </a:r>
            <a:endParaRPr lang="en-US" sz="2650" dirty="0"/>
          </a:p>
        </p:txBody>
      </p:sp>
      <p:grpSp>
        <p:nvGrpSpPr>
          <p:cNvPr id="19" name="Group 18">
            <a:extLst>
              <a:ext uri="{FF2B5EF4-FFF2-40B4-BE49-F238E27FC236}">
                <a16:creationId xmlns:a16="http://schemas.microsoft.com/office/drawing/2014/main" id="{2261D86B-BE7C-4000-75C6-4A768E7B6C80}"/>
              </a:ext>
            </a:extLst>
          </p:cNvPr>
          <p:cNvGrpSpPr/>
          <p:nvPr/>
        </p:nvGrpSpPr>
        <p:grpSpPr>
          <a:xfrm>
            <a:off x="10578904" y="216259"/>
            <a:ext cx="1336431" cy="1139483"/>
            <a:chOff x="9144075" y="336943"/>
            <a:chExt cx="2782800" cy="2705165"/>
          </a:xfrm>
        </p:grpSpPr>
        <p:pic>
          <p:nvPicPr>
            <p:cNvPr id="20" name="Picture 19">
              <a:extLst>
                <a:ext uri="{FF2B5EF4-FFF2-40B4-BE49-F238E27FC236}">
                  <a16:creationId xmlns:a16="http://schemas.microsoft.com/office/drawing/2014/main" id="{40F2C4AC-9311-1758-7D1E-62D13AEBBDC6}"/>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21" name="Straight Connector 20">
              <a:extLst>
                <a:ext uri="{FF2B5EF4-FFF2-40B4-BE49-F238E27FC236}">
                  <a16:creationId xmlns:a16="http://schemas.microsoft.com/office/drawing/2014/main" id="{B92EF0DE-F29C-B7A7-1E5B-90F23381C70B}"/>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3104774-78B5-4FD2-03B7-96C2A5D575F4}"/>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spTree>
    <p:extLst>
      <p:ext uri="{BB962C8B-B14F-4D97-AF65-F5344CB8AC3E}">
        <p14:creationId xmlns:p14="http://schemas.microsoft.com/office/powerpoint/2010/main" val="140967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4BF34ACF-085C-B48A-4EE7-87DE82997B6D}"/>
              </a:ext>
            </a:extLst>
          </p:cNvPr>
          <p:cNvSpPr/>
          <p:nvPr/>
        </p:nvSpPr>
        <p:spPr>
          <a:xfrm>
            <a:off x="213219" y="238551"/>
            <a:ext cx="7940556" cy="708779"/>
          </a:xfrm>
          <a:prstGeom prst="rect">
            <a:avLst/>
          </a:prstGeom>
          <a:noFill/>
          <a:ln/>
        </p:spPr>
        <p:txBody>
          <a:bodyPr wrap="none" lIns="0" tIns="0" rIns="0" bIns="0" rtlCol="0" anchor="t"/>
          <a:lstStyle/>
          <a:p>
            <a:pPr marL="0" indent="0">
              <a:lnSpc>
                <a:spcPts val="5550"/>
              </a:lnSpc>
              <a:buNone/>
            </a:pPr>
            <a:r>
              <a:rPr lang="en-US" sz="4000" b="1" dirty="0">
                <a:solidFill>
                  <a:srgbClr val="F94CAF"/>
                </a:solidFill>
                <a:latin typeface="Inconsolata Bold" pitchFamily="34" charset="0"/>
                <a:ea typeface="Inconsolata Bold" pitchFamily="34" charset="-122"/>
                <a:cs typeface="Inconsolata Bold" pitchFamily="34" charset="-120"/>
              </a:rPr>
              <a:t>Utilize Python, SQL, Excel, and Tableau</a:t>
            </a:r>
            <a:endParaRPr lang="en-US" sz="4000" dirty="0"/>
          </a:p>
        </p:txBody>
      </p:sp>
      <p:pic>
        <p:nvPicPr>
          <p:cNvPr id="3" name="Image 0" descr="preencoded.png">
            <a:extLst>
              <a:ext uri="{FF2B5EF4-FFF2-40B4-BE49-F238E27FC236}">
                <a16:creationId xmlns:a16="http://schemas.microsoft.com/office/drawing/2014/main" id="{7643F192-1463-68F9-7920-F0AE36D14687}"/>
              </a:ext>
            </a:extLst>
          </p:cNvPr>
          <p:cNvPicPr>
            <a:picLocks noChangeAspect="1"/>
          </p:cNvPicPr>
          <p:nvPr/>
        </p:nvPicPr>
        <p:blipFill>
          <a:blip r:embed="rId2"/>
          <a:stretch>
            <a:fillRect/>
          </a:stretch>
        </p:blipFill>
        <p:spPr>
          <a:xfrm>
            <a:off x="822818" y="1157595"/>
            <a:ext cx="407208" cy="566976"/>
          </a:xfrm>
          <a:prstGeom prst="rect">
            <a:avLst/>
          </a:prstGeom>
        </p:spPr>
      </p:pic>
      <p:sp>
        <p:nvSpPr>
          <p:cNvPr id="4" name="Text 1">
            <a:extLst>
              <a:ext uri="{FF2B5EF4-FFF2-40B4-BE49-F238E27FC236}">
                <a16:creationId xmlns:a16="http://schemas.microsoft.com/office/drawing/2014/main" id="{175C1E8C-9AF4-715E-0217-71E84A221C29}"/>
              </a:ext>
            </a:extLst>
          </p:cNvPr>
          <p:cNvSpPr/>
          <p:nvPr/>
        </p:nvSpPr>
        <p:spPr>
          <a:xfrm>
            <a:off x="822818" y="1855865"/>
            <a:ext cx="2036296" cy="354330"/>
          </a:xfrm>
          <a:prstGeom prst="rect">
            <a:avLst/>
          </a:prstGeom>
          <a:noFill/>
          <a:ln/>
        </p:spPr>
        <p:txBody>
          <a:bodyPr wrap="none" lIns="0" tIns="0" rIns="0" bIns="0" rtlCol="0" anchor="t"/>
          <a:lstStyle/>
          <a:p>
            <a:pPr marL="0" indent="0" algn="l">
              <a:lnSpc>
                <a:spcPts val="2750"/>
              </a:lnSpc>
              <a:buNone/>
            </a:pPr>
            <a:r>
              <a:rPr lang="en-US" sz="3600" b="1" dirty="0">
                <a:solidFill>
                  <a:srgbClr val="DAD1E6"/>
                </a:solidFill>
                <a:latin typeface="Inconsolata Bold" pitchFamily="34" charset="0"/>
                <a:ea typeface="Inconsolata Bold" pitchFamily="34" charset="-122"/>
                <a:cs typeface="Inconsolata Bold" pitchFamily="34" charset="-120"/>
              </a:rPr>
              <a:t>Python</a:t>
            </a:r>
            <a:endParaRPr lang="en-US" sz="2200" dirty="0"/>
          </a:p>
        </p:txBody>
      </p:sp>
      <p:sp>
        <p:nvSpPr>
          <p:cNvPr id="5" name="Text 2">
            <a:extLst>
              <a:ext uri="{FF2B5EF4-FFF2-40B4-BE49-F238E27FC236}">
                <a16:creationId xmlns:a16="http://schemas.microsoft.com/office/drawing/2014/main" id="{98A79226-B114-6ADB-4E97-3B57EE696055}"/>
              </a:ext>
            </a:extLst>
          </p:cNvPr>
          <p:cNvSpPr/>
          <p:nvPr/>
        </p:nvSpPr>
        <p:spPr>
          <a:xfrm>
            <a:off x="822817" y="2270203"/>
            <a:ext cx="4561551" cy="725805"/>
          </a:xfrm>
          <a:prstGeom prst="rect">
            <a:avLst/>
          </a:prstGeom>
          <a:noFill/>
          <a:ln/>
        </p:spPr>
        <p:txBody>
          <a:bodyPr wrap="square" lIns="0" tIns="0" rIns="0" bIns="0" rtlCol="0" anchor="t"/>
          <a:lstStyle/>
          <a:p>
            <a:pPr marL="0" indent="0" algn="l">
              <a:lnSpc>
                <a:spcPts val="2850"/>
              </a:lnSpc>
              <a:buNone/>
            </a:pPr>
            <a:r>
              <a:rPr lang="en-US" sz="2400" dirty="0">
                <a:solidFill>
                  <a:srgbClr val="DAD1E6"/>
                </a:solidFill>
                <a:latin typeface="Fira Sans" pitchFamily="34" charset="0"/>
                <a:ea typeface="Fira Sans" pitchFamily="34" charset="-122"/>
                <a:cs typeface="Fira Sans" pitchFamily="34" charset="-120"/>
              </a:rPr>
              <a:t>Data cleaning, preprocessing, and advanced statistical analysis using libraries like pandas and sklearn.</a:t>
            </a:r>
            <a:endParaRPr lang="en-US" sz="2400" dirty="0"/>
          </a:p>
        </p:txBody>
      </p:sp>
      <p:pic>
        <p:nvPicPr>
          <p:cNvPr id="6" name="Image 1" descr="preencoded.png">
            <a:extLst>
              <a:ext uri="{FF2B5EF4-FFF2-40B4-BE49-F238E27FC236}">
                <a16:creationId xmlns:a16="http://schemas.microsoft.com/office/drawing/2014/main" id="{247DD85C-8400-7F5A-D0D8-43BCDB5EC950}"/>
              </a:ext>
            </a:extLst>
          </p:cNvPr>
          <p:cNvPicPr>
            <a:picLocks noChangeAspect="1"/>
          </p:cNvPicPr>
          <p:nvPr/>
        </p:nvPicPr>
        <p:blipFill>
          <a:blip r:embed="rId3"/>
          <a:stretch>
            <a:fillRect/>
          </a:stretch>
        </p:blipFill>
        <p:spPr>
          <a:xfrm>
            <a:off x="6493694" y="1084908"/>
            <a:ext cx="407208" cy="566976"/>
          </a:xfrm>
          <a:prstGeom prst="rect">
            <a:avLst/>
          </a:prstGeom>
        </p:spPr>
      </p:pic>
      <p:sp>
        <p:nvSpPr>
          <p:cNvPr id="7" name="Text 3">
            <a:extLst>
              <a:ext uri="{FF2B5EF4-FFF2-40B4-BE49-F238E27FC236}">
                <a16:creationId xmlns:a16="http://schemas.microsoft.com/office/drawing/2014/main" id="{445F930B-B6FE-998B-0CEE-3248A7D965F3}"/>
              </a:ext>
            </a:extLst>
          </p:cNvPr>
          <p:cNvSpPr/>
          <p:nvPr/>
        </p:nvSpPr>
        <p:spPr>
          <a:xfrm>
            <a:off x="6493694" y="1823446"/>
            <a:ext cx="2036296" cy="354330"/>
          </a:xfrm>
          <a:prstGeom prst="rect">
            <a:avLst/>
          </a:prstGeom>
          <a:noFill/>
          <a:ln/>
        </p:spPr>
        <p:txBody>
          <a:bodyPr wrap="none" lIns="0" tIns="0" rIns="0" bIns="0" rtlCol="0" anchor="t"/>
          <a:lstStyle/>
          <a:p>
            <a:pPr marL="0" indent="0" algn="l">
              <a:lnSpc>
                <a:spcPts val="2750"/>
              </a:lnSpc>
              <a:buNone/>
            </a:pPr>
            <a:r>
              <a:rPr lang="en-US" sz="3600" b="1" dirty="0">
                <a:solidFill>
                  <a:srgbClr val="DAD1E6"/>
                </a:solidFill>
                <a:latin typeface="Inconsolata Bold" pitchFamily="34" charset="0"/>
                <a:ea typeface="Inconsolata Bold" pitchFamily="34" charset="-122"/>
                <a:cs typeface="Inconsolata Bold" pitchFamily="34" charset="-120"/>
              </a:rPr>
              <a:t>SQL</a:t>
            </a:r>
            <a:endParaRPr lang="en-US" sz="3600" dirty="0"/>
          </a:p>
        </p:txBody>
      </p:sp>
      <p:sp>
        <p:nvSpPr>
          <p:cNvPr id="8" name="Text 4">
            <a:extLst>
              <a:ext uri="{FF2B5EF4-FFF2-40B4-BE49-F238E27FC236}">
                <a16:creationId xmlns:a16="http://schemas.microsoft.com/office/drawing/2014/main" id="{7D338F05-61EE-B67B-195C-4CD48771A55F}"/>
              </a:ext>
            </a:extLst>
          </p:cNvPr>
          <p:cNvSpPr/>
          <p:nvPr/>
        </p:nvSpPr>
        <p:spPr>
          <a:xfrm>
            <a:off x="6493694" y="2270426"/>
            <a:ext cx="4561636" cy="725805"/>
          </a:xfrm>
          <a:prstGeom prst="rect">
            <a:avLst/>
          </a:prstGeom>
          <a:noFill/>
          <a:ln/>
        </p:spPr>
        <p:txBody>
          <a:bodyPr wrap="square" lIns="0" tIns="0" rIns="0" bIns="0" rtlCol="0" anchor="t"/>
          <a:lstStyle/>
          <a:p>
            <a:pPr marL="0" indent="0" algn="l">
              <a:lnSpc>
                <a:spcPts val="2850"/>
              </a:lnSpc>
              <a:buNone/>
            </a:pPr>
            <a:r>
              <a:rPr lang="en-US" sz="2400" dirty="0">
                <a:solidFill>
                  <a:srgbClr val="DAD1E6"/>
                </a:solidFill>
                <a:latin typeface="Fira Sans" pitchFamily="34" charset="0"/>
                <a:ea typeface="Fira Sans" pitchFamily="34" charset="-122"/>
                <a:cs typeface="Fira Sans" pitchFamily="34" charset="-120"/>
              </a:rPr>
              <a:t>Efficient data retrieval and manipulation from relational databases storing job market information.</a:t>
            </a:r>
            <a:endParaRPr lang="en-US" sz="2400" dirty="0"/>
          </a:p>
        </p:txBody>
      </p:sp>
      <p:pic>
        <p:nvPicPr>
          <p:cNvPr id="9" name="Image 2" descr="preencoded.png">
            <a:extLst>
              <a:ext uri="{FF2B5EF4-FFF2-40B4-BE49-F238E27FC236}">
                <a16:creationId xmlns:a16="http://schemas.microsoft.com/office/drawing/2014/main" id="{A9AB03F0-20AB-8577-9BCF-4B0AB00247AC}"/>
              </a:ext>
            </a:extLst>
          </p:cNvPr>
          <p:cNvPicPr>
            <a:picLocks noChangeAspect="1"/>
          </p:cNvPicPr>
          <p:nvPr/>
        </p:nvPicPr>
        <p:blipFill>
          <a:blip r:embed="rId4"/>
          <a:stretch>
            <a:fillRect/>
          </a:stretch>
        </p:blipFill>
        <p:spPr>
          <a:xfrm>
            <a:off x="756172" y="3922665"/>
            <a:ext cx="407208" cy="566976"/>
          </a:xfrm>
          <a:prstGeom prst="rect">
            <a:avLst/>
          </a:prstGeom>
        </p:spPr>
      </p:pic>
      <p:sp>
        <p:nvSpPr>
          <p:cNvPr id="10" name="Text 5">
            <a:extLst>
              <a:ext uri="{FF2B5EF4-FFF2-40B4-BE49-F238E27FC236}">
                <a16:creationId xmlns:a16="http://schemas.microsoft.com/office/drawing/2014/main" id="{B5D75754-949D-83D1-031C-E053E3A6C99C}"/>
              </a:ext>
            </a:extLst>
          </p:cNvPr>
          <p:cNvSpPr/>
          <p:nvPr/>
        </p:nvSpPr>
        <p:spPr>
          <a:xfrm>
            <a:off x="822818" y="4680756"/>
            <a:ext cx="2036296" cy="354330"/>
          </a:xfrm>
          <a:prstGeom prst="rect">
            <a:avLst/>
          </a:prstGeom>
          <a:noFill/>
          <a:ln/>
        </p:spPr>
        <p:txBody>
          <a:bodyPr wrap="none" lIns="0" tIns="0" rIns="0" bIns="0" rtlCol="0" anchor="t"/>
          <a:lstStyle/>
          <a:p>
            <a:pPr marL="0" indent="0" algn="l">
              <a:lnSpc>
                <a:spcPts val="2750"/>
              </a:lnSpc>
              <a:buNone/>
            </a:pPr>
            <a:r>
              <a:rPr lang="en-US" sz="3600" b="1" dirty="0">
                <a:solidFill>
                  <a:srgbClr val="DAD1E6"/>
                </a:solidFill>
                <a:latin typeface="Inconsolata Bold" pitchFamily="34" charset="0"/>
                <a:ea typeface="Inconsolata Bold" pitchFamily="34" charset="-122"/>
                <a:cs typeface="Inconsolata Bold" pitchFamily="34" charset="-120"/>
              </a:rPr>
              <a:t>Excel</a:t>
            </a:r>
            <a:endParaRPr lang="en-US" sz="3600" dirty="0"/>
          </a:p>
        </p:txBody>
      </p:sp>
      <p:sp>
        <p:nvSpPr>
          <p:cNvPr id="11" name="Text 6">
            <a:extLst>
              <a:ext uri="{FF2B5EF4-FFF2-40B4-BE49-F238E27FC236}">
                <a16:creationId xmlns:a16="http://schemas.microsoft.com/office/drawing/2014/main" id="{EAA3F7FD-AC3B-60EB-F01B-BD4506BD1C8D}"/>
              </a:ext>
            </a:extLst>
          </p:cNvPr>
          <p:cNvSpPr/>
          <p:nvPr/>
        </p:nvSpPr>
        <p:spPr>
          <a:xfrm>
            <a:off x="822818" y="5226201"/>
            <a:ext cx="4561551" cy="725805"/>
          </a:xfrm>
          <a:prstGeom prst="rect">
            <a:avLst/>
          </a:prstGeom>
          <a:noFill/>
          <a:ln/>
        </p:spPr>
        <p:txBody>
          <a:bodyPr wrap="square" lIns="0" tIns="0" rIns="0" bIns="0" rtlCol="0" anchor="t"/>
          <a:lstStyle/>
          <a:p>
            <a:pPr marL="0" indent="0" algn="l">
              <a:lnSpc>
                <a:spcPts val="2850"/>
              </a:lnSpc>
              <a:buNone/>
            </a:pPr>
            <a:r>
              <a:rPr lang="en-US" sz="2400" dirty="0">
                <a:solidFill>
                  <a:srgbClr val="DAD1E6"/>
                </a:solidFill>
                <a:latin typeface="Fira Sans" pitchFamily="34" charset="0"/>
                <a:ea typeface="Fira Sans" pitchFamily="34" charset="-122"/>
                <a:cs typeface="Fira Sans" pitchFamily="34" charset="-120"/>
              </a:rPr>
              <a:t>Spreadsheet analysis, pivot tables, and basic visualizations for quick data insights.</a:t>
            </a:r>
            <a:endParaRPr lang="en-US" sz="2400" dirty="0"/>
          </a:p>
        </p:txBody>
      </p:sp>
      <p:pic>
        <p:nvPicPr>
          <p:cNvPr id="12" name="Image 3" descr="preencoded.png">
            <a:extLst>
              <a:ext uri="{FF2B5EF4-FFF2-40B4-BE49-F238E27FC236}">
                <a16:creationId xmlns:a16="http://schemas.microsoft.com/office/drawing/2014/main" id="{E3B7A6BF-9013-79ED-27E3-C8B1DF4DA42B}"/>
              </a:ext>
            </a:extLst>
          </p:cNvPr>
          <p:cNvPicPr>
            <a:picLocks noChangeAspect="1"/>
          </p:cNvPicPr>
          <p:nvPr/>
        </p:nvPicPr>
        <p:blipFill>
          <a:blip r:embed="rId5"/>
          <a:stretch>
            <a:fillRect/>
          </a:stretch>
        </p:blipFill>
        <p:spPr>
          <a:xfrm>
            <a:off x="6904649" y="3977947"/>
            <a:ext cx="407208" cy="566976"/>
          </a:xfrm>
          <a:prstGeom prst="rect">
            <a:avLst/>
          </a:prstGeom>
        </p:spPr>
      </p:pic>
      <p:sp>
        <p:nvSpPr>
          <p:cNvPr id="13" name="Text 7">
            <a:extLst>
              <a:ext uri="{FF2B5EF4-FFF2-40B4-BE49-F238E27FC236}">
                <a16:creationId xmlns:a16="http://schemas.microsoft.com/office/drawing/2014/main" id="{F18BDF56-9A5C-54B3-C6A8-71CBEF3BB793}"/>
              </a:ext>
            </a:extLst>
          </p:cNvPr>
          <p:cNvSpPr/>
          <p:nvPr/>
        </p:nvSpPr>
        <p:spPr>
          <a:xfrm>
            <a:off x="6904649" y="4610885"/>
            <a:ext cx="2036296" cy="354330"/>
          </a:xfrm>
          <a:prstGeom prst="rect">
            <a:avLst/>
          </a:prstGeom>
          <a:noFill/>
          <a:ln/>
        </p:spPr>
        <p:txBody>
          <a:bodyPr wrap="none" lIns="0" tIns="0" rIns="0" bIns="0" rtlCol="0" anchor="t"/>
          <a:lstStyle/>
          <a:p>
            <a:pPr marL="0" indent="0" algn="l">
              <a:lnSpc>
                <a:spcPts val="2750"/>
              </a:lnSpc>
              <a:buNone/>
            </a:pPr>
            <a:r>
              <a:rPr lang="en-US" sz="3200" b="1" dirty="0">
                <a:solidFill>
                  <a:srgbClr val="DAD1E6"/>
                </a:solidFill>
                <a:latin typeface="Inconsolata Bold" pitchFamily="34" charset="0"/>
                <a:ea typeface="Inconsolata Bold" pitchFamily="34" charset="-122"/>
                <a:cs typeface="Inconsolata Bold" pitchFamily="34" charset="-120"/>
              </a:rPr>
              <a:t>Tableau</a:t>
            </a:r>
            <a:endParaRPr lang="en-US" sz="3200" dirty="0"/>
          </a:p>
        </p:txBody>
      </p:sp>
      <p:sp>
        <p:nvSpPr>
          <p:cNvPr id="14" name="Text 8">
            <a:extLst>
              <a:ext uri="{FF2B5EF4-FFF2-40B4-BE49-F238E27FC236}">
                <a16:creationId xmlns:a16="http://schemas.microsoft.com/office/drawing/2014/main" id="{CDA1610F-9C74-4480-6BB8-CB62387057EB}"/>
              </a:ext>
            </a:extLst>
          </p:cNvPr>
          <p:cNvSpPr/>
          <p:nvPr/>
        </p:nvSpPr>
        <p:spPr>
          <a:xfrm>
            <a:off x="6904649" y="5102793"/>
            <a:ext cx="4561636" cy="725805"/>
          </a:xfrm>
          <a:prstGeom prst="rect">
            <a:avLst/>
          </a:prstGeom>
          <a:noFill/>
          <a:ln/>
        </p:spPr>
        <p:txBody>
          <a:bodyPr wrap="square" lIns="0" tIns="0" rIns="0" bIns="0" rtlCol="0" anchor="t"/>
          <a:lstStyle/>
          <a:p>
            <a:pPr marL="0" indent="0" algn="l">
              <a:lnSpc>
                <a:spcPts val="2850"/>
              </a:lnSpc>
              <a:buNone/>
            </a:pPr>
            <a:r>
              <a:rPr lang="en-US" sz="2400" dirty="0">
                <a:solidFill>
                  <a:srgbClr val="DAD1E6"/>
                </a:solidFill>
                <a:latin typeface="Fira Sans" pitchFamily="34" charset="0"/>
                <a:ea typeface="Fira Sans" pitchFamily="34" charset="-122"/>
                <a:cs typeface="Fira Sans" pitchFamily="34" charset="-120"/>
              </a:rPr>
              <a:t>Creation of interactive dashboards and compelling data visualizations for stakeholder presentations.</a:t>
            </a:r>
            <a:endParaRPr lang="en-US" sz="2400" dirty="0"/>
          </a:p>
        </p:txBody>
      </p:sp>
      <p:grpSp>
        <p:nvGrpSpPr>
          <p:cNvPr id="19" name="Group 18">
            <a:extLst>
              <a:ext uri="{FF2B5EF4-FFF2-40B4-BE49-F238E27FC236}">
                <a16:creationId xmlns:a16="http://schemas.microsoft.com/office/drawing/2014/main" id="{76FECF13-9BA3-438C-B6A1-48DD2F9B08DB}"/>
              </a:ext>
            </a:extLst>
          </p:cNvPr>
          <p:cNvGrpSpPr/>
          <p:nvPr/>
        </p:nvGrpSpPr>
        <p:grpSpPr>
          <a:xfrm>
            <a:off x="10700966" y="163864"/>
            <a:ext cx="1336431" cy="1139483"/>
            <a:chOff x="9144075" y="336943"/>
            <a:chExt cx="2782800" cy="2705165"/>
          </a:xfrm>
        </p:grpSpPr>
        <p:pic>
          <p:nvPicPr>
            <p:cNvPr id="20" name="Picture 19">
              <a:extLst>
                <a:ext uri="{FF2B5EF4-FFF2-40B4-BE49-F238E27FC236}">
                  <a16:creationId xmlns:a16="http://schemas.microsoft.com/office/drawing/2014/main" id="{CDA25CC5-924D-C33A-1552-777DF0938EF7}"/>
                </a:ext>
              </a:extLst>
            </p:cNvPr>
            <p:cNvPicPr>
              <a:picLocks noChangeAspect="1"/>
            </p:cNvPicPr>
            <p:nvPr/>
          </p:nvPicPr>
          <p:blipFill>
            <a:blip r:embed="rId6">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21" name="Straight Connector 20">
              <a:extLst>
                <a:ext uri="{FF2B5EF4-FFF2-40B4-BE49-F238E27FC236}">
                  <a16:creationId xmlns:a16="http://schemas.microsoft.com/office/drawing/2014/main" id="{219D778D-95B8-DE27-3572-AD9A426241DA}"/>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A887B84-A214-A881-0F57-D3472916729F}"/>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spTree>
    <p:extLst>
      <p:ext uri="{BB962C8B-B14F-4D97-AF65-F5344CB8AC3E}">
        <p14:creationId xmlns:p14="http://schemas.microsoft.com/office/powerpoint/2010/main" val="512843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0079D814-F246-7601-7964-2D3B1CF337EB}"/>
              </a:ext>
            </a:extLst>
          </p:cNvPr>
          <p:cNvSpPr/>
          <p:nvPr/>
        </p:nvSpPr>
        <p:spPr>
          <a:xfrm>
            <a:off x="424226" y="522548"/>
            <a:ext cx="5726137" cy="566976"/>
          </a:xfrm>
          <a:prstGeom prst="rect">
            <a:avLst/>
          </a:prstGeom>
          <a:noFill/>
          <a:ln/>
        </p:spPr>
        <p:txBody>
          <a:bodyPr wrap="none" lIns="0" tIns="0" rIns="0" bIns="0" rtlCol="0" anchor="t"/>
          <a:lstStyle/>
          <a:p>
            <a:pPr marL="0" indent="0">
              <a:lnSpc>
                <a:spcPts val="4450"/>
              </a:lnSpc>
              <a:buNone/>
            </a:pPr>
            <a:r>
              <a:rPr lang="en-US" sz="3600" b="1" dirty="0">
                <a:solidFill>
                  <a:srgbClr val="F94CAF"/>
                </a:solidFill>
                <a:latin typeface="Segoe UI Black" panose="020B0A02040204020203" pitchFamily="34" charset="0"/>
                <a:ea typeface="Segoe UI Black" panose="020B0A02040204020203" pitchFamily="34" charset="0"/>
                <a:cs typeface="Inconsolata Bold" pitchFamily="34" charset="-120"/>
              </a:rPr>
              <a:t>Data Source &amp; ETL Process</a:t>
            </a:r>
            <a:endParaRPr lang="en-US" sz="3600" dirty="0">
              <a:latin typeface="Segoe UI Black" panose="020B0A02040204020203" pitchFamily="34" charset="0"/>
              <a:ea typeface="Segoe UI Black" panose="020B0A02040204020203" pitchFamily="34" charset="0"/>
            </a:endParaRPr>
          </a:p>
        </p:txBody>
      </p:sp>
      <p:sp>
        <p:nvSpPr>
          <p:cNvPr id="3" name="Shape 1">
            <a:extLst>
              <a:ext uri="{FF2B5EF4-FFF2-40B4-BE49-F238E27FC236}">
                <a16:creationId xmlns:a16="http://schemas.microsoft.com/office/drawing/2014/main" id="{71DA808E-E3DB-8BC8-0BFB-0D7DF49948B2}"/>
              </a:ext>
            </a:extLst>
          </p:cNvPr>
          <p:cNvSpPr/>
          <p:nvPr/>
        </p:nvSpPr>
        <p:spPr>
          <a:xfrm>
            <a:off x="389236" y="1843700"/>
            <a:ext cx="496265" cy="510302"/>
          </a:xfrm>
          <a:prstGeom prst="roundRect">
            <a:avLst>
              <a:gd name="adj" fmla="val 6667"/>
            </a:avLst>
          </a:prstGeom>
          <a:solidFill>
            <a:srgbClr val="433550"/>
          </a:solidFill>
          <a:ln/>
        </p:spPr>
      </p:sp>
      <p:sp>
        <p:nvSpPr>
          <p:cNvPr id="4" name="Text 2">
            <a:extLst>
              <a:ext uri="{FF2B5EF4-FFF2-40B4-BE49-F238E27FC236}">
                <a16:creationId xmlns:a16="http://schemas.microsoft.com/office/drawing/2014/main" id="{B6EB3B3C-ED2E-340B-ED44-758BB00F6E93}"/>
              </a:ext>
            </a:extLst>
          </p:cNvPr>
          <p:cNvSpPr/>
          <p:nvPr/>
        </p:nvSpPr>
        <p:spPr>
          <a:xfrm>
            <a:off x="559256" y="1928710"/>
            <a:ext cx="165461" cy="340281"/>
          </a:xfrm>
          <a:prstGeom prst="rect">
            <a:avLst/>
          </a:prstGeom>
          <a:noFill/>
          <a:ln/>
        </p:spPr>
        <p:txBody>
          <a:bodyPr wrap="none" lIns="0" tIns="0" rIns="0" bIns="0" rtlCol="0" anchor="t"/>
          <a:lstStyle/>
          <a:p>
            <a:pPr marL="0" indent="0" algn="ctr">
              <a:lnSpc>
                <a:spcPts val="2650"/>
              </a:lnSpc>
              <a:buNone/>
            </a:pPr>
            <a:r>
              <a:rPr lang="en-US" sz="2650" b="1" dirty="0">
                <a:solidFill>
                  <a:srgbClr val="DAD1E6"/>
                </a:solidFill>
                <a:latin typeface="Inconsolata Bold" pitchFamily="34" charset="0"/>
                <a:ea typeface="Inconsolata Bold" pitchFamily="34" charset="-122"/>
                <a:cs typeface="Inconsolata Bold" pitchFamily="34" charset="-120"/>
              </a:rPr>
              <a:t>1</a:t>
            </a:r>
            <a:endParaRPr lang="en-US" sz="2650" dirty="0"/>
          </a:p>
        </p:txBody>
      </p:sp>
      <p:sp>
        <p:nvSpPr>
          <p:cNvPr id="5" name="Text 3">
            <a:extLst>
              <a:ext uri="{FF2B5EF4-FFF2-40B4-BE49-F238E27FC236}">
                <a16:creationId xmlns:a16="http://schemas.microsoft.com/office/drawing/2014/main" id="{0C20F472-8C05-D5AB-07FE-722FD7B4187E}"/>
              </a:ext>
            </a:extLst>
          </p:cNvPr>
          <p:cNvSpPr/>
          <p:nvPr/>
        </p:nvSpPr>
        <p:spPr>
          <a:xfrm>
            <a:off x="1055521" y="1822500"/>
            <a:ext cx="2757249" cy="354330"/>
          </a:xfrm>
          <a:prstGeom prst="rect">
            <a:avLst/>
          </a:prstGeom>
          <a:noFill/>
          <a:ln/>
        </p:spPr>
        <p:txBody>
          <a:bodyPr wrap="none" lIns="0" tIns="0" rIns="0" bIns="0" rtlCol="0" anchor="t"/>
          <a:lstStyle/>
          <a:p>
            <a:pPr marL="0" indent="0">
              <a:lnSpc>
                <a:spcPts val="2750"/>
              </a:lnSpc>
              <a:buNone/>
            </a:pPr>
            <a:r>
              <a:rPr lang="en-US" sz="2200" b="1" dirty="0">
                <a:solidFill>
                  <a:srgbClr val="DAD1E6"/>
                </a:solidFill>
                <a:latin typeface="Inconsolata Bold" pitchFamily="34" charset="0"/>
                <a:ea typeface="Inconsolata Bold" pitchFamily="34" charset="-122"/>
                <a:cs typeface="Inconsolata Bold" pitchFamily="34" charset="-120"/>
              </a:rPr>
              <a:t>Extract</a:t>
            </a:r>
            <a:endParaRPr lang="en-US" sz="2200" dirty="0"/>
          </a:p>
        </p:txBody>
      </p:sp>
      <p:sp>
        <p:nvSpPr>
          <p:cNvPr id="6" name="Text 4">
            <a:extLst>
              <a:ext uri="{FF2B5EF4-FFF2-40B4-BE49-F238E27FC236}">
                <a16:creationId xmlns:a16="http://schemas.microsoft.com/office/drawing/2014/main" id="{C79546FF-296A-7C78-0560-D8BF3488FCE3}"/>
              </a:ext>
            </a:extLst>
          </p:cNvPr>
          <p:cNvSpPr/>
          <p:nvPr/>
        </p:nvSpPr>
        <p:spPr>
          <a:xfrm>
            <a:off x="1043245" y="2172623"/>
            <a:ext cx="3364093" cy="1814513"/>
          </a:xfrm>
          <a:prstGeom prst="rect">
            <a:avLst/>
          </a:prstGeom>
          <a:noFill/>
          <a:ln/>
        </p:spPr>
        <p:txBody>
          <a:bodyPr wrap="square" lIns="0" tIns="0" rIns="0" bIns="0" rtlCol="0" anchor="t"/>
          <a:lstStyle/>
          <a:p>
            <a:pPr marL="0" indent="0">
              <a:lnSpc>
                <a:spcPts val="2850"/>
              </a:lnSpc>
              <a:buNone/>
            </a:pPr>
            <a:r>
              <a:rPr lang="en-US" sz="1750" dirty="0">
                <a:solidFill>
                  <a:srgbClr val="DAD1E6"/>
                </a:solidFill>
                <a:latin typeface="Fira Sans" pitchFamily="34" charset="0"/>
                <a:ea typeface="Fira Sans" pitchFamily="34" charset="-122"/>
                <a:cs typeface="Fira Sans" pitchFamily="34" charset="-120"/>
              </a:rPr>
              <a:t>Pulled data from various sources, including a dataset from Kaggle titled "AI Impact on Jobs" (</a:t>
            </a:r>
            <a:r>
              <a:rPr lang="en-US" sz="1750" u="sng" dirty="0">
                <a:solidFill>
                  <a:srgbClr val="F94CAF"/>
                </a:solidFill>
                <a:latin typeface="Fira Sans" pitchFamily="34" charset="0"/>
                <a:ea typeface="Fira Sans" pitchFamily="34" charset="-122"/>
                <a:cs typeface="Fira Sans" pitchFamily="34" charset="-120"/>
                <a:hlinkClick r:id="rId2">
                  <a:extLst>
                    <a:ext uri="{A12FA001-AC4F-418D-AE19-62706E023703}">
                      <ahyp:hlinkClr xmlns:ahyp="http://schemas.microsoft.com/office/drawing/2018/hyperlinkcolor" val="tx"/>
                    </a:ext>
                  </a:extLst>
                </a:hlinkClick>
              </a:rPr>
              <a:t>https://www.kaggle.com/code/unclepablo/ai-impact-on-jobs</a:t>
            </a:r>
            <a:r>
              <a:rPr lang="en-US" sz="1750" dirty="0">
                <a:solidFill>
                  <a:srgbClr val="DAD1E6"/>
                </a:solidFill>
                <a:latin typeface="Fira Sans" pitchFamily="34" charset="0"/>
                <a:ea typeface="Fira Sans" pitchFamily="34" charset="-122"/>
                <a:cs typeface="Fira Sans" pitchFamily="34" charset="-120"/>
              </a:rPr>
              <a:t>).</a:t>
            </a:r>
            <a:endParaRPr lang="en-US" sz="1750" dirty="0"/>
          </a:p>
        </p:txBody>
      </p:sp>
      <p:sp>
        <p:nvSpPr>
          <p:cNvPr id="7" name="Shape 5">
            <a:extLst>
              <a:ext uri="{FF2B5EF4-FFF2-40B4-BE49-F238E27FC236}">
                <a16:creationId xmlns:a16="http://schemas.microsoft.com/office/drawing/2014/main" id="{457A395A-31CA-D10E-8390-EE77E02B649D}"/>
              </a:ext>
            </a:extLst>
          </p:cNvPr>
          <p:cNvSpPr/>
          <p:nvPr/>
        </p:nvSpPr>
        <p:spPr>
          <a:xfrm>
            <a:off x="4700957" y="1843700"/>
            <a:ext cx="496265" cy="510302"/>
          </a:xfrm>
          <a:prstGeom prst="roundRect">
            <a:avLst>
              <a:gd name="adj" fmla="val 6667"/>
            </a:avLst>
          </a:prstGeom>
          <a:solidFill>
            <a:srgbClr val="433550"/>
          </a:solidFill>
          <a:ln/>
        </p:spPr>
      </p:sp>
      <p:sp>
        <p:nvSpPr>
          <p:cNvPr id="8" name="Text 6">
            <a:extLst>
              <a:ext uri="{FF2B5EF4-FFF2-40B4-BE49-F238E27FC236}">
                <a16:creationId xmlns:a16="http://schemas.microsoft.com/office/drawing/2014/main" id="{B5447765-951C-F5BD-33E2-B0ACFC335EA6}"/>
              </a:ext>
            </a:extLst>
          </p:cNvPr>
          <p:cNvSpPr/>
          <p:nvPr/>
        </p:nvSpPr>
        <p:spPr>
          <a:xfrm>
            <a:off x="4870977" y="1928710"/>
            <a:ext cx="165461" cy="340281"/>
          </a:xfrm>
          <a:prstGeom prst="rect">
            <a:avLst/>
          </a:prstGeom>
          <a:noFill/>
          <a:ln/>
        </p:spPr>
        <p:txBody>
          <a:bodyPr wrap="none" lIns="0" tIns="0" rIns="0" bIns="0" rtlCol="0" anchor="t"/>
          <a:lstStyle/>
          <a:p>
            <a:pPr marL="0" indent="0" algn="ctr">
              <a:lnSpc>
                <a:spcPts val="2650"/>
              </a:lnSpc>
              <a:buNone/>
            </a:pPr>
            <a:r>
              <a:rPr lang="en-US" sz="2650" b="1" dirty="0">
                <a:solidFill>
                  <a:srgbClr val="DAD1E6"/>
                </a:solidFill>
                <a:latin typeface="Inconsolata Bold" pitchFamily="34" charset="0"/>
                <a:ea typeface="Inconsolata Bold" pitchFamily="34" charset="-122"/>
                <a:cs typeface="Inconsolata Bold" pitchFamily="34" charset="-120"/>
              </a:rPr>
              <a:t>2</a:t>
            </a:r>
            <a:endParaRPr lang="en-US" sz="2650" dirty="0"/>
          </a:p>
        </p:txBody>
      </p:sp>
      <p:sp>
        <p:nvSpPr>
          <p:cNvPr id="9" name="Text 7">
            <a:extLst>
              <a:ext uri="{FF2B5EF4-FFF2-40B4-BE49-F238E27FC236}">
                <a16:creationId xmlns:a16="http://schemas.microsoft.com/office/drawing/2014/main" id="{93FDFC41-5C80-81F8-056D-52EC40478C02}"/>
              </a:ext>
            </a:extLst>
          </p:cNvPr>
          <p:cNvSpPr/>
          <p:nvPr/>
        </p:nvSpPr>
        <p:spPr>
          <a:xfrm>
            <a:off x="5388020" y="1843700"/>
            <a:ext cx="2757249" cy="354330"/>
          </a:xfrm>
          <a:prstGeom prst="rect">
            <a:avLst/>
          </a:prstGeom>
          <a:noFill/>
          <a:ln/>
        </p:spPr>
        <p:txBody>
          <a:bodyPr wrap="none" lIns="0" tIns="0" rIns="0" bIns="0" rtlCol="0" anchor="t"/>
          <a:lstStyle/>
          <a:p>
            <a:pPr marL="0" indent="0">
              <a:lnSpc>
                <a:spcPts val="2750"/>
              </a:lnSpc>
              <a:buNone/>
            </a:pPr>
            <a:r>
              <a:rPr lang="en-US" sz="2200" b="1" dirty="0">
                <a:solidFill>
                  <a:srgbClr val="DAD1E6"/>
                </a:solidFill>
                <a:latin typeface="Inconsolata Bold" pitchFamily="34" charset="0"/>
                <a:ea typeface="Inconsolata Bold" pitchFamily="34" charset="-122"/>
                <a:cs typeface="Inconsolata Bold" pitchFamily="34" charset="-120"/>
              </a:rPr>
              <a:t>Transform</a:t>
            </a:r>
            <a:endParaRPr lang="en-US" sz="2200" dirty="0"/>
          </a:p>
        </p:txBody>
      </p:sp>
      <p:sp>
        <p:nvSpPr>
          <p:cNvPr id="10" name="Text 8">
            <a:extLst>
              <a:ext uri="{FF2B5EF4-FFF2-40B4-BE49-F238E27FC236}">
                <a16:creationId xmlns:a16="http://schemas.microsoft.com/office/drawing/2014/main" id="{7AD71B28-37ED-9D5F-4DCF-DB22862F349E}"/>
              </a:ext>
            </a:extLst>
          </p:cNvPr>
          <p:cNvSpPr/>
          <p:nvPr/>
        </p:nvSpPr>
        <p:spPr>
          <a:xfrm>
            <a:off x="5388020" y="2209799"/>
            <a:ext cx="3364093" cy="1814513"/>
          </a:xfrm>
          <a:prstGeom prst="rect">
            <a:avLst/>
          </a:prstGeom>
          <a:noFill/>
          <a:ln/>
        </p:spPr>
        <p:txBody>
          <a:bodyPr wrap="square" lIns="0" tIns="0" rIns="0" bIns="0" rtlCol="0" anchor="t"/>
          <a:lstStyle/>
          <a:p>
            <a:pPr marL="0" indent="0">
              <a:lnSpc>
                <a:spcPts val="2850"/>
              </a:lnSpc>
              <a:buNone/>
            </a:pPr>
            <a:r>
              <a:rPr lang="en-US" sz="1750" dirty="0">
                <a:solidFill>
                  <a:srgbClr val="DAD1E6"/>
                </a:solidFill>
                <a:latin typeface="Fira Sans" pitchFamily="34" charset="0"/>
                <a:ea typeface="Fira Sans" pitchFamily="34" charset="-122"/>
                <a:cs typeface="Fira Sans" pitchFamily="34" charset="-120"/>
              </a:rPr>
              <a:t>Cleaned and enriched the data, handling missing values, standardizing formats, and applying business logic to derive new metrics.</a:t>
            </a:r>
            <a:endParaRPr lang="en-US" sz="1750" dirty="0"/>
          </a:p>
        </p:txBody>
      </p:sp>
      <p:sp>
        <p:nvSpPr>
          <p:cNvPr id="11" name="Shape 9">
            <a:extLst>
              <a:ext uri="{FF2B5EF4-FFF2-40B4-BE49-F238E27FC236}">
                <a16:creationId xmlns:a16="http://schemas.microsoft.com/office/drawing/2014/main" id="{A83F2E47-8AD6-1097-8581-F4BCD502F4E4}"/>
              </a:ext>
            </a:extLst>
          </p:cNvPr>
          <p:cNvSpPr/>
          <p:nvPr/>
        </p:nvSpPr>
        <p:spPr>
          <a:xfrm>
            <a:off x="389236" y="4464679"/>
            <a:ext cx="496265" cy="510302"/>
          </a:xfrm>
          <a:prstGeom prst="roundRect">
            <a:avLst>
              <a:gd name="adj" fmla="val 6667"/>
            </a:avLst>
          </a:prstGeom>
          <a:solidFill>
            <a:srgbClr val="433550"/>
          </a:solidFill>
          <a:ln/>
        </p:spPr>
      </p:sp>
      <p:sp>
        <p:nvSpPr>
          <p:cNvPr id="12" name="Text 10">
            <a:extLst>
              <a:ext uri="{FF2B5EF4-FFF2-40B4-BE49-F238E27FC236}">
                <a16:creationId xmlns:a16="http://schemas.microsoft.com/office/drawing/2014/main" id="{F9A0DC49-4415-E45A-F88A-C30997153FE8}"/>
              </a:ext>
            </a:extLst>
          </p:cNvPr>
          <p:cNvSpPr/>
          <p:nvPr/>
        </p:nvSpPr>
        <p:spPr>
          <a:xfrm>
            <a:off x="559257" y="4549689"/>
            <a:ext cx="165461" cy="340281"/>
          </a:xfrm>
          <a:prstGeom prst="rect">
            <a:avLst/>
          </a:prstGeom>
          <a:noFill/>
          <a:ln/>
        </p:spPr>
        <p:txBody>
          <a:bodyPr wrap="none" lIns="0" tIns="0" rIns="0" bIns="0" rtlCol="0" anchor="t"/>
          <a:lstStyle/>
          <a:p>
            <a:pPr marL="0" indent="0" algn="ctr">
              <a:lnSpc>
                <a:spcPts val="2650"/>
              </a:lnSpc>
              <a:buNone/>
            </a:pPr>
            <a:r>
              <a:rPr lang="en-US" sz="2650" b="1" dirty="0">
                <a:solidFill>
                  <a:srgbClr val="DAD1E6"/>
                </a:solidFill>
                <a:latin typeface="Inconsolata Bold" pitchFamily="34" charset="0"/>
                <a:ea typeface="Inconsolata Bold" pitchFamily="34" charset="-122"/>
                <a:cs typeface="Inconsolata Bold" pitchFamily="34" charset="-120"/>
              </a:rPr>
              <a:t>3</a:t>
            </a:r>
            <a:endParaRPr lang="en-US" sz="2650" dirty="0"/>
          </a:p>
        </p:txBody>
      </p:sp>
      <p:sp>
        <p:nvSpPr>
          <p:cNvPr id="13" name="Text 11">
            <a:extLst>
              <a:ext uri="{FF2B5EF4-FFF2-40B4-BE49-F238E27FC236}">
                <a16:creationId xmlns:a16="http://schemas.microsoft.com/office/drawing/2014/main" id="{33E90A8C-58DE-765F-6DE7-E7A59B379508}"/>
              </a:ext>
            </a:extLst>
          </p:cNvPr>
          <p:cNvSpPr/>
          <p:nvPr/>
        </p:nvSpPr>
        <p:spPr>
          <a:xfrm>
            <a:off x="1043245" y="4489415"/>
            <a:ext cx="2757249" cy="354330"/>
          </a:xfrm>
          <a:prstGeom prst="rect">
            <a:avLst/>
          </a:prstGeom>
          <a:noFill/>
          <a:ln/>
        </p:spPr>
        <p:txBody>
          <a:bodyPr wrap="none" lIns="0" tIns="0" rIns="0" bIns="0" rtlCol="0" anchor="t"/>
          <a:lstStyle/>
          <a:p>
            <a:pPr marL="0" indent="0">
              <a:lnSpc>
                <a:spcPts val="2750"/>
              </a:lnSpc>
              <a:buNone/>
            </a:pPr>
            <a:r>
              <a:rPr lang="en-US" sz="2200" b="1" dirty="0">
                <a:solidFill>
                  <a:srgbClr val="DAD1E6"/>
                </a:solidFill>
                <a:latin typeface="Inconsolata Bold" pitchFamily="34" charset="0"/>
                <a:ea typeface="Inconsolata Bold" pitchFamily="34" charset="-122"/>
                <a:cs typeface="Inconsolata Bold" pitchFamily="34" charset="-120"/>
              </a:rPr>
              <a:t>Load</a:t>
            </a:r>
            <a:endParaRPr lang="en-US" sz="2200" dirty="0"/>
          </a:p>
        </p:txBody>
      </p:sp>
      <p:sp>
        <p:nvSpPr>
          <p:cNvPr id="14" name="Text 12">
            <a:extLst>
              <a:ext uri="{FF2B5EF4-FFF2-40B4-BE49-F238E27FC236}">
                <a16:creationId xmlns:a16="http://schemas.microsoft.com/office/drawing/2014/main" id="{FFAA8E15-06F7-0412-6AD3-C76D6358BAAD}"/>
              </a:ext>
            </a:extLst>
          </p:cNvPr>
          <p:cNvSpPr/>
          <p:nvPr/>
        </p:nvSpPr>
        <p:spPr>
          <a:xfrm>
            <a:off x="1043245" y="4843745"/>
            <a:ext cx="4515726" cy="1451610"/>
          </a:xfrm>
          <a:prstGeom prst="rect">
            <a:avLst/>
          </a:prstGeom>
          <a:noFill/>
          <a:ln/>
        </p:spPr>
        <p:txBody>
          <a:bodyPr wrap="square" lIns="0" tIns="0" rIns="0" bIns="0" rtlCol="0" anchor="t"/>
          <a:lstStyle/>
          <a:p>
            <a:pPr marL="0" indent="0">
              <a:lnSpc>
                <a:spcPts val="2850"/>
              </a:lnSpc>
              <a:buNone/>
            </a:pPr>
            <a:r>
              <a:rPr lang="en-US" sz="1750" dirty="0">
                <a:solidFill>
                  <a:srgbClr val="DAD1E6"/>
                </a:solidFill>
                <a:latin typeface="Fira Sans" pitchFamily="34" charset="0"/>
                <a:ea typeface="Fira Sans" pitchFamily="34" charset="-122"/>
                <a:cs typeface="Fira Sans" pitchFamily="34" charset="-120"/>
              </a:rPr>
              <a:t>Loaded the processed data into Tableau, ensuring it was ready for visualization and insight generation.</a:t>
            </a:r>
            <a:endParaRPr lang="en-US" sz="1750" dirty="0"/>
          </a:p>
        </p:txBody>
      </p:sp>
      <p:grpSp>
        <p:nvGrpSpPr>
          <p:cNvPr id="19" name="Group 18">
            <a:extLst>
              <a:ext uri="{FF2B5EF4-FFF2-40B4-BE49-F238E27FC236}">
                <a16:creationId xmlns:a16="http://schemas.microsoft.com/office/drawing/2014/main" id="{CF2121F7-871E-239A-9F1F-59F0A40FBA71}"/>
              </a:ext>
            </a:extLst>
          </p:cNvPr>
          <p:cNvGrpSpPr/>
          <p:nvPr/>
        </p:nvGrpSpPr>
        <p:grpSpPr>
          <a:xfrm>
            <a:off x="10591197" y="188307"/>
            <a:ext cx="1336431" cy="1139483"/>
            <a:chOff x="9144075" y="336943"/>
            <a:chExt cx="2782800" cy="2705165"/>
          </a:xfrm>
        </p:grpSpPr>
        <p:pic>
          <p:nvPicPr>
            <p:cNvPr id="20" name="Picture 19">
              <a:extLst>
                <a:ext uri="{FF2B5EF4-FFF2-40B4-BE49-F238E27FC236}">
                  <a16:creationId xmlns:a16="http://schemas.microsoft.com/office/drawing/2014/main" id="{E1DCE768-1B75-04FE-E9B8-32BF4EFECB17}"/>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21" name="Straight Connector 20">
              <a:extLst>
                <a:ext uri="{FF2B5EF4-FFF2-40B4-BE49-F238E27FC236}">
                  <a16:creationId xmlns:a16="http://schemas.microsoft.com/office/drawing/2014/main" id="{905FE03A-4FD9-C781-0744-B19EED036F72}"/>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92BED62-ED37-4934-8721-DA6DD5407872}"/>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pic>
        <p:nvPicPr>
          <p:cNvPr id="24" name="Picture 23">
            <a:extLst>
              <a:ext uri="{FF2B5EF4-FFF2-40B4-BE49-F238E27FC236}">
                <a16:creationId xmlns:a16="http://schemas.microsoft.com/office/drawing/2014/main" id="{6C0E1B65-1AC8-C178-A821-2C0628599022}"/>
              </a:ext>
            </a:extLst>
          </p:cNvPr>
          <p:cNvPicPr>
            <a:picLocks noChangeAspect="1"/>
          </p:cNvPicPr>
          <p:nvPr/>
        </p:nvPicPr>
        <p:blipFill>
          <a:blip r:embed="rId4">
            <a:duotone>
              <a:prstClr val="black"/>
              <a:srgbClr val="F94CAF">
                <a:tint val="45000"/>
                <a:satMod val="400000"/>
              </a:srgbClr>
            </a:duotone>
          </a:blip>
          <a:stretch>
            <a:fillRect/>
          </a:stretch>
        </p:blipFill>
        <p:spPr>
          <a:xfrm>
            <a:off x="8752113" y="1843700"/>
            <a:ext cx="3175515" cy="4325770"/>
          </a:xfrm>
          <a:prstGeom prst="rect">
            <a:avLst/>
          </a:prstGeom>
        </p:spPr>
      </p:pic>
    </p:spTree>
    <p:extLst>
      <p:ext uri="{BB962C8B-B14F-4D97-AF65-F5344CB8AC3E}">
        <p14:creationId xmlns:p14="http://schemas.microsoft.com/office/powerpoint/2010/main" val="3219244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C67C92-E045-F618-692E-B782D6ACBE29}"/>
              </a:ext>
            </a:extLst>
          </p:cNvPr>
          <p:cNvSpPr txBox="1"/>
          <p:nvPr/>
        </p:nvSpPr>
        <p:spPr>
          <a:xfrm>
            <a:off x="219972" y="2422458"/>
            <a:ext cx="6896687" cy="830997"/>
          </a:xfrm>
          <a:prstGeom prst="rect">
            <a:avLst/>
          </a:prstGeom>
          <a:noFill/>
        </p:spPr>
        <p:txBody>
          <a:bodyPr wrap="square">
            <a:spAutoFit/>
          </a:bodyPr>
          <a:lstStyle/>
          <a:p>
            <a:r>
              <a:rPr lang="en-US" sz="4800" dirty="0">
                <a:solidFill>
                  <a:srgbClr val="F94CAF"/>
                </a:solidFill>
                <a:latin typeface="Segoe UI Black" panose="020B0A02040204020203" pitchFamily="34" charset="0"/>
                <a:ea typeface="Segoe UI Black" panose="020B0A02040204020203" pitchFamily="34" charset="0"/>
              </a:rPr>
              <a:t>Data Cleaning Process</a:t>
            </a:r>
          </a:p>
        </p:txBody>
      </p:sp>
      <p:sp>
        <p:nvSpPr>
          <p:cNvPr id="5" name="TextBox 4">
            <a:extLst>
              <a:ext uri="{FF2B5EF4-FFF2-40B4-BE49-F238E27FC236}">
                <a16:creationId xmlns:a16="http://schemas.microsoft.com/office/drawing/2014/main" id="{9395B53D-1852-A76A-CBBD-8E8D0E6E23D6}"/>
              </a:ext>
            </a:extLst>
          </p:cNvPr>
          <p:cNvSpPr txBox="1"/>
          <p:nvPr/>
        </p:nvSpPr>
        <p:spPr>
          <a:xfrm>
            <a:off x="376310" y="3253455"/>
            <a:ext cx="3889829" cy="523220"/>
          </a:xfrm>
          <a:prstGeom prst="rect">
            <a:avLst/>
          </a:prstGeom>
          <a:noFill/>
        </p:spPr>
        <p:txBody>
          <a:bodyPr wrap="square">
            <a:spAutoFit/>
          </a:bodyPr>
          <a:lstStyle/>
          <a:p>
            <a:r>
              <a:rPr lang="en-US" sz="2800" dirty="0">
                <a:solidFill>
                  <a:srgbClr val="F94CAF"/>
                </a:solidFill>
                <a:latin typeface="Segoe UI Black" panose="020B0A02040204020203" pitchFamily="34" charset="0"/>
                <a:ea typeface="Segoe UI Black" panose="020B0A02040204020203" pitchFamily="34" charset="0"/>
              </a:rPr>
              <a:t>Using Python</a:t>
            </a:r>
          </a:p>
        </p:txBody>
      </p:sp>
      <p:grpSp>
        <p:nvGrpSpPr>
          <p:cNvPr id="8" name="Group 7">
            <a:extLst>
              <a:ext uri="{FF2B5EF4-FFF2-40B4-BE49-F238E27FC236}">
                <a16:creationId xmlns:a16="http://schemas.microsoft.com/office/drawing/2014/main" id="{600184C7-4FD5-6CD6-02B9-BBFF1BAAC0A0}"/>
              </a:ext>
            </a:extLst>
          </p:cNvPr>
          <p:cNvGrpSpPr/>
          <p:nvPr/>
        </p:nvGrpSpPr>
        <p:grpSpPr>
          <a:xfrm>
            <a:off x="239150" y="202191"/>
            <a:ext cx="1336431" cy="1139483"/>
            <a:chOff x="9144075" y="336943"/>
            <a:chExt cx="2782800" cy="2705165"/>
          </a:xfrm>
        </p:grpSpPr>
        <p:pic>
          <p:nvPicPr>
            <p:cNvPr id="9" name="Picture 8">
              <a:extLst>
                <a:ext uri="{FF2B5EF4-FFF2-40B4-BE49-F238E27FC236}">
                  <a16:creationId xmlns:a16="http://schemas.microsoft.com/office/drawing/2014/main" id="{CD46E961-E7C3-62C7-C3CB-2B3A57D47D81}"/>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10" name="Straight Connector 9">
              <a:extLst>
                <a:ext uri="{FF2B5EF4-FFF2-40B4-BE49-F238E27FC236}">
                  <a16:creationId xmlns:a16="http://schemas.microsoft.com/office/drawing/2014/main" id="{895A8B52-82CF-10D2-E526-55374C3674B3}"/>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AF018D2-E344-9120-8715-0EAE5A4E473F}"/>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pic>
        <p:nvPicPr>
          <p:cNvPr id="12" name="Picture 11">
            <a:extLst>
              <a:ext uri="{FF2B5EF4-FFF2-40B4-BE49-F238E27FC236}">
                <a16:creationId xmlns:a16="http://schemas.microsoft.com/office/drawing/2014/main" id="{0EF18A1A-4B8F-F2D2-749D-57C2DA3C6142}"/>
              </a:ext>
            </a:extLst>
          </p:cNvPr>
          <p:cNvPicPr>
            <a:picLocks noChangeAspect="1"/>
          </p:cNvPicPr>
          <p:nvPr/>
        </p:nvPicPr>
        <p:blipFill>
          <a:blip r:embed="rId3"/>
          <a:stretch>
            <a:fillRect/>
          </a:stretch>
        </p:blipFill>
        <p:spPr>
          <a:xfrm>
            <a:off x="6938890" y="1324089"/>
            <a:ext cx="4876800" cy="4876800"/>
          </a:xfrm>
          <a:prstGeom prst="rect">
            <a:avLst/>
          </a:prstGeom>
        </p:spPr>
      </p:pic>
    </p:spTree>
    <p:extLst>
      <p:ext uri="{BB962C8B-B14F-4D97-AF65-F5344CB8AC3E}">
        <p14:creationId xmlns:p14="http://schemas.microsoft.com/office/powerpoint/2010/main" val="2354954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00717"/>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0CC5434-CB1E-E47B-3997-439A160DF58A}"/>
              </a:ext>
            </a:extLst>
          </p:cNvPr>
          <p:cNvSpPr txBox="1"/>
          <p:nvPr/>
        </p:nvSpPr>
        <p:spPr>
          <a:xfrm>
            <a:off x="1047821" y="1585825"/>
            <a:ext cx="6364458" cy="4401205"/>
          </a:xfrm>
          <a:prstGeom prst="rect">
            <a:avLst/>
          </a:prstGeom>
          <a:noFill/>
        </p:spPr>
        <p:txBody>
          <a:bodyPr wrap="square">
            <a:spAutoFit/>
          </a:bodyPr>
          <a:lstStyle/>
          <a:p>
            <a:r>
              <a:rPr lang="en-US" sz="3600" b="1" dirty="0">
                <a:solidFill>
                  <a:srgbClr val="F94CAF"/>
                </a:solidFill>
              </a:rPr>
              <a:t>Data Volume: </a:t>
            </a:r>
            <a:r>
              <a:rPr lang="en-US" sz="2400" dirty="0">
                <a:solidFill>
                  <a:schemeClr val="bg1"/>
                </a:solidFill>
              </a:rPr>
              <a:t>Thousands of records representing flights over a specified period. </a:t>
            </a:r>
            <a:endParaRPr lang="en-US" dirty="0">
              <a:solidFill>
                <a:schemeClr val="bg1"/>
              </a:solidFill>
            </a:endParaRPr>
          </a:p>
          <a:p>
            <a:endParaRPr lang="en-US" dirty="0">
              <a:solidFill>
                <a:schemeClr val="bg1"/>
              </a:solidFill>
            </a:endParaRPr>
          </a:p>
          <a:p>
            <a:r>
              <a:rPr lang="en-US" sz="3200" b="1" dirty="0">
                <a:solidFill>
                  <a:srgbClr val="F94CAF"/>
                </a:solidFill>
              </a:rPr>
              <a:t>Common Issues Detected</a:t>
            </a:r>
            <a:r>
              <a:rPr lang="en-US" sz="2800" b="1" dirty="0">
                <a:solidFill>
                  <a:srgbClr val="F94CAF"/>
                </a:solidFill>
              </a:rPr>
              <a:t>:</a:t>
            </a:r>
          </a:p>
          <a:p>
            <a:r>
              <a:rPr lang="en-US" sz="2400" dirty="0">
                <a:solidFill>
                  <a:schemeClr val="bg1"/>
                </a:solidFill>
              </a:rPr>
              <a:t>● Missing Data </a:t>
            </a:r>
          </a:p>
          <a:p>
            <a:r>
              <a:rPr lang="en-US" sz="2400" dirty="0">
                <a:solidFill>
                  <a:schemeClr val="bg1"/>
                </a:solidFill>
              </a:rPr>
              <a:t>● Errors </a:t>
            </a:r>
          </a:p>
          <a:p>
            <a:r>
              <a:rPr lang="en-US" sz="2400" dirty="0">
                <a:solidFill>
                  <a:schemeClr val="bg1"/>
                </a:solidFill>
              </a:rPr>
              <a:t>● Duplicates</a:t>
            </a:r>
          </a:p>
          <a:p>
            <a:endParaRPr lang="en-US" dirty="0">
              <a:solidFill>
                <a:schemeClr val="bg1"/>
              </a:solidFill>
            </a:endParaRPr>
          </a:p>
          <a:p>
            <a:r>
              <a:rPr lang="en-US" sz="3200" b="1" dirty="0">
                <a:solidFill>
                  <a:srgbClr val="F94CAF"/>
                </a:solidFill>
              </a:rPr>
              <a:t>Data Type Mismatches: </a:t>
            </a:r>
            <a:r>
              <a:rPr lang="en-US" sz="2400" dirty="0">
                <a:solidFill>
                  <a:schemeClr val="bg1"/>
                </a:solidFill>
              </a:rPr>
              <a:t>Certain columns may have incorrect data types (e.g., AI Impact stored as text). </a:t>
            </a:r>
            <a:endParaRPr lang="en-US" dirty="0">
              <a:solidFill>
                <a:schemeClr val="bg1"/>
              </a:solidFill>
            </a:endParaRPr>
          </a:p>
        </p:txBody>
      </p:sp>
      <p:sp>
        <p:nvSpPr>
          <p:cNvPr id="9" name="TextBox 8">
            <a:extLst>
              <a:ext uri="{FF2B5EF4-FFF2-40B4-BE49-F238E27FC236}">
                <a16:creationId xmlns:a16="http://schemas.microsoft.com/office/drawing/2014/main" id="{D97C2411-7A58-80B1-EE23-0158631BE3C4}"/>
              </a:ext>
            </a:extLst>
          </p:cNvPr>
          <p:cNvSpPr txBox="1"/>
          <p:nvPr/>
        </p:nvSpPr>
        <p:spPr>
          <a:xfrm>
            <a:off x="152791" y="464570"/>
            <a:ext cx="6098344" cy="830997"/>
          </a:xfrm>
          <a:prstGeom prst="rect">
            <a:avLst/>
          </a:prstGeom>
          <a:noFill/>
        </p:spPr>
        <p:txBody>
          <a:bodyPr wrap="square">
            <a:spAutoFit/>
          </a:bodyPr>
          <a:lstStyle/>
          <a:p>
            <a:r>
              <a:rPr lang="en-US" sz="4800" dirty="0">
                <a:solidFill>
                  <a:srgbClr val="F94CAF"/>
                </a:solidFill>
                <a:latin typeface="Segoe UI Black" panose="020B0A02040204020203" pitchFamily="34" charset="0"/>
                <a:ea typeface="Segoe UI Black" panose="020B0A02040204020203" pitchFamily="34" charset="0"/>
              </a:rPr>
              <a:t>Data Cleaning </a:t>
            </a:r>
          </a:p>
        </p:txBody>
      </p:sp>
      <p:grpSp>
        <p:nvGrpSpPr>
          <p:cNvPr id="6" name="Group 5">
            <a:extLst>
              <a:ext uri="{FF2B5EF4-FFF2-40B4-BE49-F238E27FC236}">
                <a16:creationId xmlns:a16="http://schemas.microsoft.com/office/drawing/2014/main" id="{57E85779-7D37-04C3-D35C-07D0C8318CAF}"/>
              </a:ext>
            </a:extLst>
          </p:cNvPr>
          <p:cNvGrpSpPr/>
          <p:nvPr/>
        </p:nvGrpSpPr>
        <p:grpSpPr>
          <a:xfrm>
            <a:off x="10702778" y="156084"/>
            <a:ext cx="1336431" cy="1139483"/>
            <a:chOff x="9144075" y="336943"/>
            <a:chExt cx="2782800" cy="2705165"/>
          </a:xfrm>
        </p:grpSpPr>
        <p:pic>
          <p:nvPicPr>
            <p:cNvPr id="8" name="Picture 7">
              <a:extLst>
                <a:ext uri="{FF2B5EF4-FFF2-40B4-BE49-F238E27FC236}">
                  <a16:creationId xmlns:a16="http://schemas.microsoft.com/office/drawing/2014/main" id="{D96EB49E-B4C3-07AC-2235-E31001CFABE3}"/>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144075" y="336943"/>
              <a:ext cx="2782800" cy="2532865"/>
            </a:xfrm>
            <a:prstGeom prst="rect">
              <a:avLst/>
            </a:prstGeom>
          </p:spPr>
        </p:pic>
        <p:cxnSp>
          <p:nvCxnSpPr>
            <p:cNvPr id="10" name="Straight Connector 9">
              <a:extLst>
                <a:ext uri="{FF2B5EF4-FFF2-40B4-BE49-F238E27FC236}">
                  <a16:creationId xmlns:a16="http://schemas.microsoft.com/office/drawing/2014/main" id="{EAA9E04F-262A-10CD-FE34-8619DF721897}"/>
                </a:ext>
              </a:extLst>
            </p:cNvPr>
            <p:cNvCxnSpPr>
              <a:cxnSpLocks/>
            </p:cNvCxnSpPr>
            <p:nvPr/>
          </p:nvCxnSpPr>
          <p:spPr>
            <a:xfrm>
              <a:off x="10820469" y="2384956"/>
              <a:ext cx="773549"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71D5FDC-95E0-3852-3819-622CDB73E0C8}"/>
                </a:ext>
              </a:extLst>
            </p:cNvPr>
            <p:cNvSpPr txBox="1"/>
            <p:nvPr/>
          </p:nvSpPr>
          <p:spPr>
            <a:xfrm>
              <a:off x="9236561" y="2408145"/>
              <a:ext cx="2597834" cy="633963"/>
            </a:xfrm>
            <a:prstGeom prst="rect">
              <a:avLst/>
            </a:prstGeom>
            <a:noFill/>
          </p:spPr>
          <p:txBody>
            <a:bodyPr wrap="square" rtlCol="0">
              <a:spAutoFit/>
            </a:bodyPr>
            <a:lstStyle/>
            <a:p>
              <a:r>
                <a:rPr lang="ar-EG" sz="1400" b="1" dirty="0">
                  <a:solidFill>
                    <a:schemeClr val="bg1"/>
                  </a:solidFill>
                </a:rPr>
                <a:t>رواد مصر الرقمية</a:t>
              </a:r>
              <a:endParaRPr lang="en-US" sz="1400" b="1" dirty="0">
                <a:solidFill>
                  <a:schemeClr val="bg1"/>
                </a:solidFill>
              </a:endParaRPr>
            </a:p>
          </p:txBody>
        </p:sp>
      </p:grpSp>
      <p:pic>
        <p:nvPicPr>
          <p:cNvPr id="17" name="Picture 16">
            <a:extLst>
              <a:ext uri="{FF2B5EF4-FFF2-40B4-BE49-F238E27FC236}">
                <a16:creationId xmlns:a16="http://schemas.microsoft.com/office/drawing/2014/main" id="{92ACACD5-E68C-C84D-F14B-36451A59CC39}"/>
              </a:ext>
            </a:extLst>
          </p:cNvPr>
          <p:cNvPicPr>
            <a:picLocks noChangeAspect="1"/>
          </p:cNvPicPr>
          <p:nvPr/>
        </p:nvPicPr>
        <p:blipFill>
          <a:blip r:embed="rId3">
            <a:lum bright="70000" contrast="-70000"/>
          </a:blip>
          <a:stretch>
            <a:fillRect/>
          </a:stretch>
        </p:blipFill>
        <p:spPr>
          <a:xfrm>
            <a:off x="8244294" y="2883408"/>
            <a:ext cx="3221433" cy="3103622"/>
          </a:xfrm>
          <a:prstGeom prst="rect">
            <a:avLst/>
          </a:prstGeom>
        </p:spPr>
      </p:pic>
    </p:spTree>
    <p:extLst>
      <p:ext uri="{BB962C8B-B14F-4D97-AF65-F5344CB8AC3E}">
        <p14:creationId xmlns:p14="http://schemas.microsoft.com/office/powerpoint/2010/main" val="2799069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1111</TotalTime>
  <Words>2334</Words>
  <Application>Microsoft Office PowerPoint</Application>
  <PresentationFormat>شاشة عريضة</PresentationFormat>
  <Paragraphs>266</Paragraphs>
  <Slides>39</Slides>
  <Notes>0</Notes>
  <HiddenSlides>0</HiddenSlides>
  <MMClips>0</MMClips>
  <ScaleCrop>false</ScaleCrop>
  <HeadingPairs>
    <vt:vector size="4" baseType="variant">
      <vt:variant>
        <vt:lpstr>نسق</vt:lpstr>
      </vt:variant>
      <vt:variant>
        <vt:i4>1</vt:i4>
      </vt:variant>
      <vt:variant>
        <vt:lpstr>عناوين الشرائح</vt:lpstr>
      </vt:variant>
      <vt:variant>
        <vt:i4>39</vt:i4>
      </vt:variant>
    </vt:vector>
  </HeadingPairs>
  <TitlesOfParts>
    <vt:vector size="40" baseType="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eman saber</dc:creator>
  <cp:lastModifiedBy>مستخدم غير معروف</cp:lastModifiedBy>
  <cp:revision>5</cp:revision>
  <dcterms:created xsi:type="dcterms:W3CDTF">2024-10-21T16:57:12Z</dcterms:created>
  <dcterms:modified xsi:type="dcterms:W3CDTF">2024-10-23T19:14:20Z</dcterms:modified>
</cp:coreProperties>
</file>