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C2D6-1148-4E53-80D0-E4934553D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BC9BB8-DF75-41C3-9C01-13F9E5133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AC819-2271-432E-B0A9-8B6D6366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0B5-5AB6-4702-8A17-2402F7B2467E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7F55F-EF3D-428E-9A52-381FDDC2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DAA5A-D206-40CC-B21C-047CD67B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2E11-E61B-433E-9B80-FC8BAA40E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A7E73-8EF1-407C-AA86-E8AC5639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6C809B-3A22-4B6E-8575-392A8D2CD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3EFE9-261C-43C1-B3FC-4865687F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0B5-5AB6-4702-8A17-2402F7B2467E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4AC51-C398-434E-B016-F982287D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3C98A-EDFF-4F11-8991-09AD4ADC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2E11-E61B-433E-9B80-FC8BAA40E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4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D024C-22CA-40EF-82CB-B9B3EA582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EB3BAF-1E85-4CC8-8DBC-26ED49A9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CC9CB-E4E3-47CA-A8FC-850979E8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0B5-5AB6-4702-8A17-2402F7B2467E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2937B-8266-42F3-BB6F-7F6392FD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FFC6B-6E02-498B-8543-3BF52812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2E11-E61B-433E-9B80-FC8BAA40E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2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0EC4-2DCC-47AF-B417-21968585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B3180-BDED-4285-83E3-7ECDECBB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0B984-599E-4C86-8EE8-9B68599D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0B5-5AB6-4702-8A17-2402F7B2467E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83403-5790-4D77-9DC4-ED879753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2F827-84AE-4465-A143-EA64DA9F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2E11-E61B-433E-9B80-FC8BAA40E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0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8BB93-888E-46A5-96E5-EBF8033B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CCAFE-CD49-445C-950C-0D015B32E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098BD-A664-45AC-B0A2-94924F17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0B5-5AB6-4702-8A17-2402F7B2467E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E5C26-6A28-4C79-8E4B-EF03C60D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6D023-53F1-4F94-9586-92E6B4B9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2E11-E61B-433E-9B80-FC8BAA40E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5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5B884-92BC-4C5E-AE5C-3A54B5FD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475AF-1CA8-4F0A-B1ED-353D8E390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920AC0-98C1-48F6-9A14-4EDFBB739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CB4FD-B40B-498B-B0A4-59E1BFAC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0B5-5AB6-4702-8A17-2402F7B2467E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7B95F-6F28-4C1D-832C-1D76F83F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7AAFE-85AD-4140-9CF8-6391206A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2E11-E61B-433E-9B80-FC8BAA40E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72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E6494-2CB4-4531-A97D-FF1C7D48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50E74-4655-410A-A747-70A286F42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6F699-3FFE-4256-A20D-4CF41B95F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D7AF56-D937-4D3E-AF41-988175345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90103D-9A45-4F74-9DE0-50160A167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8D7E43-FB66-42D3-8A25-5A19EDC8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0B5-5AB6-4702-8A17-2402F7B2467E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EC0935-9DA4-43ED-95E6-35F45D99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8C8A09-96B2-4806-AE59-D74EC81B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2E11-E61B-433E-9B80-FC8BAA40E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2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829BE-7DA1-443E-B01D-0A284ECE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D01E51-3D47-4E95-8ED1-21B2C839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0B5-5AB6-4702-8A17-2402F7B2467E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5FA634-20A5-4721-B76F-7A8C3AC1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BBF7A8-7C30-45DA-BF90-67A44E08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2E11-E61B-433E-9B80-FC8BAA40E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7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E2C3D7-95D3-40F7-B9CB-AEB1B194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0B5-5AB6-4702-8A17-2402F7B2467E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506A33-C09B-449B-89F8-1CE3C49B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7D7CAB-CCBB-4A91-96B0-5FDB51CC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2E11-E61B-433E-9B80-FC8BAA40E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1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91D2F-503A-423C-94CC-9BEF1BC9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941CF-B1A9-4DB7-A11C-F2F9C33C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AAC95E-80AC-4C8F-BBDC-239DB608A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F7B24-3FBA-417A-9753-3F1EE1DC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0B5-5AB6-4702-8A17-2402F7B2467E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16D7A-B95C-4E5B-85B1-B1DFC588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5137D-D6B9-4338-A0A0-4F51C649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2E11-E61B-433E-9B80-FC8BAA40E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0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68FB7-F48A-44F5-87CF-75AE63C3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377486-37C4-4A0E-80D3-4450EA8FD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2211C-716F-4E97-81F7-94485818E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33B07E-F8BF-44A8-8ABD-458DBCD3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0B5-5AB6-4702-8A17-2402F7B2467E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E8EC2-C454-494F-8C42-3F6F6C19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9E6E05-CC03-4A78-A071-B37F1668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2E11-E61B-433E-9B80-FC8BAA40E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1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3714E4-EC75-4D62-9714-049443A9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F7B815-EE99-40DE-BAFD-729224B45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661C2-8DC3-4F84-84D9-3642695E0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40B5-5AB6-4702-8A17-2402F7B2467E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63686-11DC-4A00-BADD-360D6E153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7D4C0-9996-4A44-B91B-DE9ADA415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2E11-E61B-433E-9B80-FC8BAA40E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4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A98D14-F7A8-4CF7-B0E9-C9AC6101362B}"/>
              </a:ext>
            </a:extLst>
          </p:cNvPr>
          <p:cNvSpPr txBox="1"/>
          <p:nvPr/>
        </p:nvSpPr>
        <p:spPr>
          <a:xfrm>
            <a:off x="290455" y="258184"/>
            <a:ext cx="1162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ahoma" panose="020B0604030504040204" pitchFamily="34" charset="0"/>
                <a:cs typeface="Tahoma" panose="020B0604030504040204" pitchFamily="34" charset="0"/>
              </a:rPr>
              <a:t>14. 6. </a:t>
            </a:r>
            <a:r>
              <a:rPr lang="en-US" altLang="ko-KR" sz="3600" b="1" dirty="0" err="1">
                <a:latin typeface="Tahoma" panose="020B0604030504040204" pitchFamily="34" charset="0"/>
                <a:cs typeface="Tahoma" panose="020B0604030504040204" pitchFamily="34" charset="0"/>
              </a:rPr>
              <a:t>Subword</a:t>
            </a:r>
            <a:r>
              <a:rPr lang="en-US" altLang="ko-KR" sz="3600" b="1" dirty="0">
                <a:latin typeface="Tahoma" panose="020B0604030504040204" pitchFamily="34" charset="0"/>
                <a:cs typeface="Tahoma" panose="020B0604030504040204" pitchFamily="34" charset="0"/>
              </a:rPr>
              <a:t> Embedding</a:t>
            </a:r>
            <a:endParaRPr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DCBBA9-4125-4E6E-8267-F4371E507A3F}"/>
              </a:ext>
            </a:extLst>
          </p:cNvPr>
          <p:cNvSpPr txBox="1"/>
          <p:nvPr/>
        </p:nvSpPr>
        <p:spPr>
          <a:xfrm>
            <a:off x="290455" y="1620404"/>
            <a:ext cx="11727374" cy="419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 structures and formation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root, different suffixes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Dogs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Dogcatcher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Possible to extend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Boy / Boyfriend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Girl / Girlfriend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unique to English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French and Spanish, a lot of verbs can have more than 40 different forms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D416D-4715-45B0-A42A-D31FFDB3ACDF}"/>
              </a:ext>
            </a:extLst>
          </p:cNvPr>
          <p:cNvSpPr txBox="1"/>
          <p:nvPr/>
        </p:nvSpPr>
        <p:spPr>
          <a:xfrm>
            <a:off x="290455" y="1031627"/>
            <a:ext cx="1162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anose="020B0604030504040204" pitchFamily="34" charset="0"/>
                <a:cs typeface="Tahoma" panose="020B0604030504040204" pitchFamily="34" charset="0"/>
              </a:rPr>
              <a:t>Background</a:t>
            </a:r>
            <a:endParaRPr lang="ko-KR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1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A98D14-F7A8-4CF7-B0E9-C9AC6101362B}"/>
              </a:ext>
            </a:extLst>
          </p:cNvPr>
          <p:cNvSpPr txBox="1"/>
          <p:nvPr/>
        </p:nvSpPr>
        <p:spPr>
          <a:xfrm>
            <a:off x="290455" y="258184"/>
            <a:ext cx="1162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ahoma" panose="020B0604030504040204" pitchFamily="34" charset="0"/>
                <a:cs typeface="Tahoma" panose="020B0604030504040204" pitchFamily="34" charset="0"/>
              </a:rPr>
              <a:t>14. 8. BERT</a:t>
            </a:r>
            <a:endParaRPr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DCBBA9-4125-4E6E-8267-F4371E507A3F}"/>
              </a:ext>
            </a:extLst>
          </p:cNvPr>
          <p:cNvSpPr txBox="1"/>
          <p:nvPr/>
        </p:nvSpPr>
        <p:spPr>
          <a:xfrm>
            <a:off x="290455" y="1591376"/>
            <a:ext cx="11611090" cy="33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LM predicts a token using the context on its left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BERT randomly masks tokens and uses tokens from the bidirectional context to predict the masked tokens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pretraining task, 15% of tokens will be selected at random as the masked tokens for prediction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 it with a special &lt;mask&gt; token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&lt;mask&gt; will never appear in fine-tuning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special &lt;mask&gt; token for 80% of the time (this movie is 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great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becomes this movie is &lt;mask&gt;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random token for 10% of the time (this movie is 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great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becomes this movie is drink)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unchanged label token for 10% of the time (this movie is 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great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becomes this movie is great)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D416D-4715-45B0-A42A-D31FFDB3ACDF}"/>
              </a:ext>
            </a:extLst>
          </p:cNvPr>
          <p:cNvSpPr txBox="1"/>
          <p:nvPr/>
        </p:nvSpPr>
        <p:spPr>
          <a:xfrm>
            <a:off x="290455" y="1031627"/>
            <a:ext cx="1162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anose="020B0604030504040204" pitchFamily="34" charset="0"/>
                <a:cs typeface="Tahoma" panose="020B0604030504040204" pitchFamily="34" charset="0"/>
              </a:rPr>
              <a:t>14. 8. 5. Pretraining Tasks – Masked Language Modeling</a:t>
            </a:r>
            <a:endParaRPr lang="ko-KR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5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A98D14-F7A8-4CF7-B0E9-C9AC6101362B}"/>
              </a:ext>
            </a:extLst>
          </p:cNvPr>
          <p:cNvSpPr txBox="1"/>
          <p:nvPr/>
        </p:nvSpPr>
        <p:spPr>
          <a:xfrm>
            <a:off x="290455" y="258184"/>
            <a:ext cx="1162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ahoma" panose="020B0604030504040204" pitchFamily="34" charset="0"/>
                <a:cs typeface="Tahoma" panose="020B0604030504040204" pitchFamily="34" charset="0"/>
              </a:rPr>
              <a:t>14. 8. BERT</a:t>
            </a:r>
            <a:endParaRPr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DCBBA9-4125-4E6E-8267-F4371E507A3F}"/>
              </a:ext>
            </a:extLst>
          </p:cNvPr>
          <p:cNvSpPr txBox="1"/>
          <p:nvPr/>
        </p:nvSpPr>
        <p:spPr>
          <a:xfrm>
            <a:off x="290455" y="1591376"/>
            <a:ext cx="7814879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Although masked LM is able to encode bidirectional context for representing words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does not explicitly model the logical relationship between text pairs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help understand the relationship between two text sequences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BERT considers a binary classification task, next sentence prediction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generating sentence pairs for pretraining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50% of inputs are labeled true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sentence of others are randomly sampled and labeled false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to self-attention in the Transformer, &lt;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encodes both two sentences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D416D-4715-45B0-A42A-D31FFDB3ACDF}"/>
              </a:ext>
            </a:extLst>
          </p:cNvPr>
          <p:cNvSpPr txBox="1"/>
          <p:nvPr/>
        </p:nvSpPr>
        <p:spPr>
          <a:xfrm>
            <a:off x="290455" y="1031627"/>
            <a:ext cx="1162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anose="020B0604030504040204" pitchFamily="34" charset="0"/>
                <a:cs typeface="Tahoma" panose="020B0604030504040204" pitchFamily="34" charset="0"/>
              </a:rPr>
              <a:t>14. 8. 5. Pretraining Tasks – Next Sentence Prediction</a:t>
            </a:r>
            <a:endParaRPr lang="ko-KR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BERT(Bidirectional Encoder Representations from Transformers) 구현하기 (1/2) |  Reinforce NLP">
            <a:extLst>
              <a:ext uri="{FF2B5EF4-FFF2-40B4-BE49-F238E27FC236}">
                <a16:creationId xmlns:a16="http://schemas.microsoft.com/office/drawing/2014/main" id="{514C006A-9D13-4EDD-8F1B-082CA08E0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334" y="3432629"/>
            <a:ext cx="38100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5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A98D14-F7A8-4CF7-B0E9-C9AC6101362B}"/>
              </a:ext>
            </a:extLst>
          </p:cNvPr>
          <p:cNvSpPr txBox="1"/>
          <p:nvPr/>
        </p:nvSpPr>
        <p:spPr>
          <a:xfrm>
            <a:off x="290455" y="258184"/>
            <a:ext cx="1162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ahoma" panose="020B0604030504040204" pitchFamily="34" charset="0"/>
                <a:cs typeface="Tahoma" panose="020B0604030504040204" pitchFamily="34" charset="0"/>
              </a:rPr>
              <a:t>14. 9. Dataset for Pretraining BERT</a:t>
            </a:r>
            <a:endParaRPr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D416D-4715-45B0-A42A-D31FFDB3ACDF}"/>
              </a:ext>
            </a:extLst>
          </p:cNvPr>
          <p:cNvSpPr txBox="1"/>
          <p:nvPr/>
        </p:nvSpPr>
        <p:spPr>
          <a:xfrm>
            <a:off x="290455" y="1031627"/>
            <a:ext cx="1162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anose="020B0604030504040204" pitchFamily="34" charset="0"/>
                <a:cs typeface="Tahoma" panose="020B0604030504040204" pitchFamily="34" charset="0"/>
              </a:rPr>
              <a:t>14. 9. 1. Generating the Next Sentence Prediction Task</a:t>
            </a:r>
            <a:endParaRPr lang="ko-KR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635E87-A829-4AF7-A1C2-3411C7D0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5" y="1887104"/>
            <a:ext cx="5362575" cy="1657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4B538E-326E-4CAA-9A9E-43FDCBD34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55" y="3808392"/>
            <a:ext cx="61912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9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A98D14-F7A8-4CF7-B0E9-C9AC6101362B}"/>
              </a:ext>
            </a:extLst>
          </p:cNvPr>
          <p:cNvSpPr txBox="1"/>
          <p:nvPr/>
        </p:nvSpPr>
        <p:spPr>
          <a:xfrm>
            <a:off x="290455" y="258184"/>
            <a:ext cx="1162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ahoma" panose="020B0604030504040204" pitchFamily="34" charset="0"/>
                <a:cs typeface="Tahoma" panose="020B0604030504040204" pitchFamily="34" charset="0"/>
              </a:rPr>
              <a:t>14. 9. Dataset for Pretraining BERT</a:t>
            </a:r>
            <a:endParaRPr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D416D-4715-45B0-A42A-D31FFDB3ACDF}"/>
              </a:ext>
            </a:extLst>
          </p:cNvPr>
          <p:cNvSpPr txBox="1"/>
          <p:nvPr/>
        </p:nvSpPr>
        <p:spPr>
          <a:xfrm>
            <a:off x="290455" y="1031627"/>
            <a:ext cx="1162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anose="020B0604030504040204" pitchFamily="34" charset="0"/>
                <a:cs typeface="Tahoma" panose="020B0604030504040204" pitchFamily="34" charset="0"/>
              </a:rPr>
              <a:t>14. 9. 1. Generating the Masked Language Modeling Task</a:t>
            </a:r>
            <a:endParaRPr lang="ko-KR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028C43-19B2-4D20-8CE2-16EA684F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" y="1796039"/>
            <a:ext cx="5791200" cy="4618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31FF6B-4551-4B10-90E5-7F4272F4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215" y="1796039"/>
            <a:ext cx="6195243" cy="326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4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A98D14-F7A8-4CF7-B0E9-C9AC6101362B}"/>
              </a:ext>
            </a:extLst>
          </p:cNvPr>
          <p:cNvSpPr txBox="1"/>
          <p:nvPr/>
        </p:nvSpPr>
        <p:spPr>
          <a:xfrm>
            <a:off x="290455" y="258184"/>
            <a:ext cx="1162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ahoma" panose="020B0604030504040204" pitchFamily="34" charset="0"/>
                <a:cs typeface="Tahoma" panose="020B0604030504040204" pitchFamily="34" charset="0"/>
              </a:rPr>
              <a:t>14. 6. </a:t>
            </a:r>
            <a:r>
              <a:rPr lang="en-US" altLang="ko-KR" sz="3600" b="1" dirty="0" err="1">
                <a:latin typeface="Tahoma" panose="020B0604030504040204" pitchFamily="34" charset="0"/>
                <a:cs typeface="Tahoma" panose="020B0604030504040204" pitchFamily="34" charset="0"/>
              </a:rPr>
              <a:t>Subword</a:t>
            </a:r>
            <a:r>
              <a:rPr lang="en-US" altLang="ko-KR" sz="3600" b="1" dirty="0">
                <a:latin typeface="Tahoma" panose="020B0604030504040204" pitchFamily="34" charset="0"/>
                <a:cs typeface="Tahoma" panose="020B0604030504040204" pitchFamily="34" charset="0"/>
              </a:rPr>
              <a:t> Embedding</a:t>
            </a:r>
            <a:endParaRPr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DCBBA9-4125-4E6E-8267-F4371E507A3F}"/>
              </a:ext>
            </a:extLst>
          </p:cNvPr>
          <p:cNvSpPr txBox="1"/>
          <p:nvPr/>
        </p:nvSpPr>
        <p:spPr>
          <a:xfrm>
            <a:off x="290455" y="1620404"/>
            <a:ext cx="11727374" cy="502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word2vec model, it uses different vectors to represent words with different forms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Dog and Dogs are represented by two different vectors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Didn’t consider the direct relationship between these two vectors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fastText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subword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embedding, introduce morphological information in the skip-gram in word2vec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Example) where, n = 3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the special characters “&lt;“ and “&gt;” generating “&lt;where&gt;”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 the n-grams, “&lt;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“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“her”, “ere”, “re&gt;”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 the union of all its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subwords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 word vector can be expressed as sum of its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subword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vectors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Compared to skip-gram model, it needs more parameters because the size of dictionary is larger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Also, it needs more computation complexity to get summation of all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subword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vectors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fastText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obtain vector for more uncommon words, even if it’s not in the dictionary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D416D-4715-45B0-A42A-D31FFDB3ACDF}"/>
              </a:ext>
            </a:extLst>
          </p:cNvPr>
          <p:cNvSpPr txBox="1"/>
          <p:nvPr/>
        </p:nvSpPr>
        <p:spPr>
          <a:xfrm>
            <a:off x="290455" y="1031627"/>
            <a:ext cx="1162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anose="020B0604030504040204" pitchFamily="34" charset="0"/>
                <a:cs typeface="Tahoma" panose="020B0604030504040204" pitchFamily="34" charset="0"/>
              </a:rPr>
              <a:t>14. 6. 1. </a:t>
            </a:r>
            <a:r>
              <a:rPr lang="en-US" altLang="ko-KR" sz="2400" b="1" dirty="0" err="1">
                <a:latin typeface="Tahoma" panose="020B0604030504040204" pitchFamily="34" charset="0"/>
                <a:cs typeface="Tahoma" panose="020B0604030504040204" pitchFamily="34" charset="0"/>
              </a:rPr>
              <a:t>fastText</a:t>
            </a:r>
            <a:endParaRPr lang="ko-KR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4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A98D14-F7A8-4CF7-B0E9-C9AC6101362B}"/>
              </a:ext>
            </a:extLst>
          </p:cNvPr>
          <p:cNvSpPr txBox="1"/>
          <p:nvPr/>
        </p:nvSpPr>
        <p:spPr>
          <a:xfrm>
            <a:off x="290455" y="258184"/>
            <a:ext cx="1162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ahoma" panose="020B0604030504040204" pitchFamily="34" charset="0"/>
                <a:cs typeface="Tahoma" panose="020B0604030504040204" pitchFamily="34" charset="0"/>
              </a:rPr>
              <a:t>14. 6. </a:t>
            </a:r>
            <a:r>
              <a:rPr lang="en-US" altLang="ko-KR" sz="3600" b="1" dirty="0" err="1">
                <a:latin typeface="Tahoma" panose="020B0604030504040204" pitchFamily="34" charset="0"/>
                <a:cs typeface="Tahoma" panose="020B0604030504040204" pitchFamily="34" charset="0"/>
              </a:rPr>
              <a:t>Subword</a:t>
            </a:r>
            <a:r>
              <a:rPr lang="en-US" altLang="ko-KR" sz="3600" b="1" dirty="0">
                <a:latin typeface="Tahoma" panose="020B0604030504040204" pitchFamily="34" charset="0"/>
                <a:cs typeface="Tahoma" panose="020B0604030504040204" pitchFamily="34" charset="0"/>
              </a:rPr>
              <a:t> Embedding</a:t>
            </a:r>
            <a:endParaRPr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DCBBA9-4125-4E6E-8267-F4371E507A3F}"/>
              </a:ext>
            </a:extLst>
          </p:cNvPr>
          <p:cNvSpPr txBox="1"/>
          <p:nvPr/>
        </p:nvSpPr>
        <p:spPr>
          <a:xfrm>
            <a:off x="290455" y="1620404"/>
            <a:ext cx="11727374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fastText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it uses specified length of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subword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thus dictionary size cannot be predefined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 pair encoding, allowing for variable-length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subwords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a fixed-size dictionary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Overall process (training dataset to discover common symbols within a word)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Starting from symbols of length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Iteratively merges the most frequent pair of consecutive symbols to produce new longer symbols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end, we can use such symbols as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subwords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segment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D416D-4715-45B0-A42A-D31FFDB3ACDF}"/>
              </a:ext>
            </a:extLst>
          </p:cNvPr>
          <p:cNvSpPr txBox="1"/>
          <p:nvPr/>
        </p:nvSpPr>
        <p:spPr>
          <a:xfrm>
            <a:off x="290455" y="1031627"/>
            <a:ext cx="1162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anose="020B0604030504040204" pitchFamily="34" charset="0"/>
                <a:cs typeface="Tahoma" panose="020B0604030504040204" pitchFamily="34" charset="0"/>
              </a:rPr>
              <a:t>14. 6. 2. Byte Pair Encoding</a:t>
            </a:r>
            <a:endParaRPr lang="ko-KR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5D76FF-C39A-44F7-9DE9-FD52E6FD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5" y="4600177"/>
            <a:ext cx="6057900" cy="323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DC8DD1-9AC7-48F8-82E0-D57EB5899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55" y="5015841"/>
            <a:ext cx="2076450" cy="1819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6D3E17-A56B-4D92-8380-3D163E3A3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355" y="4190684"/>
            <a:ext cx="3562350" cy="285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76DE41-1A4A-4D37-BA94-063A87223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55" y="4209254"/>
            <a:ext cx="4362450" cy="27622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354D26-215C-4670-A546-8502022D8B36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4652905" y="4333559"/>
            <a:ext cx="1695450" cy="138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9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A98D14-F7A8-4CF7-B0E9-C9AC6101362B}"/>
              </a:ext>
            </a:extLst>
          </p:cNvPr>
          <p:cNvSpPr txBox="1"/>
          <p:nvPr/>
        </p:nvSpPr>
        <p:spPr>
          <a:xfrm>
            <a:off x="290455" y="258184"/>
            <a:ext cx="1162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ahoma" panose="020B0604030504040204" pitchFamily="34" charset="0"/>
                <a:cs typeface="Tahoma" panose="020B0604030504040204" pitchFamily="34" charset="0"/>
              </a:rPr>
              <a:t>14. 7. Finding Synonyms and Analogies</a:t>
            </a:r>
            <a:endParaRPr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DCBBA9-4125-4E6E-8267-F4371E507A3F}"/>
              </a:ext>
            </a:extLst>
          </p:cNvPr>
          <p:cNvSpPr txBox="1"/>
          <p:nvPr/>
        </p:nvSpPr>
        <p:spPr>
          <a:xfrm>
            <a:off x="290455" y="1620404"/>
            <a:ext cx="11727374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Trained word2vec embedding model on a small dataset and searched for synonyms using cosine similarity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practice, word vectors pretrained on a large-scale corpus can often be applied to downstream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nlp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D416D-4715-45B0-A42A-D31FFDB3ACDF}"/>
              </a:ext>
            </a:extLst>
          </p:cNvPr>
          <p:cNvSpPr txBox="1"/>
          <p:nvPr/>
        </p:nvSpPr>
        <p:spPr>
          <a:xfrm>
            <a:off x="290455" y="1031627"/>
            <a:ext cx="1162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anose="020B0604030504040204" pitchFamily="34" charset="0"/>
                <a:cs typeface="Tahoma" panose="020B0604030504040204" pitchFamily="34" charset="0"/>
              </a:rPr>
              <a:t>Background</a:t>
            </a:r>
            <a:endParaRPr lang="ko-KR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F09BA-E5EC-4F9F-813B-EC3012A71068}"/>
              </a:ext>
            </a:extLst>
          </p:cNvPr>
          <p:cNvSpPr txBox="1"/>
          <p:nvPr/>
        </p:nvSpPr>
        <p:spPr>
          <a:xfrm>
            <a:off x="283560" y="2614420"/>
            <a:ext cx="1162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anose="020B0604030504040204" pitchFamily="34" charset="0"/>
                <a:cs typeface="Tahoma" panose="020B0604030504040204" pitchFamily="34" charset="0"/>
              </a:rPr>
              <a:t>Finding Synonyms</a:t>
            </a:r>
            <a:endParaRPr lang="ko-KR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317D8-A2F0-4021-9760-FEB55ADDE2ED}"/>
              </a:ext>
            </a:extLst>
          </p:cNvPr>
          <p:cNvSpPr txBox="1"/>
          <p:nvPr/>
        </p:nvSpPr>
        <p:spPr>
          <a:xfrm>
            <a:off x="290455" y="3131168"/>
            <a:ext cx="1172737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for synonyms by cosine similarity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3BC8BB-5349-47DF-9649-1AEED31DC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49" y="3637658"/>
            <a:ext cx="3971925" cy="304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1BE5C6-EE52-43AE-81C3-BA46EB88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9" y="4039614"/>
            <a:ext cx="2333625" cy="609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841BA-0167-45B3-A7BA-461E2EBB9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176" y="3637658"/>
            <a:ext cx="3571875" cy="3143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165E7D0-4D66-4EB3-B58E-6677C66B3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176" y="4039614"/>
            <a:ext cx="2095500" cy="581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E92F2BC-0FFA-4175-87EC-AD88FCE2D03E}"/>
              </a:ext>
            </a:extLst>
          </p:cNvPr>
          <p:cNvSpPr txBox="1"/>
          <p:nvPr/>
        </p:nvSpPr>
        <p:spPr>
          <a:xfrm>
            <a:off x="283559" y="4736845"/>
            <a:ext cx="1162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anose="020B0604030504040204" pitchFamily="34" charset="0"/>
                <a:cs typeface="Tahoma" panose="020B0604030504040204" pitchFamily="34" charset="0"/>
              </a:rPr>
              <a:t>Finding Analogies</a:t>
            </a:r>
            <a:endParaRPr lang="ko-KR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ED2263-141F-41E7-83C2-45465B2DEF07}"/>
              </a:ext>
            </a:extLst>
          </p:cNvPr>
          <p:cNvSpPr txBox="1"/>
          <p:nvPr/>
        </p:nvSpPr>
        <p:spPr>
          <a:xfrm>
            <a:off x="290455" y="5237596"/>
            <a:ext cx="11727374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 (A) : Women (B) = Son (C) : Daughter (D)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(C) +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 –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1941590-E2BC-4B9F-865C-7B3CD69B5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36" y="6164274"/>
            <a:ext cx="4476750" cy="2857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4314F8C-B2DF-4A5C-B740-7B0E91738B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4176" y="6164274"/>
            <a:ext cx="704850" cy="2762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5CFAE3B-5EBA-4517-81F2-3FBE3137B7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536" y="6509798"/>
            <a:ext cx="3952875" cy="2857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38563DA-8701-4DE3-93BF-6924043E76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1412" y="6500273"/>
            <a:ext cx="8096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2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A98D14-F7A8-4CF7-B0E9-C9AC6101362B}"/>
              </a:ext>
            </a:extLst>
          </p:cNvPr>
          <p:cNvSpPr txBox="1"/>
          <p:nvPr/>
        </p:nvSpPr>
        <p:spPr>
          <a:xfrm>
            <a:off x="290455" y="258184"/>
            <a:ext cx="1162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ahoma" panose="020B0604030504040204" pitchFamily="34" charset="0"/>
                <a:cs typeface="Tahoma" panose="020B0604030504040204" pitchFamily="34" charset="0"/>
              </a:rPr>
              <a:t>14. 8. BERT</a:t>
            </a:r>
            <a:endParaRPr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DCBBA9-4125-4E6E-8267-F4371E507A3F}"/>
              </a:ext>
            </a:extLst>
          </p:cNvPr>
          <p:cNvSpPr txBox="1"/>
          <p:nvPr/>
        </p:nvSpPr>
        <p:spPr>
          <a:xfrm>
            <a:off x="290455" y="1591376"/>
            <a:ext cx="11727374" cy="419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fact, word2vec like embedding models are all context-independent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complex semantics in natural language, context-independent representations have obvious limitations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crane is flying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crane driver came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Above two cranes have totally different meanings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word may be assigned different representations depending on contexts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TagLM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(LM augmented sequence tagger),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(Context Vectors),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ELMo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(Embeddings from LM)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ELMo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taking entire sequence as the input, and assigns a representation to each word from input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added to a downstream task’s existing supervised model as additional features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ELMo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representation and the original representation (e.g.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GloVe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D416D-4715-45B0-A42A-D31FFDB3ACDF}"/>
              </a:ext>
            </a:extLst>
          </p:cNvPr>
          <p:cNvSpPr txBox="1"/>
          <p:nvPr/>
        </p:nvSpPr>
        <p:spPr>
          <a:xfrm>
            <a:off x="290455" y="1031627"/>
            <a:ext cx="1162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anose="020B0604030504040204" pitchFamily="34" charset="0"/>
                <a:cs typeface="Tahoma" panose="020B0604030504040204" pitchFamily="34" charset="0"/>
              </a:rPr>
              <a:t>14. 8. 1. From Context-Independent to Context-Sensitive</a:t>
            </a:r>
            <a:endParaRPr lang="ko-KR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1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A98D14-F7A8-4CF7-B0E9-C9AC6101362B}"/>
              </a:ext>
            </a:extLst>
          </p:cNvPr>
          <p:cNvSpPr txBox="1"/>
          <p:nvPr/>
        </p:nvSpPr>
        <p:spPr>
          <a:xfrm>
            <a:off x="290455" y="258184"/>
            <a:ext cx="1162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ahoma" panose="020B0604030504040204" pitchFamily="34" charset="0"/>
                <a:cs typeface="Tahoma" panose="020B0604030504040204" pitchFamily="34" charset="0"/>
              </a:rPr>
              <a:t>14. 8. BERT</a:t>
            </a:r>
            <a:endParaRPr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DCBBA9-4125-4E6E-8267-F4371E507A3F}"/>
              </a:ext>
            </a:extLst>
          </p:cNvPr>
          <p:cNvSpPr txBox="1"/>
          <p:nvPr/>
        </p:nvSpPr>
        <p:spPr>
          <a:xfrm>
            <a:off x="290455" y="1591376"/>
            <a:ext cx="1172737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ELMo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representation and the original representation (e.g.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GloVe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D416D-4715-45B0-A42A-D31FFDB3ACDF}"/>
              </a:ext>
            </a:extLst>
          </p:cNvPr>
          <p:cNvSpPr txBox="1"/>
          <p:nvPr/>
        </p:nvSpPr>
        <p:spPr>
          <a:xfrm>
            <a:off x="290455" y="1031627"/>
            <a:ext cx="1162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anose="020B0604030504040204" pitchFamily="34" charset="0"/>
                <a:cs typeface="Tahoma" panose="020B0604030504040204" pitchFamily="34" charset="0"/>
              </a:rPr>
              <a:t>14. 8. 1. From Context-Independent to Context-Sensitive</a:t>
            </a:r>
            <a:endParaRPr lang="ko-KR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1C6EE-16D1-4856-8A63-C0F29ACD6EAA}"/>
              </a:ext>
            </a:extLst>
          </p:cNvPr>
          <p:cNvSpPr txBox="1"/>
          <p:nvPr/>
        </p:nvSpPr>
        <p:spPr>
          <a:xfrm>
            <a:off x="10377714" y="6384372"/>
            <a:ext cx="18142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https://wikidocs.net/33930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6B0EC4-9ED4-4C8C-A458-A766A985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5" y="2946752"/>
            <a:ext cx="4457700" cy="2533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05E082-F665-4E4C-95B7-81BCFB3CD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986" y="2180153"/>
            <a:ext cx="3571875" cy="4210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A4D462-2EE2-4169-BEBD-5F32F9DA0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692" y="3032640"/>
            <a:ext cx="2486025" cy="250507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F797487-E983-4C6B-8254-6D908CC26EE1}"/>
              </a:ext>
            </a:extLst>
          </p:cNvPr>
          <p:cNvSpPr/>
          <p:nvPr/>
        </p:nvSpPr>
        <p:spPr>
          <a:xfrm>
            <a:off x="4838558" y="4048363"/>
            <a:ext cx="406400" cy="473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C30609B-9526-4C9F-AD38-D197FC078E6F}"/>
              </a:ext>
            </a:extLst>
          </p:cNvPr>
          <p:cNvSpPr/>
          <p:nvPr/>
        </p:nvSpPr>
        <p:spPr>
          <a:xfrm>
            <a:off x="8845861" y="4048363"/>
            <a:ext cx="406400" cy="473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6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A98D14-F7A8-4CF7-B0E9-C9AC6101362B}"/>
              </a:ext>
            </a:extLst>
          </p:cNvPr>
          <p:cNvSpPr txBox="1"/>
          <p:nvPr/>
        </p:nvSpPr>
        <p:spPr>
          <a:xfrm>
            <a:off x="290455" y="258184"/>
            <a:ext cx="1162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ahoma" panose="020B0604030504040204" pitchFamily="34" charset="0"/>
                <a:cs typeface="Tahoma" panose="020B0604030504040204" pitchFamily="34" charset="0"/>
              </a:rPr>
              <a:t>14. 8. BERT</a:t>
            </a:r>
            <a:endParaRPr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DCBBA9-4125-4E6E-8267-F4371E507A3F}"/>
              </a:ext>
            </a:extLst>
          </p:cNvPr>
          <p:cNvSpPr txBox="1"/>
          <p:nvPr/>
        </p:nvSpPr>
        <p:spPr>
          <a:xfrm>
            <a:off x="290455" y="1591376"/>
            <a:ext cx="11727374" cy="377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Although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ELMo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significantly improved solutions, each solution still hinges on a task-specific architecture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practically non-trivial to craft a specific architecture for every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nlp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tasks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 (Generative Pre-Training) model represents an effort in designing a general task-agnostic model for context-sensitive representations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on a Transformer decoder, GPT pretrains a language model that will be used to represent sequences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output of the LM will be fed int an added linear output layer to predict the label of the task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 only looks forward (left-to-right)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went to the bank to deposit cash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went to the bank to sit 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D416D-4715-45B0-A42A-D31FFDB3ACDF}"/>
              </a:ext>
            </a:extLst>
          </p:cNvPr>
          <p:cNvSpPr txBox="1"/>
          <p:nvPr/>
        </p:nvSpPr>
        <p:spPr>
          <a:xfrm>
            <a:off x="290455" y="1031627"/>
            <a:ext cx="1162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anose="020B0604030504040204" pitchFamily="34" charset="0"/>
                <a:cs typeface="Tahoma" panose="020B0604030504040204" pitchFamily="34" charset="0"/>
              </a:rPr>
              <a:t>14. 8. 2. From Task-Specific to Task-Agnostic</a:t>
            </a:r>
            <a:endParaRPr lang="ko-KR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F6951A-DCAA-49AE-8873-09175F69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52" y="4104706"/>
            <a:ext cx="6638925" cy="2524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29CA66-300F-4B39-80E5-D5CC589095D1}"/>
              </a:ext>
            </a:extLst>
          </p:cNvPr>
          <p:cNvSpPr txBox="1"/>
          <p:nvPr/>
        </p:nvSpPr>
        <p:spPr>
          <a:xfrm>
            <a:off x="5127852" y="6459554"/>
            <a:ext cx="60089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https://www.quantumdl.com/entry/12%EC%A3%BC%EC%B0%A81-Improving-Language-Understanding-by-Generative-Pre-Training</a:t>
            </a:r>
          </a:p>
        </p:txBody>
      </p:sp>
    </p:spTree>
    <p:extLst>
      <p:ext uri="{BB962C8B-B14F-4D97-AF65-F5344CB8AC3E}">
        <p14:creationId xmlns:p14="http://schemas.microsoft.com/office/powerpoint/2010/main" val="216152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E928EC0-2676-4B43-9C0A-F6AB4A95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620404"/>
            <a:ext cx="5981700" cy="377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A98D14-F7A8-4CF7-B0E9-C9AC6101362B}"/>
              </a:ext>
            </a:extLst>
          </p:cNvPr>
          <p:cNvSpPr txBox="1"/>
          <p:nvPr/>
        </p:nvSpPr>
        <p:spPr>
          <a:xfrm>
            <a:off x="290455" y="258184"/>
            <a:ext cx="1162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ahoma" panose="020B0604030504040204" pitchFamily="34" charset="0"/>
                <a:cs typeface="Tahoma" panose="020B0604030504040204" pitchFamily="34" charset="0"/>
              </a:rPr>
              <a:t>14. 8. BERT</a:t>
            </a:r>
            <a:endParaRPr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DCBBA9-4125-4E6E-8267-F4371E507A3F}"/>
              </a:ext>
            </a:extLst>
          </p:cNvPr>
          <p:cNvSpPr txBox="1"/>
          <p:nvPr/>
        </p:nvSpPr>
        <p:spPr>
          <a:xfrm>
            <a:off x="290455" y="1475264"/>
            <a:ext cx="5981700" cy="543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ELMo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encodes context bidirectionally but uses task-specific architectures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 is task-agnostic but encodes context left-to-right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Combining both of methods =&gt; BERT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BERT representations will be fed into and added output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 parameters of the pretrained Transformer encoder are fine-tuned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Improved the state of the art on eleven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nlp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tasks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Sentiment analysis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 answering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D416D-4715-45B0-A42A-D31FFDB3ACDF}"/>
              </a:ext>
            </a:extLst>
          </p:cNvPr>
          <p:cNvSpPr txBox="1"/>
          <p:nvPr/>
        </p:nvSpPr>
        <p:spPr>
          <a:xfrm>
            <a:off x="290455" y="1031627"/>
            <a:ext cx="1162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anose="020B0604030504040204" pitchFamily="34" charset="0"/>
                <a:cs typeface="Tahoma" panose="020B0604030504040204" pitchFamily="34" charset="0"/>
              </a:rPr>
              <a:t>14. 8. 3. BERT: Combining the Best of Both Worlds</a:t>
            </a:r>
            <a:endParaRPr lang="ko-KR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35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A98D14-F7A8-4CF7-B0E9-C9AC6101362B}"/>
              </a:ext>
            </a:extLst>
          </p:cNvPr>
          <p:cNvSpPr txBox="1"/>
          <p:nvPr/>
        </p:nvSpPr>
        <p:spPr>
          <a:xfrm>
            <a:off x="290455" y="258184"/>
            <a:ext cx="1162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Tahoma" panose="020B0604030504040204" pitchFamily="34" charset="0"/>
                <a:cs typeface="Tahoma" panose="020B0604030504040204" pitchFamily="34" charset="0"/>
              </a:rPr>
              <a:t>14. 8. BERT</a:t>
            </a:r>
            <a:endParaRPr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DCBBA9-4125-4E6E-8267-F4371E507A3F}"/>
              </a:ext>
            </a:extLst>
          </p:cNvPr>
          <p:cNvSpPr txBox="1"/>
          <p:nvPr/>
        </p:nvSpPr>
        <p:spPr>
          <a:xfrm>
            <a:off x="290455" y="1591376"/>
            <a:ext cx="11611090" cy="211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text as the input (e.g. sentiment analysis), pair of text sequences (e.g. Question Answering)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BERT can handle both type of inputs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&gt;, tokens</a:t>
            </a:r>
            <a:r>
              <a:rPr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text sequences, &lt;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cls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&gt;, tokens of first sequences, &lt;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&gt;, tokens of second text sequences, &lt;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of the token embeddings, segment embeddings, and positional embeddings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D416D-4715-45B0-A42A-D31FFDB3ACDF}"/>
              </a:ext>
            </a:extLst>
          </p:cNvPr>
          <p:cNvSpPr txBox="1"/>
          <p:nvPr/>
        </p:nvSpPr>
        <p:spPr>
          <a:xfrm>
            <a:off x="290455" y="1031627"/>
            <a:ext cx="1162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ahoma" panose="020B0604030504040204" pitchFamily="34" charset="0"/>
                <a:cs typeface="Tahoma" panose="020B0604030504040204" pitchFamily="34" charset="0"/>
              </a:rPr>
              <a:t>14. 8. 4. Input Representation</a:t>
            </a:r>
            <a:endParaRPr lang="ko-KR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7561D-1A04-4F60-AE4D-A181117C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6" y="3766436"/>
            <a:ext cx="7400925" cy="3000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B5AAED-A9A9-4D39-B52A-D98003D07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114" y="3792963"/>
            <a:ext cx="4165431" cy="14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6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1133</Words>
  <Application>Microsoft Office PowerPoint</Application>
  <PresentationFormat>와이드스크린</PresentationFormat>
  <Paragraphs>113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Geunho</dc:creator>
  <cp:lastModifiedBy>Lee Geunho</cp:lastModifiedBy>
  <cp:revision>138</cp:revision>
  <dcterms:created xsi:type="dcterms:W3CDTF">2020-10-10T16:30:58Z</dcterms:created>
  <dcterms:modified xsi:type="dcterms:W3CDTF">2021-01-30T18:52:11Z</dcterms:modified>
</cp:coreProperties>
</file>