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e54a94b2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e54a94b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67675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Meta Compiler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>
                <a:solidFill>
                  <a:schemeClr val="lt1"/>
                </a:solidFill>
                <a:highlight>
                  <a:schemeClr val="accent5"/>
                </a:highlight>
              </a:rPr>
              <a:t>( Compiler Compiler Compiler)</a:t>
            </a:r>
            <a:endParaRPr sz="26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600">
              <a:highlight>
                <a:srgbClr val="000000"/>
              </a:highlight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M. Lakshmi Narasimha - ES21BTECH11018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B. Sahishnu - CS21BTECH11009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G. Gaman - ES21BTECH11014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K. Charusheel - ES21BTECH11017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  <a:highlight>
                  <a:schemeClr val="accent5"/>
                </a:highlight>
              </a:rPr>
              <a:t>Parser Overview</a:t>
            </a:r>
            <a:endParaRPr>
              <a:solidFill>
                <a:schemeClr val="lt1"/>
              </a:solidFill>
              <a:highlight>
                <a:schemeClr val="accent5"/>
              </a:highlight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835775" y="1202975"/>
            <a:ext cx="6991200" cy="3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second phase of the ccc compiler.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parser takes sequence of tokens as input and verifies the sequence against the grammar rules.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Grammar parses the input tokens using LALR(1) parsing.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reaching an invalid state or the sequence does not match against any production, the parser returns syntax error.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each statement production rule, the statement along with its type is printed in the output file.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tokens that can be received are predefined before a production rules in the parser.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Understanding the implementation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848275" y="532150"/>
            <a:ext cx="7140600" cy="4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Declaration, condition, loop, expression, return and call statements are similar to C language.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grammar rules are introduced to verify the syntax of “regex” and “grammar” code snippets in “example.ccc”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does not verify the productions in “grammar” body instead it checks the syntax of those productions against its own production rules (meta).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minor scopes checks for “regex” and “grammar” are implemented, so it will be simpler in case of future semantic analysis.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 such as “+”, “ * ” are mentioned in several productions since they have different meaning inside “regex”.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211450" y="329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  <a:highlight>
                  <a:schemeClr val="accent5"/>
                </a:highlight>
              </a:rPr>
              <a:t>Execution</a:t>
            </a:r>
            <a:endParaRPr>
              <a:solidFill>
                <a:schemeClr val="lt1"/>
              </a:solidFill>
              <a:highlight>
                <a:schemeClr val="accent5"/>
              </a:highlight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257725" y="1056450"/>
            <a:ext cx="4222500" cy="3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Rename the input filename in bash script “grun” as “example.ccc”.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the bash script “grun” on terminal.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generates tokens as input to “parser.y” after executing “lex.yy.c” on input.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Then it runs the parser.y on the sequence of tokens to verify and classify the type of statements that tokens correspond to. 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b="1" lang="en" sz="1600"/>
              <a:t>Note:</a:t>
            </a:r>
            <a:r>
              <a:rPr b="1" lang="en"/>
              <a:t>  </a:t>
            </a:r>
            <a:r>
              <a:rPr lang="en" sz="1600"/>
              <a:t>The parser runs on bison, so the bison tool is pre-requisite on the executing platform.</a:t>
            </a:r>
            <a:endParaRPr b="1" sz="1600"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0450" y="807050"/>
            <a:ext cx="3940525" cy="38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Input File</a:t>
            </a:r>
            <a:endParaRPr/>
          </a:p>
        </p:txBody>
      </p:sp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Takes the sequence of tokens input from “lex.yy.c” file to verify the input’s syntax and categorize it to the corresponding statement.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Note: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9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file path should be modified or mentioned according to the Readme file.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Output Files</a:t>
            </a:r>
            <a:endParaRPr/>
          </a:p>
        </p:txBody>
      </p:sp>
      <p:sp>
        <p:nvSpPr>
          <p:cNvPr id="148" name="Google Shape;148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An output file named example.parsed will be generated.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Note: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9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contain the type of statement that each statement belong to, along with the statement itself.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313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Test Case Example</a:t>
            </a:r>
            <a:endParaRPr/>
          </a:p>
        </p:txBody>
      </p:sp>
      <p:sp>
        <p:nvSpPr>
          <p:cNvPr id="154" name="Google Shape;154;p28"/>
          <p:cNvSpPr txBox="1"/>
          <p:nvPr>
            <p:ph idx="4294967295" type="body"/>
          </p:nvPr>
        </p:nvSpPr>
        <p:spPr>
          <a:xfrm>
            <a:off x="-944750" y="1981400"/>
            <a:ext cx="397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775" y="1548475"/>
            <a:ext cx="3710625" cy="32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>
            <p:ph idx="4294967295" type="body"/>
          </p:nvPr>
        </p:nvSpPr>
        <p:spPr>
          <a:xfrm>
            <a:off x="1031450" y="1827500"/>
            <a:ext cx="2592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lt1"/>
                </a:solidFill>
                <a:highlight>
                  <a:schemeClr val="accent5"/>
                </a:highlight>
              </a:rPr>
              <a:t>example.ccc</a:t>
            </a:r>
            <a:endParaRPr sz="2000">
              <a:solidFill>
                <a:schemeClr val="lt1"/>
              </a:solidFill>
              <a:highlight>
                <a:schemeClr val="accent5"/>
              </a:highlight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0875" y="2322688"/>
            <a:ext cx="262890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>
            <p:ph idx="4294967295" type="body"/>
          </p:nvPr>
        </p:nvSpPr>
        <p:spPr>
          <a:xfrm>
            <a:off x="4723425" y="1048600"/>
            <a:ext cx="2592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lt1"/>
                </a:solidFill>
                <a:highlight>
                  <a:schemeClr val="accent5"/>
                </a:highlight>
              </a:rPr>
              <a:t>example.parsed</a:t>
            </a:r>
            <a:endParaRPr sz="2000">
              <a:solidFill>
                <a:schemeClr val="lt1"/>
              </a:solidFill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700">
                <a:solidFill>
                  <a:schemeClr val="lt1"/>
                </a:solidFill>
                <a:highlight>
                  <a:schemeClr val="accent5"/>
                </a:highlight>
              </a:rPr>
              <a:t>THANK YOU</a:t>
            </a:r>
            <a:endParaRPr b="1" sz="5700">
              <a:solidFill>
                <a:schemeClr val="lt1"/>
              </a:solidFill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Team 17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30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Sahishnu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70" name="Google Shape;170;p30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30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Language Guru and Tester</a:t>
            </a:r>
            <a:endParaRPr sz="1300"/>
          </a:p>
        </p:txBody>
      </p:sp>
      <p:sp>
        <p:nvSpPr>
          <p:cNvPr id="172" name="Google Shape;172;p30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Charusheel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73" name="Google Shape;173;p30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30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 Architect and Tester</a:t>
            </a:r>
            <a:endParaRPr sz="1300"/>
          </a:p>
        </p:txBody>
      </p:sp>
      <p:sp>
        <p:nvSpPr>
          <p:cNvPr id="175" name="Google Shape;175;p30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Narasimha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76" name="Google Shape;176;p30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30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 Integrator and Tester</a:t>
            </a:r>
            <a:endParaRPr sz="1300"/>
          </a:p>
        </p:txBody>
      </p:sp>
      <p:sp>
        <p:nvSpPr>
          <p:cNvPr id="178" name="Google Shape;178;p30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Gaman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79" name="Google Shape;179;p30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30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Project Manager and Tester</a:t>
            </a:r>
            <a:endParaRPr sz="1300"/>
          </a:p>
        </p:txBody>
      </p:sp>
      <p:sp>
        <p:nvSpPr>
          <p:cNvPr id="181" name="Google Shape;181;p30"/>
          <p:cNvSpPr txBox="1"/>
          <p:nvPr/>
        </p:nvSpPr>
        <p:spPr>
          <a:xfrm>
            <a:off x="523650" y="1106000"/>
            <a:ext cx="8096700" cy="147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lt1"/>
                </a:solidFill>
                <a:highlight>
                  <a:schemeClr val="accent5"/>
                </a:highlight>
                <a:latin typeface="Oswald"/>
                <a:ea typeface="Oswald"/>
                <a:cs typeface="Oswald"/>
                <a:sym typeface="Oswald"/>
              </a:rPr>
              <a:t>TEAM 17</a:t>
            </a:r>
            <a:endParaRPr b="1" sz="5400">
              <a:solidFill>
                <a:schemeClr val="lt1"/>
              </a:solidFill>
              <a:highlight>
                <a:schemeClr val="accent5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4000">
                <a:solidFill>
                  <a:schemeClr val="accent1"/>
                </a:solidFill>
              </a:rPr>
              <a:t>To create a compiler for the ccc language which is DSL for lexical and syntax analysis.</a:t>
            </a:r>
            <a:endParaRPr b="1" sz="4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  <a:highlight>
                  <a:schemeClr val="accent5"/>
                </a:highlight>
              </a:rPr>
              <a:t>Lexer Overview</a:t>
            </a:r>
            <a:endParaRPr>
              <a:solidFill>
                <a:schemeClr val="lt1"/>
              </a:solidFill>
              <a:highlight>
                <a:schemeClr val="accent5"/>
              </a:highlight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58900" y="1341775"/>
            <a:ext cx="71688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initial phase of the ccc compiler.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lexer takes .ccc file as an input and produces the sequence of valid tokens for the parser.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also handles removal of comments and whitespaces.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reaching an invalid token, lexer stops and outputs the corresponding error.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Along with the tokens sequence, each token and it’s type is printed in separate output file.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corresponding clike code is printed into another output file.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Understanding the implementation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70675" y="717200"/>
            <a:ext cx="7796100" cy="4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Identifiers and constants are similar to C language.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Reserved keywords include most of the statements that are allowed in c such as “for”, “while”, “if”, “return”, data types, etc, since ccc language allows some c statements along with ccc functionalities.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keywords such as “pass”, “regex”, “grammar”, etc, are introduced for the basic functionalities of ccc DSL.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Lexer identifies the tokens from ccc file and returns that token to the parser, or gives an appropriate error in case of invalid token.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for the new DSL functionalities of example.ccc, the lexer generates equivalent clike code which is C-syntactically incorrect, but gives some insights into example.ccc.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  <a:highlight>
                  <a:schemeClr val="accent5"/>
                </a:highlight>
              </a:rPr>
              <a:t>Execution</a:t>
            </a:r>
            <a:endParaRPr>
              <a:solidFill>
                <a:schemeClr val="lt1"/>
              </a:solidFill>
              <a:highlight>
                <a:schemeClr val="accent5"/>
              </a:highlight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57725" y="124500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Rename the input filename in bash script “lrun” as “example.ccc”.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the bash script “lrun” on terminal.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generates lex.yy.c file corresponding to our lexer.l file.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Then it runs the lex.yy.c on the given input file to give sequence of tokens to the parser and required output files. 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b="1" lang="en" sz="1600"/>
              <a:t>Note:</a:t>
            </a:r>
            <a:r>
              <a:rPr b="1" lang="en"/>
              <a:t>  </a:t>
            </a:r>
            <a:r>
              <a:rPr lang="en" sz="1600"/>
              <a:t>The lexer runs on flex, so the flex tool is pre-requisite on the executing platform.</a:t>
            </a:r>
            <a:endParaRPr b="1" sz="1600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24" y="828025"/>
            <a:ext cx="3710924" cy="36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Input File</a:t>
            </a:r>
            <a:endParaRPr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Takes the input from example.ccc file to generate corresponding tokens and output files.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Note: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9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file path should be modified or mentioned according to the Readme file.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Output Files</a:t>
            </a:r>
            <a:endParaRPr/>
          </a:p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Two files will be generated example.tokens and example.clike.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Note: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9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.clike file doesn’t correspond to C syntax, it is just small modifications of the input .ccc file to make it more readable in C format.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14075" y="213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Test Case Example</a:t>
            </a:r>
            <a:endParaRPr/>
          </a:p>
        </p:txBody>
      </p:sp>
      <p:sp>
        <p:nvSpPr>
          <p:cNvPr id="106" name="Google Shape;106;p21"/>
          <p:cNvSpPr txBox="1"/>
          <p:nvPr>
            <p:ph idx="4294967295" type="body"/>
          </p:nvPr>
        </p:nvSpPr>
        <p:spPr>
          <a:xfrm>
            <a:off x="167825" y="1850300"/>
            <a:ext cx="2592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lt1"/>
                </a:solidFill>
                <a:highlight>
                  <a:schemeClr val="accent5"/>
                </a:highlight>
              </a:rPr>
              <a:t>example.ccc</a:t>
            </a:r>
            <a:endParaRPr sz="2000">
              <a:solidFill>
                <a:schemeClr val="lt1"/>
              </a:solidFill>
              <a:highlight>
                <a:schemeClr val="accent5"/>
              </a:highlight>
            </a:endParaRPr>
          </a:p>
        </p:txBody>
      </p:sp>
      <p:sp>
        <p:nvSpPr>
          <p:cNvPr id="107" name="Google Shape;107;p21"/>
          <p:cNvSpPr txBox="1"/>
          <p:nvPr>
            <p:ph idx="4294967295" type="body"/>
          </p:nvPr>
        </p:nvSpPr>
        <p:spPr>
          <a:xfrm rot="10800000">
            <a:off x="-532000" y="4081628"/>
            <a:ext cx="33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108" name="Google Shape;108;p21"/>
          <p:cNvSpPr txBox="1"/>
          <p:nvPr>
            <p:ph idx="4294967295" type="body"/>
          </p:nvPr>
        </p:nvSpPr>
        <p:spPr>
          <a:xfrm>
            <a:off x="5686400" y="1927250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ex</a:t>
            </a:r>
            <a:r>
              <a:rPr lang="en" sz="2000">
                <a:solidFill>
                  <a:schemeClr val="lt1"/>
                </a:solidFill>
                <a:highlight>
                  <a:schemeClr val="accent5"/>
                </a:highlight>
              </a:rPr>
              <a:t>example.clike</a:t>
            </a:r>
            <a:r>
              <a:rPr lang="en">
                <a:solidFill>
                  <a:schemeClr val="lt1"/>
                </a:solidFill>
              </a:rPr>
              <a:t>amplelike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21"/>
          <p:cNvSpPr txBox="1"/>
          <p:nvPr>
            <p:ph idx="4294967295" type="body"/>
          </p:nvPr>
        </p:nvSpPr>
        <p:spPr>
          <a:xfrm>
            <a:off x="9232175" y="2465600"/>
            <a:ext cx="615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075" y="2319125"/>
            <a:ext cx="26289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7564" y="1142800"/>
            <a:ext cx="1921311" cy="39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3396775" y="706650"/>
            <a:ext cx="198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highlight>
                  <a:schemeClr val="accent5"/>
                </a:highlight>
                <a:latin typeface="Average"/>
                <a:ea typeface="Average"/>
                <a:cs typeface="Average"/>
                <a:sym typeface="Average"/>
              </a:rPr>
              <a:t>example.tokens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3474" y="2350500"/>
            <a:ext cx="28860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