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5" r:id="rId4"/>
    <p:sldId id="268" r:id="rId5"/>
    <p:sldId id="258" r:id="rId6"/>
    <p:sldId id="269" r:id="rId7"/>
    <p:sldId id="266" r:id="rId8"/>
    <p:sldId id="267" r:id="rId9"/>
    <p:sldId id="259" r:id="rId10"/>
    <p:sldId id="260" r:id="rId11"/>
    <p:sldId id="262" r:id="rId12"/>
    <p:sldId id="261" r:id="rId13"/>
    <p:sldId id="26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9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PROGRAM STUDI TEKNIK INFORMATIKA - UMMU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5453-F08C-4AAC-9491-AB39239F843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3AA09-9141-41D8-AC5D-5A57ACAD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0322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PROGRAM STUDI TEKNIK INFORMATIKA - UMMU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EB685-FDD8-422F-970F-712774721350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7F3F-1322-4FD6-AEEE-36E5E272C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5175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 STUDI TEKNIK INFORMATIKA - UMMU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 STUDI TEKNIK INFORMATIKA - UMMU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PROGRAM STUDI TEKNIK INFORMATIKA - UMMU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9"/>
            <a:ext cx="1351553" cy="43925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BOOTCAMP[01]</a:t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Gamaria</a:t>
            </a:r>
            <a:r>
              <a:rPr lang="en-US" dirty="0" smtClean="0"/>
              <a:t> </a:t>
            </a:r>
            <a:r>
              <a:rPr lang="en-US" dirty="0" err="1" smtClean="0"/>
              <a:t>Mandar</a:t>
            </a:r>
            <a:r>
              <a:rPr lang="en-US" dirty="0" smtClean="0"/>
              <a:t>. </a:t>
            </a:r>
            <a:r>
              <a:rPr lang="en-US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796359" y="640362"/>
            <a:ext cx="6494202" cy="47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2.Menampilkan template </a:t>
            </a:r>
            <a:r>
              <a:rPr lang="en-US" sz="2800" dirty="0" err="1" smtClean="0"/>
              <a:t>pada</a:t>
            </a:r>
            <a:r>
              <a:rPr lang="en-US" sz="2800" dirty="0" smtClean="0"/>
              <a:t> flask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41794" y="2023567"/>
            <a:ext cx="116990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base.html= </a:t>
            </a:r>
            <a:r>
              <a:rPr lang="en-US" dirty="0" err="1" smtClean="0"/>
              <a:t>Dasboard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admin</a:t>
            </a:r>
          </a:p>
          <a:p>
            <a:r>
              <a:rPr lang="en-US" dirty="0" smtClean="0"/>
              <a:t>Industri.html= </a:t>
            </a:r>
            <a:r>
              <a:rPr lang="en-US" dirty="0" err="1" smtClean="0"/>
              <a:t>Halaman</a:t>
            </a:r>
            <a:r>
              <a:rPr lang="en-US" dirty="0" smtClean="0"/>
              <a:t> yang </a:t>
            </a:r>
            <a:r>
              <a:rPr lang="en-US" dirty="0" err="1" smtClean="0"/>
              <a:t>menampilkan</a:t>
            </a:r>
            <a:r>
              <a:rPr lang="en-US" dirty="0" smtClean="0"/>
              <a:t>, </a:t>
            </a:r>
            <a:r>
              <a:rPr lang="en-US" dirty="0" err="1" smtClean="0"/>
              <a:t>menambahkan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mengahapus</a:t>
            </a:r>
            <a:r>
              <a:rPr lang="en-US" dirty="0" smtClean="0"/>
              <a:t> data industry </a:t>
            </a:r>
          </a:p>
          <a:p>
            <a:r>
              <a:rPr lang="en-US" dirty="0" smtClean="0"/>
              <a:t>anggota.html = </a:t>
            </a:r>
            <a:r>
              <a:rPr lang="en-US" dirty="0" err="1"/>
              <a:t>Halaman</a:t>
            </a:r>
            <a:r>
              <a:rPr lang="en-US" dirty="0"/>
              <a:t> yang </a:t>
            </a:r>
            <a:r>
              <a:rPr lang="en-US" dirty="0" err="1"/>
              <a:t>menampilkan</a:t>
            </a:r>
            <a:r>
              <a:rPr lang="en-US" dirty="0"/>
              <a:t>, </a:t>
            </a:r>
            <a:r>
              <a:rPr lang="en-US" dirty="0" err="1"/>
              <a:t>menambahkan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mengahapus</a:t>
            </a:r>
            <a:r>
              <a:rPr lang="en-US" dirty="0"/>
              <a:t> data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ukm</a:t>
            </a:r>
            <a:endParaRPr lang="en-US" dirty="0" smtClean="0"/>
          </a:p>
          <a:p>
            <a:r>
              <a:rPr lang="en-US" dirty="0"/>
              <a:t>k</a:t>
            </a:r>
            <a:r>
              <a:rPr lang="en-US" dirty="0" smtClean="0"/>
              <a:t>ategori.html =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yang </a:t>
            </a:r>
            <a:r>
              <a:rPr lang="en-US" dirty="0" err="1"/>
              <a:t>menampilkan</a:t>
            </a:r>
            <a:r>
              <a:rPr lang="en-US" dirty="0"/>
              <a:t>, </a:t>
            </a:r>
            <a:r>
              <a:rPr lang="en-US" dirty="0" err="1"/>
              <a:t>menambahkan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mengahapus</a:t>
            </a:r>
            <a:r>
              <a:rPr lang="en-US" dirty="0"/>
              <a:t> data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Dst</a:t>
            </a:r>
            <a:r>
              <a:rPr lang="en-US" dirty="0" smtClean="0"/>
              <a:t>..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879" y="1654235"/>
            <a:ext cx="5186035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yang di </a:t>
            </a: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admin.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1794" y="5090439"/>
            <a:ext cx="7322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produk.html =</a:t>
            </a:r>
            <a:r>
              <a:rPr lang="en-US" dirty="0" err="1"/>
              <a:t>Halaman</a:t>
            </a:r>
            <a:r>
              <a:rPr lang="en-US" dirty="0"/>
              <a:t> yang </a:t>
            </a:r>
            <a:r>
              <a:rPr lang="en-US" dirty="0" err="1"/>
              <a:t>menampilkan</a:t>
            </a:r>
            <a:r>
              <a:rPr lang="en-US" dirty="0"/>
              <a:t>, </a:t>
            </a:r>
            <a:r>
              <a:rPr lang="en-US" dirty="0" err="1"/>
              <a:t>menambahkan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mengahapus</a:t>
            </a:r>
            <a:r>
              <a:rPr lang="en-US" dirty="0"/>
              <a:t> data </a:t>
            </a:r>
            <a:r>
              <a:rPr lang="en-US" dirty="0" err="1" smtClean="0"/>
              <a:t>produk</a:t>
            </a:r>
            <a:endParaRPr lang="en-US" dirty="0" smtClean="0"/>
          </a:p>
          <a:p>
            <a:r>
              <a:rPr lang="en-US" dirty="0" smtClean="0"/>
              <a:t>.</a:t>
            </a:r>
          </a:p>
          <a:p>
            <a:r>
              <a:rPr lang="en-US" dirty="0" err="1" smtClean="0"/>
              <a:t>dst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8879" y="4557704"/>
            <a:ext cx="602440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yang di </a:t>
            </a: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UKM.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29612" y="3605123"/>
            <a:ext cx="499527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yang di </a:t>
            </a: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USER.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69015" y="4002077"/>
            <a:ext cx="1779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Katalog.html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err="1" smtClean="0"/>
              <a:t>dst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432" t="24525" r="76211" b="40006"/>
          <a:stretch/>
        </p:blipFill>
        <p:spPr>
          <a:xfrm>
            <a:off x="9706697" y="275649"/>
            <a:ext cx="2139247" cy="19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595" y="407224"/>
            <a:ext cx="8212210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 dirty="0" err="1" smtClean="0"/>
              <a:t>Aplikasikan</a:t>
            </a:r>
            <a:r>
              <a:rPr lang="en-US" sz="3200" b="1" dirty="0" smtClean="0"/>
              <a:t> </a:t>
            </a:r>
            <a:r>
              <a:rPr lang="en-US" sz="3200" b="1" dirty="0" smtClean="0">
                <a:sym typeface="Wingdings" panose="05000000000000000000" pitchFamily="2" charset="2"/>
              </a:rPr>
              <a:t> template </a:t>
            </a:r>
            <a:r>
              <a:rPr lang="en-US" sz="3200" b="1" dirty="0" smtClean="0"/>
              <a:t>startbootstrap-sb-admin-2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750" t="8371" r="23916" b="43777"/>
          <a:stretch/>
        </p:blipFill>
        <p:spPr>
          <a:xfrm>
            <a:off x="579120" y="2956560"/>
            <a:ext cx="5684520" cy="262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5218" y="2467094"/>
            <a:ext cx="4355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static-</a:t>
            </a:r>
            <a:r>
              <a:rPr lang="en-US" dirty="0" err="1" smtClean="0"/>
              <a:t>bostraps</a:t>
            </a:r>
            <a:r>
              <a:rPr lang="en-US" dirty="0" smtClean="0"/>
              <a:t>- 4folder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47160" y="2640330"/>
            <a:ext cx="1440180" cy="157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87340" y="2467094"/>
            <a:ext cx="273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.templates-index.html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54878" y="3168015"/>
            <a:ext cx="54104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jinja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menghubunkan</a:t>
            </a:r>
            <a:endParaRPr lang="en-US" dirty="0" smtClean="0"/>
          </a:p>
          <a:p>
            <a:r>
              <a:rPr lang="en-US" dirty="0" smtClean="0"/>
              <a:t>CSS, JS,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63640" y="4461233"/>
            <a:ext cx="5846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&lt;link </a:t>
            </a:r>
            <a:r>
              <a:rPr lang="en-US" dirty="0" err="1">
                <a:solidFill>
                  <a:srgbClr val="FFFF00"/>
                </a:solidFill>
              </a:rPr>
              <a:t>href</a:t>
            </a:r>
            <a:r>
              <a:rPr lang="en-US" dirty="0">
                <a:solidFill>
                  <a:srgbClr val="FFFF00"/>
                </a:solidFill>
              </a:rPr>
              <a:t>="</a:t>
            </a:r>
            <a:r>
              <a:rPr lang="en-US" dirty="0" err="1">
                <a:solidFill>
                  <a:srgbClr val="FFFF00"/>
                </a:solidFill>
              </a:rPr>
              <a:t>css</a:t>
            </a:r>
            <a:r>
              <a:rPr lang="en-US" dirty="0">
                <a:solidFill>
                  <a:srgbClr val="FFFF00"/>
                </a:solidFill>
              </a:rPr>
              <a:t>/sb-admin-2.min.css" </a:t>
            </a:r>
            <a:r>
              <a:rPr lang="en-US" dirty="0" err="1">
                <a:solidFill>
                  <a:srgbClr val="FFFF00"/>
                </a:solidFill>
              </a:rPr>
              <a:t>rel</a:t>
            </a:r>
            <a:r>
              <a:rPr lang="en-US" dirty="0">
                <a:solidFill>
                  <a:srgbClr val="FFFF00"/>
                </a:solidFill>
              </a:rPr>
              <a:t>="stylesheet"&gt;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48840" y="5718652"/>
            <a:ext cx="10043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EF596F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89CA78"/>
                </a:solidFill>
                <a:latin typeface="Consolas" panose="020B0609020204030204" pitchFamily="49" charset="0"/>
              </a:rPr>
              <a:t>"{{ </a:t>
            </a:r>
            <a:r>
              <a:rPr lang="en-US" dirty="0" err="1">
                <a:solidFill>
                  <a:srgbClr val="89CA78"/>
                </a:solidFill>
                <a:latin typeface="Consolas" panose="020B0609020204030204" pitchFamily="49" charset="0"/>
              </a:rPr>
              <a:t>url_for</a:t>
            </a:r>
            <a:r>
              <a:rPr lang="en-US" dirty="0">
                <a:solidFill>
                  <a:srgbClr val="89CA78"/>
                </a:solidFill>
                <a:latin typeface="Consolas" panose="020B0609020204030204" pitchFamily="49" charset="0"/>
              </a:rPr>
              <a:t> ('static', filename="</a:t>
            </a:r>
            <a:r>
              <a:rPr lang="en-US" dirty="0" err="1">
                <a:solidFill>
                  <a:srgbClr val="D19A66"/>
                </a:solidFill>
                <a:latin typeface="Consolas" panose="020B0609020204030204" pitchFamily="49" charset="0"/>
              </a:rPr>
              <a:t>bostraps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D19A66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sb-admin-2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89CA78"/>
                </a:solidFill>
                <a:latin typeface="Consolas" panose="020B0609020204030204" pitchFamily="49" charset="0"/>
              </a:rPr>
              <a:t>")}}"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19A66"/>
                </a:solidFill>
                <a:latin typeface="Consolas" panose="020B0609020204030204" pitchFamily="49" charset="0"/>
              </a:rPr>
              <a:t>rel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89CA78"/>
                </a:solidFill>
                <a:latin typeface="Consolas" panose="020B0609020204030204" pitchFamily="49" charset="0"/>
              </a:rPr>
              <a:t>"stylesheet"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58739" y="4846064"/>
            <a:ext cx="1127961" cy="995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5218" y="1675138"/>
            <a:ext cx="322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 Download file sb-admin2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45269" y="238855"/>
            <a:ext cx="23856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admin-&gt; routes.py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269" t="8348" r="21294" b="24416"/>
          <a:stretch/>
        </p:blipFill>
        <p:spPr>
          <a:xfrm>
            <a:off x="229824" y="608187"/>
            <a:ext cx="7359718" cy="5308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667" t="49259" r="75549" b="7333"/>
          <a:stretch/>
        </p:blipFill>
        <p:spPr>
          <a:xfrm>
            <a:off x="8280722" y="238855"/>
            <a:ext cx="3618246" cy="446532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0197297" y="-316546"/>
            <a:ext cx="995422" cy="111080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10521388" y="1349657"/>
            <a:ext cx="879676" cy="1863524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17564" t="59282" r="27083" b="27559"/>
          <a:stretch/>
        </p:blipFill>
        <p:spPr>
          <a:xfrm>
            <a:off x="3954592" y="5778646"/>
            <a:ext cx="8071503" cy="107935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502169" y="5259576"/>
            <a:ext cx="23856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ase.html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35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302"/>
          <a:stretch/>
        </p:blipFill>
        <p:spPr>
          <a:xfrm>
            <a:off x="226277" y="570058"/>
            <a:ext cx="5465561" cy="29421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614" r="1688" b="20436"/>
          <a:stretch/>
        </p:blipFill>
        <p:spPr>
          <a:xfrm>
            <a:off x="6776592" y="417658"/>
            <a:ext cx="4805808" cy="25821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666" t="3926" r="3000" b="8963"/>
          <a:stretch/>
        </p:blipFill>
        <p:spPr>
          <a:xfrm>
            <a:off x="6389798" y="3512182"/>
            <a:ext cx="5609737" cy="3042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14488" t="5043" r="1923" b="21339"/>
          <a:stretch/>
        </p:blipFill>
        <p:spPr>
          <a:xfrm>
            <a:off x="740100" y="3720657"/>
            <a:ext cx="5300718" cy="26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932" y="6085840"/>
            <a:ext cx="3984308" cy="477520"/>
          </a:xfrm>
        </p:spPr>
        <p:txBody>
          <a:bodyPr/>
          <a:lstStyle/>
          <a:p>
            <a:r>
              <a:rPr lang="en-US" dirty="0" smtClean="0"/>
              <a:t>PART 01 END, NEXT PART 02 …</a:t>
            </a:r>
          </a:p>
        </p:txBody>
      </p:sp>
    </p:spTree>
    <p:extLst>
      <p:ext uri="{BB962C8B-B14F-4D97-AF65-F5344CB8AC3E}">
        <p14:creationId xmlns:p14="http://schemas.microsoft.com/office/powerpoint/2010/main" val="52020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3764"/>
          </a:xfrm>
        </p:spPr>
        <p:txBody>
          <a:bodyPr/>
          <a:lstStyle/>
          <a:p>
            <a:r>
              <a:rPr lang="en-US" dirty="0" smtClean="0"/>
              <a:t>List </a:t>
            </a:r>
            <a:r>
              <a:rPr lang="en-US" dirty="0" err="1" smtClean="0"/>
              <a:t>Materi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32411"/>
            <a:ext cx="8915400" cy="3777622"/>
          </a:xfrm>
        </p:spPr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flask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blueprint</a:t>
            </a:r>
          </a:p>
          <a:p>
            <a:r>
              <a:rPr lang="en-US" dirty="0" err="1" smtClean="0"/>
              <a:t>Menampilkan</a:t>
            </a:r>
            <a:r>
              <a:rPr lang="en-US" dirty="0" smtClean="0"/>
              <a:t> template </a:t>
            </a:r>
            <a:r>
              <a:rPr lang="en-US" dirty="0" err="1" smtClean="0"/>
              <a:t>pada</a:t>
            </a:r>
            <a:r>
              <a:rPr lang="en-US" dirty="0" smtClean="0"/>
              <a:t> flask</a:t>
            </a:r>
          </a:p>
          <a:p>
            <a:r>
              <a:rPr lang="en-US" dirty="0" err="1" smtClean="0"/>
              <a:t>Membuat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website</a:t>
            </a:r>
          </a:p>
          <a:p>
            <a:r>
              <a:rPr lang="en-US" dirty="0" err="1" smtClean="0"/>
              <a:t>Membuat</a:t>
            </a:r>
            <a:r>
              <a:rPr lang="en-US" dirty="0" smtClean="0"/>
              <a:t> Form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endParaRPr lang="en-US" dirty="0" smtClean="0"/>
          </a:p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08612" y="5032662"/>
            <a:ext cx="6096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smtClean="0"/>
              <a:t>“KATALOG UKM”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9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66949"/>
            <a:ext cx="8915400" cy="171558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platform </a:t>
            </a:r>
            <a:r>
              <a:rPr lang="en-US" dirty="0" err="1" smtClean="0"/>
              <a:t>katalog</a:t>
            </a:r>
            <a:r>
              <a:rPr lang="en-US" dirty="0" smtClean="0"/>
              <a:t> yang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produk-produk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UKM(Usaha Kecil </a:t>
            </a:r>
            <a:r>
              <a:rPr lang="en-US" dirty="0" err="1" smtClean="0"/>
              <a:t>Menengah</a:t>
            </a:r>
            <a:r>
              <a:rPr lang="en-US" dirty="0" smtClean="0"/>
              <a:t>) di </a:t>
            </a:r>
            <a:r>
              <a:rPr lang="en-US" dirty="0" err="1" smtClean="0"/>
              <a:t>kota</a:t>
            </a:r>
            <a:r>
              <a:rPr lang="en-US" dirty="0" smtClean="0"/>
              <a:t> A</a:t>
            </a:r>
          </a:p>
          <a:p>
            <a:r>
              <a:rPr lang="en-US" dirty="0" err="1" smtClean="0"/>
              <a:t>Jumlah</a:t>
            </a:r>
            <a:r>
              <a:rPr lang="en-US" dirty="0" smtClean="0"/>
              <a:t> UKM Kota A </a:t>
            </a:r>
            <a:r>
              <a:rPr lang="en-US" dirty="0" err="1" smtClean="0"/>
              <a:t>sebanyak</a:t>
            </a:r>
            <a:r>
              <a:rPr lang="en-US" dirty="0" smtClean="0"/>
              <a:t> 100 UKM di mana </a:t>
            </a:r>
            <a:r>
              <a:rPr lang="en-US" dirty="0" err="1" smtClean="0"/>
              <a:t>masing-masing</a:t>
            </a:r>
            <a:r>
              <a:rPr lang="en-US" dirty="0" smtClean="0"/>
              <a:t> UKM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berbeda-beda</a:t>
            </a:r>
            <a:r>
              <a:rPr lang="en-US" dirty="0" smtClean="0"/>
              <a:t>. </a:t>
            </a:r>
            <a:r>
              <a:rPr lang="en-US" dirty="0" err="1" smtClean="0"/>
              <a:t>Misalkan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087962"/>
              </p:ext>
            </p:extLst>
          </p:nvPr>
        </p:nvGraphicFramePr>
        <p:xfrm>
          <a:off x="3043872" y="3055760"/>
          <a:ext cx="8259854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791">
                  <a:extLst>
                    <a:ext uri="{9D8B030D-6E8A-4147-A177-3AD203B41FA5}">
                      <a16:colId xmlns:a16="http://schemas.microsoft.com/office/drawing/2014/main" val="1990967123"/>
                    </a:ext>
                  </a:extLst>
                </a:gridCol>
                <a:gridCol w="2602791">
                  <a:extLst>
                    <a:ext uri="{9D8B030D-6E8A-4147-A177-3AD203B41FA5}">
                      <a16:colId xmlns:a16="http://schemas.microsoft.com/office/drawing/2014/main" val="1915405806"/>
                    </a:ext>
                  </a:extLst>
                </a:gridCol>
                <a:gridCol w="3054272">
                  <a:extLst>
                    <a:ext uri="{9D8B030D-6E8A-4147-A177-3AD203B41FA5}">
                      <a16:colId xmlns:a16="http://schemas.microsoft.com/office/drawing/2014/main" val="1662898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Jenis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Industri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6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Pala Queen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Sambal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Roa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Manisan</a:t>
                      </a:r>
                      <a:r>
                        <a:rPr lang="en-US" baseline="0" dirty="0" smtClean="0"/>
                        <a:t> Pala, </a:t>
                      </a:r>
                      <a:r>
                        <a:rPr lang="en-US" baseline="0" dirty="0" err="1" smtClean="0"/>
                        <a:t>Sirup</a:t>
                      </a:r>
                      <a:r>
                        <a:rPr lang="en-US" baseline="0" dirty="0" smtClean="0"/>
                        <a:t> Pala, </a:t>
                      </a:r>
                      <a:r>
                        <a:rPr lang="en-US" baseline="0" dirty="0" err="1" smtClean="0"/>
                        <a:t>Pupueda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Gamalama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jaya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Sandang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Batik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Tubo</a:t>
                      </a:r>
                      <a:r>
                        <a:rPr lang="en-US" baseline="0" dirty="0" smtClean="0"/>
                        <a:t>, Batik </a:t>
                      </a:r>
                      <a:r>
                        <a:rPr lang="en-US" baseline="0" dirty="0" err="1" smtClean="0"/>
                        <a:t>malika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9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Jaya </a:t>
                      </a:r>
                      <a:r>
                        <a:rPr lang="en-US" dirty="0" err="1" smtClean="0"/>
                        <a:t>Abadi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Kerajinan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Kursi</a:t>
                      </a:r>
                      <a:r>
                        <a:rPr lang="en-US" baseline="0" dirty="0" smtClean="0"/>
                        <a:t> Rotan, </a:t>
                      </a:r>
                      <a:r>
                        <a:rPr lang="en-US" baseline="0" dirty="0" err="1" smtClean="0"/>
                        <a:t>Gantungan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Kunci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2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Metro </a:t>
                      </a:r>
                      <a:r>
                        <a:rPr lang="en-US" dirty="0" err="1" smtClean="0"/>
                        <a:t>Dufa-Dufa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Kimia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Bahan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Banguanan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Sabun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3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Logam</a:t>
                      </a:r>
                      <a:r>
                        <a:rPr lang="en-US" dirty="0" smtClean="0"/>
                        <a:t> Ternate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Eletronika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Bacan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2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24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885" y="573310"/>
            <a:ext cx="8911687" cy="828770"/>
          </a:xfrm>
        </p:spPr>
        <p:txBody>
          <a:bodyPr/>
          <a:lstStyle/>
          <a:p>
            <a:r>
              <a:rPr lang="en-US" dirty="0" smtClean="0"/>
              <a:t>Actor Yang </a:t>
            </a:r>
            <a:r>
              <a:rPr lang="en-US" dirty="0" err="1" smtClean="0"/>
              <a:t>berperan</a:t>
            </a:r>
            <a:endParaRPr lang="en-US" dirty="0"/>
          </a:p>
        </p:txBody>
      </p:sp>
      <p:pic>
        <p:nvPicPr>
          <p:cNvPr id="1028" name="Picture 4" descr="Hasil gambar untuk acto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137" y="1740093"/>
            <a:ext cx="703307" cy="138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89076" y="3070009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Anggota</a:t>
            </a:r>
            <a:r>
              <a:rPr lang="en-US" dirty="0" smtClean="0"/>
              <a:t> UKM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82412" y="2902634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Dinas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4" descr="Hasil gambar untuk acto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193" y="1695924"/>
            <a:ext cx="703307" cy="138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asil gambar untuk acto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37" y="1845126"/>
            <a:ext cx="703307" cy="138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943702" y="2849880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coustemer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7193" y="4666502"/>
            <a:ext cx="2815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Memiliki</a:t>
            </a:r>
            <a:r>
              <a:rPr lang="en-US" dirty="0" smtClean="0"/>
              <a:t> data </a:t>
            </a:r>
            <a:r>
              <a:rPr lang="en-US" dirty="0" err="1" smtClean="0"/>
              <a:t>ukm</a:t>
            </a:r>
            <a:endParaRPr lang="en-US" dirty="0" smtClean="0"/>
          </a:p>
          <a:p>
            <a:r>
              <a:rPr lang="en-US" dirty="0" err="1" smtClean="0"/>
              <a:t>Penangung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ukm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961628" y="4922604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UKMnya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17364" y="4784104"/>
            <a:ext cx="2585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52201" y="3708400"/>
            <a:ext cx="0" cy="958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51730" y="3627120"/>
            <a:ext cx="0" cy="958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859342" y="3627120"/>
            <a:ext cx="0" cy="958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949" y="15378"/>
            <a:ext cx="10371051" cy="474775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err="1" smtClean="0"/>
              <a:t>Rancangan</a:t>
            </a:r>
            <a:r>
              <a:rPr lang="en-US" sz="2800" dirty="0" smtClean="0"/>
              <a:t> Database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90443"/>
              </p:ext>
            </p:extLst>
          </p:nvPr>
        </p:nvGraphicFramePr>
        <p:xfrm>
          <a:off x="403497" y="1764695"/>
          <a:ext cx="30918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61">
                  <a:extLst>
                    <a:ext uri="{9D8B030D-6E8A-4147-A177-3AD203B41FA5}">
                      <a16:colId xmlns:a16="http://schemas.microsoft.com/office/drawing/2014/main" val="2469508456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1831255466"/>
                    </a:ext>
                  </a:extLst>
                </a:gridCol>
                <a:gridCol w="737421">
                  <a:extLst>
                    <a:ext uri="{9D8B030D-6E8A-4147-A177-3AD203B41FA5}">
                      <a16:colId xmlns:a16="http://schemas.microsoft.com/office/drawing/2014/main" val="343420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r>
                        <a:rPr lang="en-US" sz="1200" baseline="0" dirty="0" smtClean="0"/>
                        <a:t>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8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Id*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Integer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0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jns_industri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8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2761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3496" y="1395363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: </a:t>
            </a:r>
            <a:r>
              <a:rPr lang="en-US" dirty="0" err="1" smtClean="0"/>
              <a:t>tindustri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57073"/>
              </p:ext>
            </p:extLst>
          </p:nvPr>
        </p:nvGraphicFramePr>
        <p:xfrm>
          <a:off x="4008090" y="994691"/>
          <a:ext cx="3091872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61">
                  <a:extLst>
                    <a:ext uri="{9D8B030D-6E8A-4147-A177-3AD203B41FA5}">
                      <a16:colId xmlns:a16="http://schemas.microsoft.com/office/drawing/2014/main" val="2469508456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1831255466"/>
                    </a:ext>
                  </a:extLst>
                </a:gridCol>
                <a:gridCol w="737421">
                  <a:extLst>
                    <a:ext uri="{9D8B030D-6E8A-4147-A177-3AD203B41FA5}">
                      <a16:colId xmlns:a16="http://schemas.microsoft.com/office/drawing/2014/main" val="343420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r>
                        <a:rPr lang="en-US" sz="1200" baseline="0" dirty="0" smtClean="0"/>
                        <a:t>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8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Id*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Integer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0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nama_ukm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8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industri_id</a:t>
                      </a:r>
                      <a:r>
                        <a:rPr lang="en-US" sz="1200" dirty="0" smtClean="0"/>
                        <a:t>**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no_izin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01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thn_berdiri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57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alamat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18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propinsi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22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kota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1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kecamatan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7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nama_pemilik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no_KTP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1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No_hp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80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7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63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gambar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099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29143" y="458698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: </a:t>
            </a:r>
            <a:r>
              <a:rPr lang="en-US" dirty="0" err="1" smtClean="0"/>
              <a:t>tadmin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34630" y="240701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: </a:t>
            </a:r>
            <a:r>
              <a:rPr lang="en-US" dirty="0" err="1" smtClean="0"/>
              <a:t>tproduk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68907" y="49024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: </a:t>
            </a:r>
            <a:r>
              <a:rPr lang="en-US" dirty="0" err="1" smtClean="0"/>
              <a:t>tkategori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74571" y="58198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: </a:t>
            </a:r>
            <a:r>
              <a:rPr lang="en-US" dirty="0" err="1" smtClean="0"/>
              <a:t>tukm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13011"/>
              </p:ext>
            </p:extLst>
          </p:nvPr>
        </p:nvGraphicFramePr>
        <p:xfrm>
          <a:off x="7997391" y="838504"/>
          <a:ext cx="3091872" cy="148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61">
                  <a:extLst>
                    <a:ext uri="{9D8B030D-6E8A-4147-A177-3AD203B41FA5}">
                      <a16:colId xmlns:a16="http://schemas.microsoft.com/office/drawing/2014/main" val="2469508456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1831255466"/>
                    </a:ext>
                  </a:extLst>
                </a:gridCol>
                <a:gridCol w="737421">
                  <a:extLst>
                    <a:ext uri="{9D8B030D-6E8A-4147-A177-3AD203B41FA5}">
                      <a16:colId xmlns:a16="http://schemas.microsoft.com/office/drawing/2014/main" val="3434206443"/>
                    </a:ext>
                  </a:extLst>
                </a:gridCol>
              </a:tblGrid>
              <a:tr h="3705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r>
                        <a:rPr lang="en-US" sz="1200" baseline="0" dirty="0" smtClean="0"/>
                        <a:t>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8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Id*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Integer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0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kategori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8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68803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089171"/>
              </p:ext>
            </p:extLst>
          </p:nvPr>
        </p:nvGraphicFramePr>
        <p:xfrm>
          <a:off x="7997391" y="2778760"/>
          <a:ext cx="3091872" cy="3957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61">
                  <a:extLst>
                    <a:ext uri="{9D8B030D-6E8A-4147-A177-3AD203B41FA5}">
                      <a16:colId xmlns:a16="http://schemas.microsoft.com/office/drawing/2014/main" val="2469508456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1831255466"/>
                    </a:ext>
                  </a:extLst>
                </a:gridCol>
                <a:gridCol w="737421">
                  <a:extLst>
                    <a:ext uri="{9D8B030D-6E8A-4147-A177-3AD203B41FA5}">
                      <a16:colId xmlns:a16="http://schemas.microsoft.com/office/drawing/2014/main" val="3434206443"/>
                    </a:ext>
                  </a:extLst>
                </a:gridCol>
              </a:tblGrid>
              <a:tr h="359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r>
                        <a:rPr lang="en-US" sz="1200" baseline="0" dirty="0" smtClean="0"/>
                        <a:t>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80079"/>
                  </a:ext>
                </a:extLst>
              </a:tr>
              <a:tr h="359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Integer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28540"/>
                  </a:ext>
                </a:extLst>
              </a:tr>
              <a:tr h="359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no_pirt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81655"/>
                  </a:ext>
                </a:extLst>
              </a:tr>
              <a:tr h="359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no_lppom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688031"/>
                  </a:ext>
                </a:extLst>
              </a:tr>
              <a:tr h="359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nama_produk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50470"/>
                  </a:ext>
                </a:extLst>
              </a:tr>
              <a:tr h="359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kategori_id</a:t>
                      </a:r>
                      <a:r>
                        <a:rPr lang="en-US" sz="1200" dirty="0" smtClean="0"/>
                        <a:t>**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805246"/>
                  </a:ext>
                </a:extLst>
              </a:tr>
              <a:tr h="359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harga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441663"/>
                  </a:ext>
                </a:extLst>
              </a:tr>
              <a:tr h="359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deskripsi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940955"/>
                  </a:ext>
                </a:extLst>
              </a:tr>
              <a:tr h="359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stok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655672"/>
                  </a:ext>
                </a:extLst>
              </a:tr>
              <a:tr h="359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gambar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36742"/>
                  </a:ext>
                </a:extLst>
              </a:tr>
              <a:tr h="359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Ukm_id</a:t>
                      </a:r>
                      <a:r>
                        <a:rPr lang="en-US" sz="1200" dirty="0" smtClean="0"/>
                        <a:t>**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64140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15898"/>
              </p:ext>
            </p:extLst>
          </p:nvPr>
        </p:nvGraphicFramePr>
        <p:xfrm>
          <a:off x="484864" y="4967215"/>
          <a:ext cx="30918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61">
                  <a:extLst>
                    <a:ext uri="{9D8B030D-6E8A-4147-A177-3AD203B41FA5}">
                      <a16:colId xmlns:a16="http://schemas.microsoft.com/office/drawing/2014/main" val="2469508456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1831255466"/>
                    </a:ext>
                  </a:extLst>
                </a:gridCol>
                <a:gridCol w="737421">
                  <a:extLst>
                    <a:ext uri="{9D8B030D-6E8A-4147-A177-3AD203B41FA5}">
                      <a16:colId xmlns:a16="http://schemas.microsoft.com/office/drawing/2014/main" val="343420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r>
                        <a:rPr lang="en-US" sz="1200" baseline="0" dirty="0" smtClean="0"/>
                        <a:t>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8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Id*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Integer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8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27612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 flipV="1">
            <a:off x="3194936" y="2411372"/>
            <a:ext cx="945050" cy="4493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6974085" y="1589879"/>
            <a:ext cx="1059533" cy="5061175"/>
            <a:chOff x="6827520" y="1580027"/>
            <a:chExt cx="1059533" cy="5061175"/>
          </a:xfrm>
        </p:grpSpPr>
        <p:cxnSp>
          <p:nvCxnSpPr>
            <p:cNvPr id="51" name="Elbow Connector 50"/>
            <p:cNvCxnSpPr/>
            <p:nvPr/>
          </p:nvCxnSpPr>
          <p:spPr>
            <a:xfrm rot="16200000" flipH="1">
              <a:off x="4709781" y="3697766"/>
              <a:ext cx="5020641" cy="785164"/>
            </a:xfrm>
            <a:prstGeom prst="bentConnector3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630830" y="6600669"/>
              <a:ext cx="256223" cy="40533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Elbow Connector 56"/>
          <p:cNvCxnSpPr>
            <a:endCxn id="23" idx="3"/>
          </p:cNvCxnSpPr>
          <p:nvPr/>
        </p:nvCxnSpPr>
        <p:spPr>
          <a:xfrm rot="16200000" flipH="1">
            <a:off x="9371776" y="3039930"/>
            <a:ext cx="3362055" cy="72920"/>
          </a:xfrm>
          <a:prstGeom prst="bentConnector4">
            <a:avLst>
              <a:gd name="adj1" fmla="val 111"/>
              <a:gd name="adj2" fmla="val 413494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885" y="573310"/>
            <a:ext cx="8911687" cy="828770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1028" name="Picture 4" descr="Hasil gambar untuk acto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910" y="1648022"/>
            <a:ext cx="703307" cy="138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13430" y="5371240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Anggota</a:t>
            </a:r>
            <a:r>
              <a:rPr lang="en-US" dirty="0" smtClean="0"/>
              <a:t> UKM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7885" y="3008475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Dinas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4" descr="Hasil gambar untuk acto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909" y="4014731"/>
            <a:ext cx="703307" cy="138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asil gambar untuk acto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689" y="2603257"/>
            <a:ext cx="703307" cy="138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713461" y="3539318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coustemer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716012" y="2089841"/>
            <a:ext cx="2682240" cy="599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Proses data </a:t>
            </a:r>
            <a:r>
              <a:rPr lang="en-US" dirty="0" err="1" smtClean="0"/>
              <a:t>anggota</a:t>
            </a:r>
            <a:r>
              <a:rPr lang="en-US" dirty="0" smtClean="0"/>
              <a:t> UKM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3" idx="2"/>
          </p:cNvCxnSpPr>
          <p:nvPr/>
        </p:nvCxnSpPr>
        <p:spPr>
          <a:xfrm>
            <a:off x="2977671" y="2383359"/>
            <a:ext cx="1738341" cy="620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16012" y="4105627"/>
            <a:ext cx="2682240" cy="599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produk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3"/>
            <a:endCxn id="21" idx="2"/>
          </p:cNvCxnSpPr>
          <p:nvPr/>
        </p:nvCxnSpPr>
        <p:spPr>
          <a:xfrm flipV="1">
            <a:off x="3072216" y="4405347"/>
            <a:ext cx="1643796" cy="29972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7" idx="2"/>
          </p:cNvCxnSpPr>
          <p:nvPr/>
        </p:nvCxnSpPr>
        <p:spPr>
          <a:xfrm flipV="1">
            <a:off x="2872964" y="1475705"/>
            <a:ext cx="1909509" cy="3247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782473" y="1175985"/>
            <a:ext cx="2682240" cy="599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789662" y="2897575"/>
            <a:ext cx="2682240" cy="599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Katagori</a:t>
            </a:r>
            <a:r>
              <a:rPr lang="en-US" dirty="0" smtClean="0"/>
              <a:t> </a:t>
            </a:r>
            <a:r>
              <a:rPr lang="en-US" dirty="0" err="1" smtClean="0"/>
              <a:t>prodak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028" idx="2"/>
            <a:endCxn id="33" idx="2"/>
          </p:cNvCxnSpPr>
          <p:nvPr/>
        </p:nvCxnSpPr>
        <p:spPr>
          <a:xfrm>
            <a:off x="2720564" y="3028695"/>
            <a:ext cx="2069098" cy="1686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851614" y="5214204"/>
            <a:ext cx="2682240" cy="599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Katalog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398253" y="4170038"/>
            <a:ext cx="1835843" cy="13438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902414" y="6023061"/>
            <a:ext cx="2682240" cy="599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ukm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10" idx="2"/>
            <a:endCxn id="42" idx="6"/>
          </p:cNvCxnSpPr>
          <p:nvPr/>
        </p:nvCxnSpPr>
        <p:spPr>
          <a:xfrm flipH="1">
            <a:off x="7584654" y="4185649"/>
            <a:ext cx="1904019" cy="21371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05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217824" y="1607727"/>
            <a:ext cx="1405148" cy="5280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Kategori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82666" y="1246152"/>
            <a:ext cx="1427347" cy="346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Jenis</a:t>
            </a:r>
            <a:r>
              <a:rPr lang="en-US" sz="2800" dirty="0" smtClean="0"/>
              <a:t> </a:t>
            </a:r>
            <a:r>
              <a:rPr lang="en-US" sz="2800" dirty="0" err="1" smtClean="0"/>
              <a:t>Industri</a:t>
            </a:r>
            <a:endParaRPr 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352179" y="4183709"/>
            <a:ext cx="1399935" cy="600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produk</a:t>
            </a:r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989642" y="4610600"/>
            <a:ext cx="813393" cy="346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UKM</a:t>
            </a:r>
            <a:endParaRPr lang="en-US" sz="2800" dirty="0"/>
          </a:p>
        </p:txBody>
      </p:sp>
      <p:cxnSp>
        <p:nvCxnSpPr>
          <p:cNvPr id="11" name="Straight Connector 10"/>
          <p:cNvCxnSpPr>
            <a:stCxn id="9" idx="0"/>
            <a:endCxn id="7" idx="2"/>
          </p:cNvCxnSpPr>
          <p:nvPr/>
        </p:nvCxnSpPr>
        <p:spPr>
          <a:xfrm flipV="1">
            <a:off x="3396339" y="1592482"/>
            <a:ext cx="1" cy="301811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  <a:endCxn id="8" idx="1"/>
          </p:cNvCxnSpPr>
          <p:nvPr/>
        </p:nvCxnSpPr>
        <p:spPr>
          <a:xfrm flipV="1">
            <a:off x="3803035" y="4483737"/>
            <a:ext cx="3549144" cy="3000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 flipH="1">
            <a:off x="8052147" y="2135772"/>
            <a:ext cx="868251" cy="204793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4616428" y="4345383"/>
            <a:ext cx="1881051" cy="530433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Mempunyai</a:t>
            </a:r>
            <a:endParaRPr lang="en-US" sz="900" dirty="0"/>
          </a:p>
        </p:txBody>
      </p:sp>
      <p:sp>
        <p:nvSpPr>
          <p:cNvPr id="28" name="Flowchart: Decision 27"/>
          <p:cNvSpPr/>
          <p:nvPr/>
        </p:nvSpPr>
        <p:spPr>
          <a:xfrm rot="984811">
            <a:off x="7545746" y="2894523"/>
            <a:ext cx="1881051" cy="530433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terdiri</a:t>
            </a:r>
            <a:endParaRPr lang="en-US" sz="900" dirty="0"/>
          </a:p>
        </p:txBody>
      </p:sp>
      <p:sp>
        <p:nvSpPr>
          <p:cNvPr id="29" name="Flowchart: Decision 28"/>
          <p:cNvSpPr/>
          <p:nvPr/>
        </p:nvSpPr>
        <p:spPr>
          <a:xfrm rot="984811">
            <a:off x="2455813" y="2709462"/>
            <a:ext cx="1881051" cy="530433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memiliki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>
            <a:off x="3015692" y="2150087"/>
            <a:ext cx="3703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1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76568" y="4052994"/>
            <a:ext cx="3703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1</a:t>
            </a:r>
            <a:endParaRPr lang="en-US" sz="3200" b="1" cap="none" spc="0" dirty="0">
              <a:ln w="22225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40552" y="3952628"/>
            <a:ext cx="3703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N</a:t>
            </a:r>
            <a:endParaRPr lang="en-US" sz="3200" b="1" cap="none" spc="0" dirty="0">
              <a:ln w="22225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901365" y="2442192"/>
            <a:ext cx="3703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</a:t>
            </a:r>
            <a:endParaRPr lang="en-US" sz="32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32375" y="3679910"/>
            <a:ext cx="3703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</a:t>
            </a:r>
            <a:endParaRPr lang="en-US" sz="32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97571" y="4064487"/>
            <a:ext cx="3703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1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92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23274" y="236933"/>
            <a:ext cx="10371051" cy="474775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1.Struktur </a:t>
            </a:r>
            <a:r>
              <a:rPr lang="en-US" sz="2800" dirty="0"/>
              <a:t>flask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direktori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blueprint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99010" y="1544858"/>
            <a:ext cx="8915400" cy="116041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Modul</a:t>
            </a:r>
            <a:r>
              <a:rPr lang="en-US" dirty="0" smtClean="0"/>
              <a:t>: </a:t>
            </a:r>
          </a:p>
          <a:p>
            <a:r>
              <a:rPr lang="en-US" dirty="0"/>
              <a:t>Flask==</a:t>
            </a:r>
            <a:r>
              <a:rPr lang="en-US" dirty="0" smtClean="0"/>
              <a:t>1.1.1</a:t>
            </a:r>
          </a:p>
          <a:p>
            <a:r>
              <a:rPr lang="en-US" dirty="0"/>
              <a:t>blueprint==3.4.2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86095" y="3057841"/>
            <a:ext cx="255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Folder: </a:t>
            </a:r>
            <a:r>
              <a:rPr lang="en-US" dirty="0" err="1" smtClean="0"/>
              <a:t>katalog-ukum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3833" t="12370" r="76167" b="30444"/>
          <a:stretch/>
        </p:blipFill>
        <p:spPr>
          <a:xfrm>
            <a:off x="8362613" y="822960"/>
            <a:ext cx="3657600" cy="563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10148" r="76028" b="73556"/>
          <a:stretch/>
        </p:blipFill>
        <p:spPr>
          <a:xfrm>
            <a:off x="1723274" y="3467357"/>
            <a:ext cx="4384041" cy="16764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5730240" y="2143760"/>
            <a:ext cx="2632373" cy="215392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00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77136" y="194209"/>
            <a:ext cx="32980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err="1" smtClean="0"/>
              <a:t>ukmummu</a:t>
            </a:r>
            <a:r>
              <a:rPr lang="en-US" b="1" dirty="0" smtClean="0"/>
              <a:t> : __init__.py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33911" y="3746052"/>
            <a:ext cx="29667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admin-&gt; routes.py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962148" y="3746052"/>
            <a:ext cx="13040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run.py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7750" t="10049" r="15750" b="57853"/>
          <a:stretch/>
        </p:blipFill>
        <p:spPr>
          <a:xfrm>
            <a:off x="1477136" y="708753"/>
            <a:ext cx="5970144" cy="2397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4667" t="9407" r="43667" b="72821"/>
          <a:stretch/>
        </p:blipFill>
        <p:spPr>
          <a:xfrm>
            <a:off x="5962148" y="4244347"/>
            <a:ext cx="5791200" cy="18282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5232" t="9013" r="20268" b="55580"/>
          <a:stretch/>
        </p:blipFill>
        <p:spPr>
          <a:xfrm>
            <a:off x="433911" y="4212900"/>
            <a:ext cx="5384513" cy="23188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4370" r="71000" b="71481"/>
          <a:stretch/>
        </p:blipFill>
        <p:spPr>
          <a:xfrm>
            <a:off x="7845350" y="1295459"/>
            <a:ext cx="4105414" cy="192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378</TotalTime>
  <Words>477</Words>
  <Application>Microsoft Office PowerPoint</Application>
  <PresentationFormat>Widescreen</PresentationFormat>
  <Paragraphs>177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Wingdings</vt:lpstr>
      <vt:lpstr>Wingdings 3</vt:lpstr>
      <vt:lpstr>Wisp</vt:lpstr>
      <vt:lpstr>BOOTCAMP[01] #Sistem Informasi</vt:lpstr>
      <vt:lpstr>List Materi</vt:lpstr>
      <vt:lpstr>Deskripsi kasus</vt:lpstr>
      <vt:lpstr>Actor Yang berperan</vt:lpstr>
      <vt:lpstr>Rancangan Database</vt:lpstr>
      <vt:lpstr>USE CASE</vt:lpstr>
      <vt:lpstr>PowerPoint Presentation</vt:lpstr>
      <vt:lpstr>1.Struktur flask dan manajemen direktori menggunakan blueprint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SP</dc:title>
  <dc:creator>User</dc:creator>
  <cp:lastModifiedBy>User</cp:lastModifiedBy>
  <cp:revision>71</cp:revision>
  <dcterms:created xsi:type="dcterms:W3CDTF">2021-02-06T13:58:28Z</dcterms:created>
  <dcterms:modified xsi:type="dcterms:W3CDTF">2021-02-18T13:49:21Z</dcterms:modified>
</cp:coreProperties>
</file>