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319" r:id="rId3"/>
    <p:sldId id="303" r:id="rId4"/>
    <p:sldId id="342" r:id="rId5"/>
    <p:sldId id="343" r:id="rId6"/>
    <p:sldId id="344" r:id="rId7"/>
    <p:sldId id="345" r:id="rId8"/>
    <p:sldId id="346" r:id="rId9"/>
    <p:sldId id="347" r:id="rId10"/>
    <p:sldId id="348" r:id="rId11"/>
    <p:sldId id="350" r:id="rId12"/>
    <p:sldId id="363" r:id="rId13"/>
    <p:sldId id="366" r:id="rId14"/>
    <p:sldId id="365" r:id="rId15"/>
    <p:sldId id="361" r:id="rId16"/>
    <p:sldId id="362" r:id="rId17"/>
    <p:sldId id="364" r:id="rId18"/>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howGuides="1">
      <p:cViewPr varScale="1">
        <p:scale>
          <a:sx n="114" d="100"/>
          <a:sy n="114" d="100"/>
        </p:scale>
        <p:origin x="156"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D4FE8-E6A8-4C0C-8EAE-944E5DC6A683}"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s-MX"/>
        </a:p>
      </dgm:t>
    </dgm:pt>
    <dgm:pt modelId="{608D0119-1DC3-4A75-B0C7-B659BE3EF16C}">
      <dgm:prSet/>
      <dgm:spPr/>
      <dgm:t>
        <a:bodyPr/>
        <a:lstStyle/>
        <a:p>
          <a:r>
            <a:rPr lang="es-MX" dirty="0" err="1"/>
            <a:t>Public</a:t>
          </a:r>
          <a:endParaRPr lang="es-MX" dirty="0"/>
        </a:p>
      </dgm:t>
    </dgm:pt>
    <dgm:pt modelId="{2D028A8E-4ECF-4DCC-866C-D080925E789F}" type="parTrans" cxnId="{FB16A0D4-D65D-47B9-8A6C-FA47F8BF78AB}">
      <dgm:prSet/>
      <dgm:spPr/>
      <dgm:t>
        <a:bodyPr/>
        <a:lstStyle/>
        <a:p>
          <a:endParaRPr lang="es-MX"/>
        </a:p>
      </dgm:t>
    </dgm:pt>
    <dgm:pt modelId="{38FCC375-FFBB-4CCB-9891-D0F9AA73E751}" type="sibTrans" cxnId="{FB16A0D4-D65D-47B9-8A6C-FA47F8BF78AB}">
      <dgm:prSet/>
      <dgm:spPr/>
      <dgm:t>
        <a:bodyPr/>
        <a:lstStyle/>
        <a:p>
          <a:endParaRPr lang="es-MX"/>
        </a:p>
      </dgm:t>
    </dgm:pt>
    <dgm:pt modelId="{5A6B7294-A855-4084-B5CB-1EE666A0AF7D}">
      <dgm:prSet/>
      <dgm:spPr/>
      <dgm:t>
        <a:bodyPr/>
        <a:lstStyle/>
        <a:p>
          <a:r>
            <a:rPr lang="es-MX" dirty="0" err="1"/>
            <a:t>Protected</a:t>
          </a:r>
          <a:endParaRPr lang="es-MX" dirty="0"/>
        </a:p>
      </dgm:t>
    </dgm:pt>
    <dgm:pt modelId="{CE1CCD7D-D45B-4C41-BA6F-11D3D8C743A5}" type="parTrans" cxnId="{F7CF498F-3EDB-4F72-A255-31E389C8DEF3}">
      <dgm:prSet/>
      <dgm:spPr/>
      <dgm:t>
        <a:bodyPr/>
        <a:lstStyle/>
        <a:p>
          <a:endParaRPr lang="es-MX"/>
        </a:p>
      </dgm:t>
    </dgm:pt>
    <dgm:pt modelId="{1495FC4B-09EB-41E4-BF73-D8350BD22295}" type="sibTrans" cxnId="{F7CF498F-3EDB-4F72-A255-31E389C8DEF3}">
      <dgm:prSet/>
      <dgm:spPr/>
      <dgm:t>
        <a:bodyPr/>
        <a:lstStyle/>
        <a:p>
          <a:endParaRPr lang="es-MX"/>
        </a:p>
      </dgm:t>
    </dgm:pt>
    <dgm:pt modelId="{D29DE6F4-D5E8-4344-9FA7-B867D8FFA0FE}">
      <dgm:prSet/>
      <dgm:spPr/>
      <dgm:t>
        <a:bodyPr/>
        <a:lstStyle/>
        <a:p>
          <a:r>
            <a:rPr lang="es-MX" dirty="0"/>
            <a:t>Default (sin modificador)</a:t>
          </a:r>
        </a:p>
      </dgm:t>
    </dgm:pt>
    <dgm:pt modelId="{0FB223C1-13A8-49D0-ABCB-F20032B1F3ED}" type="parTrans" cxnId="{BCDD3C1D-D0E8-44D6-9C5E-1069583909AD}">
      <dgm:prSet/>
      <dgm:spPr/>
      <dgm:t>
        <a:bodyPr/>
        <a:lstStyle/>
        <a:p>
          <a:endParaRPr lang="es-MX"/>
        </a:p>
      </dgm:t>
    </dgm:pt>
    <dgm:pt modelId="{0F65C891-0284-4985-93D0-743451DB4637}" type="sibTrans" cxnId="{BCDD3C1D-D0E8-44D6-9C5E-1069583909AD}">
      <dgm:prSet/>
      <dgm:spPr/>
      <dgm:t>
        <a:bodyPr/>
        <a:lstStyle/>
        <a:p>
          <a:endParaRPr lang="es-MX"/>
        </a:p>
      </dgm:t>
    </dgm:pt>
    <dgm:pt modelId="{F9C2EAE7-C85F-4CD8-843A-FA1DA97C5E87}">
      <dgm:prSet/>
      <dgm:spPr/>
      <dgm:t>
        <a:bodyPr/>
        <a:lstStyle/>
        <a:p>
          <a:r>
            <a:rPr lang="es-MX"/>
            <a:t>Private</a:t>
          </a:r>
        </a:p>
      </dgm:t>
    </dgm:pt>
    <dgm:pt modelId="{80341A75-F2BC-44B4-94AF-942428EF026D}" type="parTrans" cxnId="{CDB4687F-B5C7-4F98-8A79-F76ABE28D797}">
      <dgm:prSet/>
      <dgm:spPr/>
      <dgm:t>
        <a:bodyPr/>
        <a:lstStyle/>
        <a:p>
          <a:endParaRPr lang="es-MX"/>
        </a:p>
      </dgm:t>
    </dgm:pt>
    <dgm:pt modelId="{E5B45C99-7BEA-4756-BA05-AAA9F0119688}" type="sibTrans" cxnId="{CDB4687F-B5C7-4F98-8A79-F76ABE28D797}">
      <dgm:prSet/>
      <dgm:spPr/>
      <dgm:t>
        <a:bodyPr/>
        <a:lstStyle/>
        <a:p>
          <a:endParaRPr lang="es-MX"/>
        </a:p>
      </dgm:t>
    </dgm:pt>
    <dgm:pt modelId="{8D6D3621-A27E-40B3-B63E-3A98028D7480}" type="pres">
      <dgm:prSet presAssocID="{E1DD4FE8-E6A8-4C0C-8EAE-944E5DC6A683}" presName="Name0" presStyleCnt="0">
        <dgm:presLayoutVars>
          <dgm:dir/>
          <dgm:animLvl val="lvl"/>
          <dgm:resizeHandles val="exact"/>
        </dgm:presLayoutVars>
      </dgm:prSet>
      <dgm:spPr/>
    </dgm:pt>
    <dgm:pt modelId="{B9B626AD-11C7-4F4A-908F-A5865FF8D202}" type="pres">
      <dgm:prSet presAssocID="{608D0119-1DC3-4A75-B0C7-B659BE3EF16C}" presName="linNode" presStyleCnt="0"/>
      <dgm:spPr/>
    </dgm:pt>
    <dgm:pt modelId="{076D3505-2B45-4293-96D3-6B18E6D09ED3}" type="pres">
      <dgm:prSet presAssocID="{608D0119-1DC3-4A75-B0C7-B659BE3EF16C}" presName="parentText" presStyleLbl="node1" presStyleIdx="0" presStyleCnt="4" custScaleX="153330">
        <dgm:presLayoutVars>
          <dgm:chMax val="1"/>
          <dgm:bulletEnabled val="1"/>
        </dgm:presLayoutVars>
      </dgm:prSet>
      <dgm:spPr/>
    </dgm:pt>
    <dgm:pt modelId="{B4B2AD5D-61E1-4D2E-8959-2B2D103B76DA}" type="pres">
      <dgm:prSet presAssocID="{38FCC375-FFBB-4CCB-9891-D0F9AA73E751}" presName="sp" presStyleCnt="0"/>
      <dgm:spPr/>
    </dgm:pt>
    <dgm:pt modelId="{CABD8F9B-BDFF-4658-8F94-53829CB0800C}" type="pres">
      <dgm:prSet presAssocID="{5A6B7294-A855-4084-B5CB-1EE666A0AF7D}" presName="linNode" presStyleCnt="0"/>
      <dgm:spPr/>
    </dgm:pt>
    <dgm:pt modelId="{4D49C0CF-AEE1-4C34-8B62-788DF7C9FE69}" type="pres">
      <dgm:prSet presAssocID="{5A6B7294-A855-4084-B5CB-1EE666A0AF7D}" presName="parentText" presStyleLbl="node1" presStyleIdx="1" presStyleCnt="4" custScaleX="153330">
        <dgm:presLayoutVars>
          <dgm:chMax val="1"/>
          <dgm:bulletEnabled val="1"/>
        </dgm:presLayoutVars>
      </dgm:prSet>
      <dgm:spPr/>
    </dgm:pt>
    <dgm:pt modelId="{65557798-A81A-4081-BEAB-78C8B3C92DDD}" type="pres">
      <dgm:prSet presAssocID="{1495FC4B-09EB-41E4-BF73-D8350BD22295}" presName="sp" presStyleCnt="0"/>
      <dgm:spPr/>
    </dgm:pt>
    <dgm:pt modelId="{96954F80-F5F5-4767-890C-C8DDEC687575}" type="pres">
      <dgm:prSet presAssocID="{D29DE6F4-D5E8-4344-9FA7-B867D8FFA0FE}" presName="linNode" presStyleCnt="0"/>
      <dgm:spPr/>
    </dgm:pt>
    <dgm:pt modelId="{014EAE83-CD1B-4B03-BBFC-5E1DD36512CF}" type="pres">
      <dgm:prSet presAssocID="{D29DE6F4-D5E8-4344-9FA7-B867D8FFA0FE}" presName="parentText" presStyleLbl="node1" presStyleIdx="2" presStyleCnt="4" custScaleX="153330">
        <dgm:presLayoutVars>
          <dgm:chMax val="1"/>
          <dgm:bulletEnabled val="1"/>
        </dgm:presLayoutVars>
      </dgm:prSet>
      <dgm:spPr/>
    </dgm:pt>
    <dgm:pt modelId="{06C96481-3975-415E-A350-AACC679957E3}" type="pres">
      <dgm:prSet presAssocID="{0F65C891-0284-4985-93D0-743451DB4637}" presName="sp" presStyleCnt="0"/>
      <dgm:spPr/>
    </dgm:pt>
    <dgm:pt modelId="{CF9DB721-56E6-497C-BEE2-27ED2B73F8D5}" type="pres">
      <dgm:prSet presAssocID="{F9C2EAE7-C85F-4CD8-843A-FA1DA97C5E87}" presName="linNode" presStyleCnt="0"/>
      <dgm:spPr/>
    </dgm:pt>
    <dgm:pt modelId="{4E7C8768-0820-4497-A558-D6EC533B1364}" type="pres">
      <dgm:prSet presAssocID="{F9C2EAE7-C85F-4CD8-843A-FA1DA97C5E87}" presName="parentText" presStyleLbl="node1" presStyleIdx="3" presStyleCnt="4" custScaleX="153330">
        <dgm:presLayoutVars>
          <dgm:chMax val="1"/>
          <dgm:bulletEnabled val="1"/>
        </dgm:presLayoutVars>
      </dgm:prSet>
      <dgm:spPr/>
    </dgm:pt>
  </dgm:ptLst>
  <dgm:cxnLst>
    <dgm:cxn modelId="{C6362B0E-2370-4231-805F-BF433489BF5A}" type="presOf" srcId="{F9C2EAE7-C85F-4CD8-843A-FA1DA97C5E87}" destId="{4E7C8768-0820-4497-A558-D6EC533B1364}" srcOrd="0" destOrd="0" presId="urn:microsoft.com/office/officeart/2005/8/layout/vList5"/>
    <dgm:cxn modelId="{BCDD3C1D-D0E8-44D6-9C5E-1069583909AD}" srcId="{E1DD4FE8-E6A8-4C0C-8EAE-944E5DC6A683}" destId="{D29DE6F4-D5E8-4344-9FA7-B867D8FFA0FE}" srcOrd="2" destOrd="0" parTransId="{0FB223C1-13A8-49D0-ABCB-F20032B1F3ED}" sibTransId="{0F65C891-0284-4985-93D0-743451DB4637}"/>
    <dgm:cxn modelId="{0A624F42-FB3D-4538-8A8E-1AEFA6F61AF9}" type="presOf" srcId="{608D0119-1DC3-4A75-B0C7-B659BE3EF16C}" destId="{076D3505-2B45-4293-96D3-6B18E6D09ED3}" srcOrd="0" destOrd="0" presId="urn:microsoft.com/office/officeart/2005/8/layout/vList5"/>
    <dgm:cxn modelId="{41181345-9E45-494D-90BF-23547EC65604}" type="presOf" srcId="{5A6B7294-A855-4084-B5CB-1EE666A0AF7D}" destId="{4D49C0CF-AEE1-4C34-8B62-788DF7C9FE69}" srcOrd="0" destOrd="0" presId="urn:microsoft.com/office/officeart/2005/8/layout/vList5"/>
    <dgm:cxn modelId="{CDB4687F-B5C7-4F98-8A79-F76ABE28D797}" srcId="{E1DD4FE8-E6A8-4C0C-8EAE-944E5DC6A683}" destId="{F9C2EAE7-C85F-4CD8-843A-FA1DA97C5E87}" srcOrd="3" destOrd="0" parTransId="{80341A75-F2BC-44B4-94AF-942428EF026D}" sibTransId="{E5B45C99-7BEA-4756-BA05-AAA9F0119688}"/>
    <dgm:cxn modelId="{F7CF498F-3EDB-4F72-A255-31E389C8DEF3}" srcId="{E1DD4FE8-E6A8-4C0C-8EAE-944E5DC6A683}" destId="{5A6B7294-A855-4084-B5CB-1EE666A0AF7D}" srcOrd="1" destOrd="0" parTransId="{CE1CCD7D-D45B-4C41-BA6F-11D3D8C743A5}" sibTransId="{1495FC4B-09EB-41E4-BF73-D8350BD22295}"/>
    <dgm:cxn modelId="{B3940CAE-A786-4C0F-8532-FB0F6869AE61}" type="presOf" srcId="{E1DD4FE8-E6A8-4C0C-8EAE-944E5DC6A683}" destId="{8D6D3621-A27E-40B3-B63E-3A98028D7480}" srcOrd="0" destOrd="0" presId="urn:microsoft.com/office/officeart/2005/8/layout/vList5"/>
    <dgm:cxn modelId="{8F81CDCE-DCAE-42C0-B797-D7878A02EF5C}" type="presOf" srcId="{D29DE6F4-D5E8-4344-9FA7-B867D8FFA0FE}" destId="{014EAE83-CD1B-4B03-BBFC-5E1DD36512CF}" srcOrd="0" destOrd="0" presId="urn:microsoft.com/office/officeart/2005/8/layout/vList5"/>
    <dgm:cxn modelId="{FB16A0D4-D65D-47B9-8A6C-FA47F8BF78AB}" srcId="{E1DD4FE8-E6A8-4C0C-8EAE-944E5DC6A683}" destId="{608D0119-1DC3-4A75-B0C7-B659BE3EF16C}" srcOrd="0" destOrd="0" parTransId="{2D028A8E-4ECF-4DCC-866C-D080925E789F}" sibTransId="{38FCC375-FFBB-4CCB-9891-D0F9AA73E751}"/>
    <dgm:cxn modelId="{8A1DD6A7-2D7B-4903-B066-CE3D781D37A1}" type="presParOf" srcId="{8D6D3621-A27E-40B3-B63E-3A98028D7480}" destId="{B9B626AD-11C7-4F4A-908F-A5865FF8D202}" srcOrd="0" destOrd="0" presId="urn:microsoft.com/office/officeart/2005/8/layout/vList5"/>
    <dgm:cxn modelId="{5173BB2E-1B05-44EB-8F2B-039D2C61322C}" type="presParOf" srcId="{B9B626AD-11C7-4F4A-908F-A5865FF8D202}" destId="{076D3505-2B45-4293-96D3-6B18E6D09ED3}" srcOrd="0" destOrd="0" presId="urn:microsoft.com/office/officeart/2005/8/layout/vList5"/>
    <dgm:cxn modelId="{BA56E09B-179E-4CB2-93F4-EE240F220911}" type="presParOf" srcId="{8D6D3621-A27E-40B3-B63E-3A98028D7480}" destId="{B4B2AD5D-61E1-4D2E-8959-2B2D103B76DA}" srcOrd="1" destOrd="0" presId="urn:microsoft.com/office/officeart/2005/8/layout/vList5"/>
    <dgm:cxn modelId="{84FC12A2-533B-421B-8710-36D9E2C0B9DD}" type="presParOf" srcId="{8D6D3621-A27E-40B3-B63E-3A98028D7480}" destId="{CABD8F9B-BDFF-4658-8F94-53829CB0800C}" srcOrd="2" destOrd="0" presId="urn:microsoft.com/office/officeart/2005/8/layout/vList5"/>
    <dgm:cxn modelId="{1AC98C0D-80E0-462D-AB08-E4BDCE23538B}" type="presParOf" srcId="{CABD8F9B-BDFF-4658-8F94-53829CB0800C}" destId="{4D49C0CF-AEE1-4C34-8B62-788DF7C9FE69}" srcOrd="0" destOrd="0" presId="urn:microsoft.com/office/officeart/2005/8/layout/vList5"/>
    <dgm:cxn modelId="{B52AD5A0-66DC-4DC9-A731-06DCD6214D43}" type="presParOf" srcId="{8D6D3621-A27E-40B3-B63E-3A98028D7480}" destId="{65557798-A81A-4081-BEAB-78C8B3C92DDD}" srcOrd="3" destOrd="0" presId="urn:microsoft.com/office/officeart/2005/8/layout/vList5"/>
    <dgm:cxn modelId="{6B98A04F-0F25-43EE-961E-CB010D694E78}" type="presParOf" srcId="{8D6D3621-A27E-40B3-B63E-3A98028D7480}" destId="{96954F80-F5F5-4767-890C-C8DDEC687575}" srcOrd="4" destOrd="0" presId="urn:microsoft.com/office/officeart/2005/8/layout/vList5"/>
    <dgm:cxn modelId="{35B7B8D0-4EA5-4DBC-BB23-F9BD8BEDA5B7}" type="presParOf" srcId="{96954F80-F5F5-4767-890C-C8DDEC687575}" destId="{014EAE83-CD1B-4B03-BBFC-5E1DD36512CF}" srcOrd="0" destOrd="0" presId="urn:microsoft.com/office/officeart/2005/8/layout/vList5"/>
    <dgm:cxn modelId="{8FF00220-9E0F-4684-83DA-D232E251A79E}" type="presParOf" srcId="{8D6D3621-A27E-40B3-B63E-3A98028D7480}" destId="{06C96481-3975-415E-A350-AACC679957E3}" srcOrd="5" destOrd="0" presId="urn:microsoft.com/office/officeart/2005/8/layout/vList5"/>
    <dgm:cxn modelId="{D46F72B4-7EF8-4E64-850B-B291E6E07D7C}" type="presParOf" srcId="{8D6D3621-A27E-40B3-B63E-3A98028D7480}" destId="{CF9DB721-56E6-497C-BEE2-27ED2B73F8D5}" srcOrd="6" destOrd="0" presId="urn:microsoft.com/office/officeart/2005/8/layout/vList5"/>
    <dgm:cxn modelId="{C2A6422A-B2C3-44BC-849B-BAED275A3DED}" type="presParOf" srcId="{CF9DB721-56E6-497C-BEE2-27ED2B73F8D5}" destId="{4E7C8768-0820-4497-A558-D6EC533B136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D3505-2B45-4293-96D3-6B18E6D09ED3}">
      <dsp:nvSpPr>
        <dsp:cNvPr id="0" name=""/>
        <dsp:cNvSpPr/>
      </dsp:nvSpPr>
      <dsp:spPr>
        <a:xfrm>
          <a:off x="2191406" y="2288"/>
          <a:ext cx="5399988" cy="110058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MX" sz="3500" kern="1200" dirty="0" err="1"/>
            <a:t>Public</a:t>
          </a:r>
          <a:endParaRPr lang="es-MX" sz="3500" kern="1200" dirty="0"/>
        </a:p>
      </dsp:txBody>
      <dsp:txXfrm>
        <a:off x="2245132" y="56014"/>
        <a:ext cx="5292536" cy="993131"/>
      </dsp:txXfrm>
    </dsp:sp>
    <dsp:sp modelId="{4D49C0CF-AEE1-4C34-8B62-788DF7C9FE69}">
      <dsp:nvSpPr>
        <dsp:cNvPr id="0" name=""/>
        <dsp:cNvSpPr/>
      </dsp:nvSpPr>
      <dsp:spPr>
        <a:xfrm>
          <a:off x="2191406" y="1157901"/>
          <a:ext cx="5399988" cy="1100583"/>
        </a:xfrm>
        <a:prstGeom prst="round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MX" sz="3500" kern="1200" dirty="0" err="1"/>
            <a:t>Protected</a:t>
          </a:r>
          <a:endParaRPr lang="es-MX" sz="3500" kern="1200" dirty="0"/>
        </a:p>
      </dsp:txBody>
      <dsp:txXfrm>
        <a:off x="2245132" y="1211627"/>
        <a:ext cx="5292536" cy="993131"/>
      </dsp:txXfrm>
    </dsp:sp>
    <dsp:sp modelId="{014EAE83-CD1B-4B03-BBFC-5E1DD36512CF}">
      <dsp:nvSpPr>
        <dsp:cNvPr id="0" name=""/>
        <dsp:cNvSpPr/>
      </dsp:nvSpPr>
      <dsp:spPr>
        <a:xfrm>
          <a:off x="2191406" y="2313514"/>
          <a:ext cx="5399988" cy="1100583"/>
        </a:xfrm>
        <a:prstGeom prst="round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MX" sz="3500" kern="1200" dirty="0"/>
            <a:t>Default (sin modificador)</a:t>
          </a:r>
        </a:p>
      </dsp:txBody>
      <dsp:txXfrm>
        <a:off x="2245132" y="2367240"/>
        <a:ext cx="5292536" cy="993131"/>
      </dsp:txXfrm>
    </dsp:sp>
    <dsp:sp modelId="{4E7C8768-0820-4497-A558-D6EC533B1364}">
      <dsp:nvSpPr>
        <dsp:cNvPr id="0" name=""/>
        <dsp:cNvSpPr/>
      </dsp:nvSpPr>
      <dsp:spPr>
        <a:xfrm>
          <a:off x="2191406" y="3469127"/>
          <a:ext cx="5399988" cy="1100583"/>
        </a:xfrm>
        <a:prstGeom prst="round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MX" sz="3500" kern="1200"/>
            <a:t>Private</a:t>
          </a:r>
        </a:p>
      </dsp:txBody>
      <dsp:txXfrm>
        <a:off x="2245132" y="3522853"/>
        <a:ext cx="5292536" cy="9931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04/12/2018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04/12/2018</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466E6084-0988-49B4-BD4E-1264194D9864}"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18" name="Imagen 17">
            <a:extLst>
              <a:ext uri="{FF2B5EF4-FFF2-40B4-BE49-F238E27FC236}">
                <a16:creationId xmlns:a16="http://schemas.microsoft.com/office/drawing/2014/main" id="{1C672DBA-49C3-447C-8085-7649BB6EA8EE}"/>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45EEB305-4E92-401E-9FCA-996DF9FD55B6}"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7E901BA-1555-4CE1-92B2-39682A57B7CA}"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badi" panose="020B0604020104020204" pitchFamily="34" charset="0"/>
              </a:defRPr>
            </a:lvl1pPr>
          </a:lstStyle>
          <a:p>
            <a:pPr rtl="0"/>
            <a:r>
              <a:rPr lang="es-ES" noProof="0" dirty="0"/>
              <a:t>Haga clic para modificar el estilo de título del patrón</a:t>
            </a:r>
          </a:p>
        </p:txBody>
      </p:sp>
      <p:sp>
        <p:nvSpPr>
          <p:cNvPr id="3" name="Marcador de posición de contenido 2"/>
          <p:cNvSpPr>
            <a:spLocks noGrp="1"/>
          </p:cNvSpPr>
          <p:nvPr>
            <p:ph idx="1"/>
          </p:nvPr>
        </p:nvSpPr>
        <p:spPr/>
        <p:txBody>
          <a:bodyPr rtlCol="0"/>
          <a:lstStyle>
            <a:lvl1pPr>
              <a:defRPr>
                <a:latin typeface="Abadi" panose="020B0604020104020204" pitchFamily="34" charset="0"/>
              </a:defRPr>
            </a:lvl1pPr>
            <a:lvl2pPr>
              <a:defRPr>
                <a:latin typeface="Abadi" panose="020B0604020104020204" pitchFamily="34" charset="0"/>
              </a:defRPr>
            </a:lvl2pPr>
            <a:lvl3pPr>
              <a:defRPr>
                <a:latin typeface="Abadi" panose="020B0604020104020204" pitchFamily="34" charset="0"/>
              </a:defRPr>
            </a:lvl3pPr>
            <a:lvl4pPr>
              <a:defRPr>
                <a:latin typeface="Abadi" panose="020B0604020104020204" pitchFamily="34" charset="0"/>
              </a:defRPr>
            </a:lvl4pPr>
            <a:lvl5pPr>
              <a:defRPr>
                <a:latin typeface="Abadi" panose="020B0604020104020204" pitchFamily="34" charset="0"/>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B94D32F-F0D9-47B3-AAC6-D43DC057831A}"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BB07FB1B-461B-4D1D-952B-7FEEFF2CFA29}"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25" name="Imagen 24">
            <a:extLst>
              <a:ext uri="{FF2B5EF4-FFF2-40B4-BE49-F238E27FC236}">
                <a16:creationId xmlns:a16="http://schemas.microsoft.com/office/drawing/2014/main" id="{C2F5AABF-08C1-432E-AF6A-37E77E77AFA3}"/>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6EC9D876-84BE-45D9-9418-9FF24663C364}" type="datetime1">
              <a:rPr lang="es-ES" noProof="0" smtClean="0"/>
              <a:t>04/12/2018</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AACDF9AA-CFE1-4BA9-8C5D-54C264D423B8}" type="datetime1">
              <a:rPr lang="es-ES" noProof="0" smtClean="0"/>
              <a:t>04/12/2018</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CDA51D7A-9E1F-4C6F-8B86-F39A8650CB7A}" type="datetime1">
              <a:rPr lang="es-ES" noProof="0" smtClean="0"/>
              <a:t>04/12/2018</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66A1E9FB-24DE-4A64-B35D-DF3FF6E51288}" type="datetime1">
              <a:rPr lang="es-ES" noProof="0" smtClean="0"/>
              <a:t>04/12/2018</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p>
            <a:pPr rtl="0"/>
            <a:fld id="{53CDA7DC-138B-4843-B77A-91873FF451A9}" type="datetime1">
              <a:rPr lang="es-ES" noProof="0" smtClean="0"/>
              <a:t>04/12/2018</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CB016917-91ED-4B62-9DC6-0583229F954A}" type="datetime1">
              <a:rPr lang="es-ES" noProof="0" smtClean="0"/>
              <a:t>04/12/2018</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userDrawn="1"/>
        </p:nvSpPr>
        <p:spPr bwMode="black">
          <a:xfrm>
            <a:off x="621804" y="736219"/>
            <a:ext cx="609441" cy="609600"/>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75031EA3-1207-456F-B1A7-F20CDD0C2E7B}" type="datetime1">
              <a:rPr lang="es-ES" noProof="0" smtClean="0"/>
              <a:t>04/12/2018</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pic>
        <p:nvPicPr>
          <p:cNvPr id="17" name="Imagen 16">
            <a:extLst>
              <a:ext uri="{FF2B5EF4-FFF2-40B4-BE49-F238E27FC236}">
                <a16:creationId xmlns:a16="http://schemas.microsoft.com/office/drawing/2014/main" id="{4DE858A8-E6EE-45BB-AE22-EA6A22517247}"/>
              </a:ext>
            </a:extLst>
          </p:cNvPr>
          <p:cNvPicPr>
            <a:picLocks noChangeAspect="1"/>
          </p:cNvPicPr>
          <p:nvPr userDrawn="1"/>
        </p:nvPicPr>
        <p:blipFill>
          <a:blip r:embed="rId13"/>
          <a:stretch>
            <a:fillRect/>
          </a:stretch>
        </p:blipFill>
        <p:spPr>
          <a:xfrm>
            <a:off x="667929" y="775793"/>
            <a:ext cx="507867" cy="50786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6600" b="1" dirty="0"/>
              <a:t>Java</a:t>
            </a:r>
            <a:r>
              <a:rPr lang="es-ES" dirty="0"/>
              <a:t> para Cibernética y Computación II</a:t>
            </a:r>
          </a:p>
        </p:txBody>
      </p:sp>
      <p:sp>
        <p:nvSpPr>
          <p:cNvPr id="3" name="Subtítulo 2"/>
          <p:cNvSpPr>
            <a:spLocks noGrp="1"/>
          </p:cNvSpPr>
          <p:nvPr>
            <p:ph type="subTitle" idx="1"/>
          </p:nvPr>
        </p:nvSpPr>
        <p:spPr/>
        <p:txBody>
          <a:bodyPr rtlCol="0">
            <a:normAutofit/>
          </a:bodyPr>
          <a:lstStyle/>
          <a:p>
            <a:pPr rtl="0"/>
            <a:r>
              <a:rPr lang="es-ES" sz="1800"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428669" y="5733257"/>
            <a:ext cx="5616693" cy="1008112"/>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sz="1600" b="1" dirty="0"/>
              <a:t>Instructores:</a:t>
            </a:r>
          </a:p>
          <a:p>
            <a:r>
              <a:rPr lang="es-MX" sz="1600" b="1" dirty="0">
                <a:solidFill>
                  <a:srgbClr val="C00000"/>
                </a:solidFill>
              </a:rPr>
              <a:t>¡¡¡TODOS LOS PROFESORES INSCRITOS EN EL CURSO!!!</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FDBEB-92D2-4AF4-AE8C-E759A27C5175}"/>
              </a:ext>
            </a:extLst>
          </p:cNvPr>
          <p:cNvSpPr>
            <a:spLocks noGrp="1"/>
          </p:cNvSpPr>
          <p:nvPr>
            <p:ph type="title"/>
          </p:nvPr>
        </p:nvSpPr>
        <p:spPr/>
        <p:txBody>
          <a:bodyPr/>
          <a:lstStyle/>
          <a:p>
            <a:r>
              <a:rPr lang="es-MX" dirty="0"/>
              <a:t>Tabla de modificadores de acceso</a:t>
            </a:r>
          </a:p>
        </p:txBody>
      </p:sp>
      <p:graphicFrame>
        <p:nvGraphicFramePr>
          <p:cNvPr id="4" name="Marcador de contenido 3">
            <a:extLst>
              <a:ext uri="{FF2B5EF4-FFF2-40B4-BE49-F238E27FC236}">
                <a16:creationId xmlns:a16="http://schemas.microsoft.com/office/drawing/2014/main" id="{78D0AC3E-5F4B-4CAB-9EA5-4CD663C2D37F}"/>
              </a:ext>
            </a:extLst>
          </p:cNvPr>
          <p:cNvGraphicFramePr>
            <a:graphicFrameLocks noGrp="1"/>
          </p:cNvGraphicFramePr>
          <p:nvPr>
            <p:ph idx="1"/>
            <p:extLst>
              <p:ext uri="{D42A27DB-BD31-4B8C-83A1-F6EECF244321}">
                <p14:modId xmlns:p14="http://schemas.microsoft.com/office/powerpoint/2010/main" val="1004835258"/>
              </p:ext>
            </p:extLst>
          </p:nvPr>
        </p:nvGraphicFramePr>
        <p:xfrm>
          <a:off x="1593850" y="1600200"/>
          <a:ext cx="9782175" cy="1854200"/>
        </p:xfrm>
        <a:graphic>
          <a:graphicData uri="http://schemas.openxmlformats.org/drawingml/2006/table">
            <a:tbl>
              <a:tblPr firstRow="1" bandRow="1">
                <a:tableStyleId>{073A0DAA-6AF3-43AB-8588-CEC1D06C72B9}</a:tableStyleId>
              </a:tblPr>
              <a:tblGrid>
                <a:gridCol w="2628354">
                  <a:extLst>
                    <a:ext uri="{9D8B030D-6E8A-4147-A177-3AD203B41FA5}">
                      <a16:colId xmlns:a16="http://schemas.microsoft.com/office/drawing/2014/main" val="333227120"/>
                    </a:ext>
                  </a:extLst>
                </a:gridCol>
                <a:gridCol w="1800200">
                  <a:extLst>
                    <a:ext uri="{9D8B030D-6E8A-4147-A177-3AD203B41FA5}">
                      <a16:colId xmlns:a16="http://schemas.microsoft.com/office/drawing/2014/main" val="142658009"/>
                    </a:ext>
                  </a:extLst>
                </a:gridCol>
                <a:gridCol w="2016224">
                  <a:extLst>
                    <a:ext uri="{9D8B030D-6E8A-4147-A177-3AD203B41FA5}">
                      <a16:colId xmlns:a16="http://schemas.microsoft.com/office/drawing/2014/main" val="3232014636"/>
                    </a:ext>
                  </a:extLst>
                </a:gridCol>
                <a:gridCol w="1800200">
                  <a:extLst>
                    <a:ext uri="{9D8B030D-6E8A-4147-A177-3AD203B41FA5}">
                      <a16:colId xmlns:a16="http://schemas.microsoft.com/office/drawing/2014/main" val="2483182968"/>
                    </a:ext>
                  </a:extLst>
                </a:gridCol>
                <a:gridCol w="1537197">
                  <a:extLst>
                    <a:ext uri="{9D8B030D-6E8A-4147-A177-3AD203B41FA5}">
                      <a16:colId xmlns:a16="http://schemas.microsoft.com/office/drawing/2014/main" val="96808005"/>
                    </a:ext>
                  </a:extLst>
                </a:gridCol>
              </a:tblGrid>
              <a:tr h="370840">
                <a:tc>
                  <a:txBody>
                    <a:bodyPr/>
                    <a:lstStyle/>
                    <a:p>
                      <a:pPr algn="ctr"/>
                      <a:r>
                        <a:rPr lang="es-MX" dirty="0"/>
                        <a:t>Modificador/Acceso</a:t>
                      </a:r>
                    </a:p>
                  </a:txBody>
                  <a:tcPr/>
                </a:tc>
                <a:tc>
                  <a:txBody>
                    <a:bodyPr/>
                    <a:lstStyle/>
                    <a:p>
                      <a:pPr algn="ctr"/>
                      <a:r>
                        <a:rPr lang="es-MX" dirty="0"/>
                        <a:t>Clase</a:t>
                      </a:r>
                    </a:p>
                  </a:txBody>
                  <a:tcPr/>
                </a:tc>
                <a:tc>
                  <a:txBody>
                    <a:bodyPr/>
                    <a:lstStyle/>
                    <a:p>
                      <a:pPr algn="ctr"/>
                      <a:r>
                        <a:rPr lang="es-MX" dirty="0"/>
                        <a:t>Paquete</a:t>
                      </a:r>
                    </a:p>
                  </a:txBody>
                  <a:tcPr/>
                </a:tc>
                <a:tc>
                  <a:txBody>
                    <a:bodyPr/>
                    <a:lstStyle/>
                    <a:p>
                      <a:pPr algn="ctr"/>
                      <a:r>
                        <a:rPr lang="es-MX" dirty="0"/>
                        <a:t>Subclase</a:t>
                      </a:r>
                    </a:p>
                  </a:txBody>
                  <a:tcPr/>
                </a:tc>
                <a:tc>
                  <a:txBody>
                    <a:bodyPr/>
                    <a:lstStyle/>
                    <a:p>
                      <a:pPr algn="ctr"/>
                      <a:r>
                        <a:rPr lang="es-MX" dirty="0"/>
                        <a:t>Todos</a:t>
                      </a:r>
                    </a:p>
                  </a:txBody>
                  <a:tcPr/>
                </a:tc>
                <a:extLst>
                  <a:ext uri="{0D108BD9-81ED-4DB2-BD59-A6C34878D82A}">
                    <a16:rowId xmlns:a16="http://schemas.microsoft.com/office/drawing/2014/main" val="1130078072"/>
                  </a:ext>
                </a:extLst>
              </a:tr>
              <a:tr h="370840">
                <a:tc>
                  <a:txBody>
                    <a:bodyPr/>
                    <a:lstStyle/>
                    <a:p>
                      <a:pPr algn="ctr"/>
                      <a:r>
                        <a:rPr lang="es-MX" dirty="0" err="1"/>
                        <a:t>public</a:t>
                      </a:r>
                      <a:endParaRPr lang="es-MX" dirty="0"/>
                    </a:p>
                  </a:txBody>
                  <a:tcPr/>
                </a:tc>
                <a:tc>
                  <a:txBody>
                    <a:bodyPr/>
                    <a:lstStyle/>
                    <a:p>
                      <a:pPr algn="ctr"/>
                      <a:r>
                        <a:rPr lang="es-MX" dirty="0"/>
                        <a:t>Sí</a:t>
                      </a:r>
                    </a:p>
                  </a:txBody>
                  <a:tcPr/>
                </a:tc>
                <a:tc>
                  <a:txBody>
                    <a:bodyPr/>
                    <a:lstStyle/>
                    <a:p>
                      <a:pPr algn="ctr"/>
                      <a:r>
                        <a:rPr lang="es-MX" dirty="0"/>
                        <a:t>Sí</a:t>
                      </a:r>
                    </a:p>
                  </a:txBody>
                  <a:tcPr/>
                </a:tc>
                <a:tc>
                  <a:txBody>
                    <a:bodyPr/>
                    <a:lstStyle/>
                    <a:p>
                      <a:pPr algn="ctr"/>
                      <a:r>
                        <a:rPr lang="es-MX" dirty="0"/>
                        <a:t>Sí</a:t>
                      </a:r>
                    </a:p>
                  </a:txBody>
                  <a:tcPr/>
                </a:tc>
                <a:tc>
                  <a:txBody>
                    <a:bodyPr/>
                    <a:lstStyle/>
                    <a:p>
                      <a:pPr algn="ctr"/>
                      <a:r>
                        <a:rPr lang="es-MX" dirty="0"/>
                        <a:t>Sí</a:t>
                      </a:r>
                    </a:p>
                  </a:txBody>
                  <a:tcPr/>
                </a:tc>
                <a:extLst>
                  <a:ext uri="{0D108BD9-81ED-4DB2-BD59-A6C34878D82A}">
                    <a16:rowId xmlns:a16="http://schemas.microsoft.com/office/drawing/2014/main" val="2431638409"/>
                  </a:ext>
                </a:extLst>
              </a:tr>
              <a:tr h="370840">
                <a:tc>
                  <a:txBody>
                    <a:bodyPr/>
                    <a:lstStyle/>
                    <a:p>
                      <a:pPr algn="ctr"/>
                      <a:r>
                        <a:rPr lang="es-MX" dirty="0" err="1"/>
                        <a:t>protected</a:t>
                      </a:r>
                      <a:endParaRPr lang="es-MX" dirty="0"/>
                    </a:p>
                  </a:txBody>
                  <a:tcPr/>
                </a:tc>
                <a:tc>
                  <a:txBody>
                    <a:bodyPr/>
                    <a:lstStyle/>
                    <a:p>
                      <a:pPr algn="ctr"/>
                      <a:r>
                        <a:rPr lang="es-MX" dirty="0"/>
                        <a:t>Sí</a:t>
                      </a:r>
                    </a:p>
                  </a:txBody>
                  <a:tcPr/>
                </a:tc>
                <a:tc>
                  <a:txBody>
                    <a:bodyPr/>
                    <a:lstStyle/>
                    <a:p>
                      <a:pPr algn="ctr"/>
                      <a:r>
                        <a:rPr lang="es-MX" dirty="0"/>
                        <a:t>Sí</a:t>
                      </a:r>
                    </a:p>
                  </a:txBody>
                  <a:tcPr/>
                </a:tc>
                <a:tc>
                  <a:txBody>
                    <a:bodyPr/>
                    <a:lstStyle/>
                    <a:p>
                      <a:pPr algn="ctr"/>
                      <a:r>
                        <a:rPr lang="es-MX" dirty="0"/>
                        <a:t>Sí</a:t>
                      </a:r>
                    </a:p>
                  </a:txBody>
                  <a:tcPr/>
                </a:tc>
                <a:tc>
                  <a:txBody>
                    <a:bodyPr/>
                    <a:lstStyle/>
                    <a:p>
                      <a:pPr algn="ctr"/>
                      <a:r>
                        <a:rPr lang="es-MX" dirty="0"/>
                        <a:t>No</a:t>
                      </a:r>
                    </a:p>
                  </a:txBody>
                  <a:tcPr/>
                </a:tc>
                <a:extLst>
                  <a:ext uri="{0D108BD9-81ED-4DB2-BD59-A6C34878D82A}">
                    <a16:rowId xmlns:a16="http://schemas.microsoft.com/office/drawing/2014/main" val="393706159"/>
                  </a:ext>
                </a:extLst>
              </a:tr>
              <a:tr h="370840">
                <a:tc>
                  <a:txBody>
                    <a:bodyPr/>
                    <a:lstStyle/>
                    <a:p>
                      <a:pPr algn="ctr"/>
                      <a:r>
                        <a:rPr lang="es-MX" dirty="0"/>
                        <a:t>default</a:t>
                      </a:r>
                    </a:p>
                  </a:txBody>
                  <a:tcPr/>
                </a:tc>
                <a:tc>
                  <a:txBody>
                    <a:bodyPr/>
                    <a:lstStyle/>
                    <a:p>
                      <a:pPr algn="ctr"/>
                      <a:r>
                        <a:rPr lang="es-MX" dirty="0"/>
                        <a:t>Sí</a:t>
                      </a:r>
                    </a:p>
                  </a:txBody>
                  <a:tcPr/>
                </a:tc>
                <a:tc>
                  <a:txBody>
                    <a:bodyPr/>
                    <a:lstStyle/>
                    <a:p>
                      <a:pPr algn="ctr"/>
                      <a:r>
                        <a:rPr lang="es-MX" dirty="0"/>
                        <a:t>Sí</a:t>
                      </a:r>
                    </a:p>
                  </a:txBody>
                  <a:tcPr/>
                </a:tc>
                <a:tc>
                  <a:txBody>
                    <a:bodyPr/>
                    <a:lstStyle/>
                    <a:p>
                      <a:pPr algn="ctr"/>
                      <a:r>
                        <a:rPr lang="es-MX" dirty="0"/>
                        <a:t>No</a:t>
                      </a:r>
                    </a:p>
                  </a:txBody>
                  <a:tcPr/>
                </a:tc>
                <a:tc>
                  <a:txBody>
                    <a:bodyPr/>
                    <a:lstStyle/>
                    <a:p>
                      <a:pPr algn="ctr"/>
                      <a:r>
                        <a:rPr lang="es-MX" dirty="0"/>
                        <a:t>No</a:t>
                      </a:r>
                    </a:p>
                  </a:txBody>
                  <a:tcPr/>
                </a:tc>
                <a:extLst>
                  <a:ext uri="{0D108BD9-81ED-4DB2-BD59-A6C34878D82A}">
                    <a16:rowId xmlns:a16="http://schemas.microsoft.com/office/drawing/2014/main" val="1601258688"/>
                  </a:ext>
                </a:extLst>
              </a:tr>
              <a:tr h="370840">
                <a:tc>
                  <a:txBody>
                    <a:bodyPr/>
                    <a:lstStyle/>
                    <a:p>
                      <a:pPr algn="ctr"/>
                      <a:r>
                        <a:rPr lang="es-MX" dirty="0" err="1"/>
                        <a:t>private</a:t>
                      </a:r>
                      <a:endParaRPr lang="es-MX" dirty="0"/>
                    </a:p>
                  </a:txBody>
                  <a:tcPr/>
                </a:tc>
                <a:tc>
                  <a:txBody>
                    <a:bodyPr/>
                    <a:lstStyle/>
                    <a:p>
                      <a:pPr algn="ctr"/>
                      <a:r>
                        <a:rPr lang="es-MX" dirty="0"/>
                        <a:t>Sí</a:t>
                      </a:r>
                    </a:p>
                  </a:txBody>
                  <a:tcPr/>
                </a:tc>
                <a:tc>
                  <a:txBody>
                    <a:bodyPr/>
                    <a:lstStyle/>
                    <a:p>
                      <a:pPr algn="ctr"/>
                      <a:r>
                        <a:rPr lang="es-MX" dirty="0"/>
                        <a:t>No</a:t>
                      </a:r>
                    </a:p>
                  </a:txBody>
                  <a:tcPr/>
                </a:tc>
                <a:tc>
                  <a:txBody>
                    <a:bodyPr/>
                    <a:lstStyle/>
                    <a:p>
                      <a:pPr algn="ctr"/>
                      <a:r>
                        <a:rPr lang="es-MX" dirty="0"/>
                        <a:t>No</a:t>
                      </a:r>
                    </a:p>
                  </a:txBody>
                  <a:tcPr/>
                </a:tc>
                <a:tc>
                  <a:txBody>
                    <a:bodyPr/>
                    <a:lstStyle/>
                    <a:p>
                      <a:pPr algn="ctr"/>
                      <a:r>
                        <a:rPr lang="es-MX" dirty="0"/>
                        <a:t>No</a:t>
                      </a:r>
                    </a:p>
                  </a:txBody>
                  <a:tcPr/>
                </a:tc>
                <a:extLst>
                  <a:ext uri="{0D108BD9-81ED-4DB2-BD59-A6C34878D82A}">
                    <a16:rowId xmlns:a16="http://schemas.microsoft.com/office/drawing/2014/main" val="3848156152"/>
                  </a:ext>
                </a:extLst>
              </a:tr>
            </a:tbl>
          </a:graphicData>
        </a:graphic>
      </p:graphicFrame>
    </p:spTree>
    <p:extLst>
      <p:ext uri="{BB962C8B-B14F-4D97-AF65-F5344CB8AC3E}">
        <p14:creationId xmlns:p14="http://schemas.microsoft.com/office/powerpoint/2010/main" val="94782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3136A7-C890-4B17-979C-93EA602A152E}"/>
              </a:ext>
            </a:extLst>
          </p:cNvPr>
          <p:cNvSpPr>
            <a:spLocks noGrp="1"/>
          </p:cNvSpPr>
          <p:nvPr>
            <p:ph type="title"/>
          </p:nvPr>
        </p:nvSpPr>
        <p:spPr/>
        <p:txBody>
          <a:bodyPr/>
          <a:lstStyle/>
          <a:p>
            <a:r>
              <a:rPr lang="es-MX" dirty="0"/>
              <a:t>Interfaz gráfica en Java</a:t>
            </a:r>
          </a:p>
        </p:txBody>
      </p:sp>
      <p:sp>
        <p:nvSpPr>
          <p:cNvPr id="5" name="Marcador de texto 4">
            <a:extLst>
              <a:ext uri="{FF2B5EF4-FFF2-40B4-BE49-F238E27FC236}">
                <a16:creationId xmlns:a16="http://schemas.microsoft.com/office/drawing/2014/main" id="{245907B3-63DA-47D4-8E50-3ECD2173C09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18438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a:t>JFrame </a:t>
            </a:r>
            <a:r>
              <a:rPr lang="es-MX" dirty="0"/>
              <a:t>- Ventana</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2400" dirty="0"/>
              <a:t>El JFrame es ventana de la interfaz gráfica de una aplicación en Java.</a:t>
            </a:r>
          </a:p>
          <a:p>
            <a:pPr algn="just"/>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5" name="Imagen 4">
            <a:extLst>
              <a:ext uri="{FF2B5EF4-FFF2-40B4-BE49-F238E27FC236}">
                <a16:creationId xmlns:a16="http://schemas.microsoft.com/office/drawing/2014/main" id="{831AED69-09E8-428D-9592-F00A5FC50197}"/>
              </a:ext>
            </a:extLst>
          </p:cNvPr>
          <p:cNvPicPr>
            <a:picLocks noChangeAspect="1"/>
          </p:cNvPicPr>
          <p:nvPr/>
        </p:nvPicPr>
        <p:blipFill>
          <a:blip r:embed="rId2"/>
          <a:stretch>
            <a:fillRect/>
          </a:stretch>
        </p:blipFill>
        <p:spPr>
          <a:xfrm>
            <a:off x="3194049" y="2573338"/>
            <a:ext cx="5800725" cy="3781425"/>
          </a:xfrm>
          <a:prstGeom prst="rect">
            <a:avLst/>
          </a:prstGeom>
        </p:spPr>
      </p:pic>
    </p:spTree>
    <p:extLst>
      <p:ext uri="{BB962C8B-B14F-4D97-AF65-F5344CB8AC3E}">
        <p14:creationId xmlns:p14="http://schemas.microsoft.com/office/powerpoint/2010/main" val="414235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JPanel</a:t>
            </a:r>
            <a:r>
              <a:rPr lang="es-MX" b="1" i="1" dirty="0"/>
              <a:t> </a:t>
            </a:r>
            <a:r>
              <a:rPr lang="es-MX" dirty="0"/>
              <a:t>- Contenedor</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2400" dirty="0"/>
              <a:t>El </a:t>
            </a:r>
            <a:r>
              <a:rPr lang="es-MX" sz="2400" dirty="0" err="1"/>
              <a:t>JPanel</a:t>
            </a:r>
            <a:r>
              <a:rPr lang="es-MX" sz="2400" dirty="0"/>
              <a:t> es el contenedor de todos los componentes que se agreguen a la interfaz gráfica de una aplicación en Java.</a:t>
            </a:r>
          </a:p>
          <a:p>
            <a:pPr algn="just"/>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3" name="Imagen 2">
            <a:extLst>
              <a:ext uri="{FF2B5EF4-FFF2-40B4-BE49-F238E27FC236}">
                <a16:creationId xmlns:a16="http://schemas.microsoft.com/office/drawing/2014/main" id="{36981D8E-8EA5-4917-BFBB-BAD3AF90E62F}"/>
              </a:ext>
            </a:extLst>
          </p:cNvPr>
          <p:cNvPicPr>
            <a:picLocks noChangeAspect="1"/>
          </p:cNvPicPr>
          <p:nvPr/>
        </p:nvPicPr>
        <p:blipFill>
          <a:blip r:embed="rId2"/>
          <a:stretch>
            <a:fillRect/>
          </a:stretch>
        </p:blipFill>
        <p:spPr>
          <a:xfrm>
            <a:off x="3289299" y="2852936"/>
            <a:ext cx="5610225" cy="3019425"/>
          </a:xfrm>
          <a:prstGeom prst="rect">
            <a:avLst/>
          </a:prstGeom>
        </p:spPr>
      </p:pic>
    </p:spTree>
    <p:extLst>
      <p:ext uri="{BB962C8B-B14F-4D97-AF65-F5344CB8AC3E}">
        <p14:creationId xmlns:p14="http://schemas.microsoft.com/office/powerpoint/2010/main" val="169651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Jlabel</a:t>
            </a:r>
            <a:r>
              <a:rPr lang="es-MX" b="1" i="1" dirty="0"/>
              <a:t> </a:t>
            </a:r>
            <a:r>
              <a:rPr lang="es-MX" dirty="0"/>
              <a:t>- Etiquetas</a:t>
            </a:r>
          </a:p>
        </p:txBody>
      </p:sp>
      <p:pic>
        <p:nvPicPr>
          <p:cNvPr id="9" name="Marcador de contenido 8">
            <a:extLst>
              <a:ext uri="{FF2B5EF4-FFF2-40B4-BE49-F238E27FC236}">
                <a16:creationId xmlns:a16="http://schemas.microsoft.com/office/drawing/2014/main" id="{BF0FA0E3-0E8D-4DEC-B385-93BA098D418F}"/>
              </a:ext>
            </a:extLst>
          </p:cNvPr>
          <p:cNvPicPr>
            <a:picLocks noGrp="1" noChangeAspect="1"/>
          </p:cNvPicPr>
          <p:nvPr>
            <p:ph idx="1"/>
          </p:nvPr>
        </p:nvPicPr>
        <p:blipFill>
          <a:blip r:embed="rId2"/>
          <a:stretch>
            <a:fillRect/>
          </a:stretch>
        </p:blipFill>
        <p:spPr>
          <a:xfrm>
            <a:off x="6814492" y="2708920"/>
            <a:ext cx="3960440" cy="3452358"/>
          </a:xfrm>
        </p:spPr>
      </p:pic>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fontScale="250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7400" dirty="0"/>
              <a:t>El </a:t>
            </a:r>
            <a:r>
              <a:rPr lang="es-MX" sz="7400" dirty="0" err="1"/>
              <a:t>JLabel</a:t>
            </a:r>
            <a:r>
              <a:rPr lang="es-MX" sz="7400" dirty="0"/>
              <a:t> sólo se usa para mostrar texto en una línea dentro de un contenedor.</a:t>
            </a:r>
          </a:p>
          <a:p>
            <a:pPr algn="just"/>
            <a:endParaRPr lang="es-MX" sz="4500" dirty="0"/>
          </a:p>
          <a:p>
            <a:r>
              <a:rPr lang="es-MX" sz="7200" dirty="0"/>
              <a:t>Instanciar un </a:t>
            </a:r>
            <a:r>
              <a:rPr lang="es-MX" sz="7200" dirty="0" err="1"/>
              <a:t>JLabel</a:t>
            </a:r>
            <a:endParaRPr lang="es-MX" sz="7200" dirty="0"/>
          </a:p>
          <a:p>
            <a:pPr marL="0" indent="0">
              <a:buNone/>
            </a:pPr>
            <a:r>
              <a:rPr lang="es-MX" sz="7200" dirty="0" err="1">
                <a:latin typeface="Courier New" panose="02070309020205020404" pitchFamily="49" charset="0"/>
                <a:cs typeface="Courier New" panose="02070309020205020404" pitchFamily="49" charset="0"/>
              </a:rPr>
              <a:t>JLabel</a:t>
            </a:r>
            <a:r>
              <a:rPr lang="es-MX" sz="7200" dirty="0">
                <a:latin typeface="Courier New" panose="02070309020205020404" pitchFamily="49" charset="0"/>
                <a:cs typeface="Courier New" panose="02070309020205020404" pitchFamily="49" charset="0"/>
              </a:rPr>
              <a:t> </a:t>
            </a:r>
            <a:r>
              <a:rPr lang="es-MX" sz="7200" dirty="0" err="1">
                <a:latin typeface="Courier New" panose="02070309020205020404" pitchFamily="49" charset="0"/>
                <a:cs typeface="Courier New" panose="02070309020205020404" pitchFamily="49" charset="0"/>
              </a:rPr>
              <a:t>label</a:t>
            </a:r>
            <a:r>
              <a:rPr lang="es-MX" sz="7200" dirty="0">
                <a:latin typeface="Courier New" panose="02070309020205020404" pitchFamily="49" charset="0"/>
                <a:cs typeface="Courier New" panose="02070309020205020404" pitchFamily="49" charset="0"/>
              </a:rPr>
              <a:t> = new </a:t>
            </a:r>
            <a:r>
              <a:rPr lang="es-MX" sz="7200" dirty="0" err="1">
                <a:latin typeface="Courier New" panose="02070309020205020404" pitchFamily="49" charset="0"/>
                <a:cs typeface="Courier New" panose="02070309020205020404" pitchFamily="49" charset="0"/>
              </a:rPr>
              <a:t>JLabel</a:t>
            </a:r>
            <a:r>
              <a:rPr lang="es-MX" sz="7200" dirty="0">
                <a:latin typeface="Courier New" panose="02070309020205020404" pitchFamily="49" charset="0"/>
                <a:cs typeface="Courier New" panose="02070309020205020404" pitchFamily="49" charset="0"/>
              </a:rPr>
              <a:t>();</a:t>
            </a:r>
          </a:p>
          <a:p>
            <a:pPr marL="0" indent="0">
              <a:buNone/>
            </a:pPr>
            <a:endParaRPr lang="es-MX" sz="4000" dirty="0">
              <a:latin typeface="Courier New" panose="02070309020205020404" pitchFamily="49" charset="0"/>
              <a:cs typeface="Courier New" panose="02070309020205020404" pitchFamily="49" charset="0"/>
            </a:endParaRPr>
          </a:p>
          <a:p>
            <a:r>
              <a:rPr lang="es-MX" sz="7200" dirty="0"/>
              <a:t>Poner texto en el </a:t>
            </a:r>
            <a:r>
              <a:rPr lang="es-MX" sz="7200" dirty="0" err="1"/>
              <a:t>JLabel</a:t>
            </a:r>
            <a:endParaRPr lang="es-MX" sz="7200" i="1" dirty="0"/>
          </a:p>
          <a:p>
            <a:pPr marL="0" indent="0">
              <a:buNone/>
            </a:pPr>
            <a:r>
              <a:rPr lang="es-MX" sz="7200" dirty="0" err="1">
                <a:latin typeface="Courier New" panose="02070309020205020404" pitchFamily="49" charset="0"/>
                <a:cs typeface="Courier New" panose="02070309020205020404" pitchFamily="49" charset="0"/>
              </a:rPr>
              <a:t>label.setText</a:t>
            </a:r>
            <a:r>
              <a:rPr lang="es-MX" sz="7200" dirty="0">
                <a:latin typeface="Courier New" panose="02070309020205020404" pitchFamily="49" charset="0"/>
                <a:cs typeface="Courier New" panose="02070309020205020404" pitchFamily="49" charset="0"/>
              </a:rPr>
              <a:t>("Hola");</a:t>
            </a:r>
          </a:p>
          <a:p>
            <a:pPr marL="0" indent="0">
              <a:buNone/>
            </a:pPr>
            <a:endParaRPr lang="es-MX" sz="4000" dirty="0">
              <a:latin typeface="Courier New" panose="02070309020205020404" pitchFamily="49" charset="0"/>
              <a:cs typeface="Courier New" panose="02070309020205020404" pitchFamily="49" charset="0"/>
            </a:endParaRPr>
          </a:p>
          <a:p>
            <a:r>
              <a:rPr lang="es-MX" sz="7200" dirty="0"/>
              <a:t>Leer texto en el </a:t>
            </a:r>
            <a:r>
              <a:rPr lang="es-MX" sz="7200" dirty="0" err="1"/>
              <a:t>JLabel</a:t>
            </a:r>
            <a:endParaRPr lang="es-MX" sz="7200" i="1" dirty="0"/>
          </a:p>
          <a:p>
            <a:pPr marL="0" indent="0">
              <a:buNone/>
            </a:pPr>
            <a:r>
              <a:rPr lang="es-MX" sz="7200" dirty="0" err="1">
                <a:latin typeface="Courier New" panose="02070309020205020404" pitchFamily="49" charset="0"/>
                <a:cs typeface="Courier New" panose="02070309020205020404" pitchFamily="49" charset="0"/>
              </a:rPr>
              <a:t>String</a:t>
            </a:r>
            <a:r>
              <a:rPr lang="es-MX" sz="7200" dirty="0">
                <a:latin typeface="Courier New" panose="02070309020205020404" pitchFamily="49" charset="0"/>
                <a:cs typeface="Courier New" panose="02070309020205020404" pitchFamily="49" charset="0"/>
              </a:rPr>
              <a:t> texto = </a:t>
            </a:r>
            <a:r>
              <a:rPr lang="es-MX" sz="7200" dirty="0" err="1">
                <a:latin typeface="Courier New" panose="02070309020205020404" pitchFamily="49" charset="0"/>
                <a:cs typeface="Courier New" panose="02070309020205020404" pitchFamily="49" charset="0"/>
              </a:rPr>
              <a:t>label.getText</a:t>
            </a:r>
            <a:r>
              <a:rPr lang="es-MX" sz="7200" dirty="0">
                <a:latin typeface="Courier New" panose="02070309020205020404" pitchFamily="49" charset="0"/>
                <a:cs typeface="Courier New" panose="02070309020205020404" pitchFamily="49" charset="0"/>
              </a:rPr>
              <a:t>();</a:t>
            </a:r>
          </a:p>
          <a:p>
            <a:pPr marL="0" indent="0">
              <a:buNone/>
            </a:pPr>
            <a:endParaRPr lang="es-MX" sz="4400" dirty="0">
              <a:latin typeface="Courier New" panose="02070309020205020404" pitchFamily="49" charset="0"/>
              <a:cs typeface="Courier New" panose="02070309020205020404" pitchFamily="49" charset="0"/>
            </a:endParaRPr>
          </a:p>
          <a:p>
            <a:r>
              <a:rPr lang="es-MX" sz="7200" dirty="0"/>
              <a:t>Limpiar el </a:t>
            </a:r>
            <a:r>
              <a:rPr lang="es-MX" sz="7200" dirty="0" err="1"/>
              <a:t>JLabel</a:t>
            </a:r>
            <a:endParaRPr lang="es-MX" sz="7200" dirty="0"/>
          </a:p>
          <a:p>
            <a:pPr marL="0" indent="0">
              <a:buNone/>
            </a:pPr>
            <a:r>
              <a:rPr lang="es-MX" sz="7200" dirty="0" err="1">
                <a:latin typeface="Courier New" panose="02070309020205020404" pitchFamily="49" charset="0"/>
                <a:cs typeface="Courier New" panose="02070309020205020404" pitchFamily="49" charset="0"/>
              </a:rPr>
              <a:t>label.setText</a:t>
            </a:r>
            <a:r>
              <a:rPr lang="es-MX" sz="7200" dirty="0">
                <a:latin typeface="Courier New" panose="02070309020205020404" pitchFamily="49" charset="0"/>
                <a:cs typeface="Courier New" panose="02070309020205020404" pitchFamily="49" charset="0"/>
              </a:rPr>
              <a:t>("");</a:t>
            </a:r>
          </a:p>
          <a:p>
            <a:pPr algn="just"/>
            <a:endParaRPr lang="es-MX" dirty="0"/>
          </a:p>
          <a:p>
            <a:pPr algn="just"/>
            <a:endParaRPr lang="es-MX"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58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0E47E-7675-487C-BF5A-4CC4A4FE60E6}"/>
              </a:ext>
            </a:extLst>
          </p:cNvPr>
          <p:cNvSpPr>
            <a:spLocks noGrp="1"/>
          </p:cNvSpPr>
          <p:nvPr>
            <p:ph type="title"/>
          </p:nvPr>
        </p:nvSpPr>
        <p:spPr/>
        <p:txBody>
          <a:bodyPr/>
          <a:lstStyle/>
          <a:p>
            <a:r>
              <a:rPr lang="es-MX" b="1" i="1" dirty="0" err="1"/>
              <a:t>JTextField</a:t>
            </a:r>
            <a:r>
              <a:rPr lang="es-MX" b="1" dirty="0"/>
              <a:t> – Cajas de texto</a:t>
            </a:r>
            <a:endParaRPr lang="es-MX" dirty="0"/>
          </a:p>
        </p:txBody>
      </p:sp>
      <p:sp>
        <p:nvSpPr>
          <p:cNvPr id="3" name="Marcador de contenido 2">
            <a:extLst>
              <a:ext uri="{FF2B5EF4-FFF2-40B4-BE49-F238E27FC236}">
                <a16:creationId xmlns:a16="http://schemas.microsoft.com/office/drawing/2014/main" id="{FAB68628-4DE7-465D-B1CD-1E88CBF9C9C6}"/>
              </a:ext>
            </a:extLst>
          </p:cNvPr>
          <p:cNvSpPr>
            <a:spLocks noGrp="1"/>
          </p:cNvSpPr>
          <p:nvPr>
            <p:ph idx="1"/>
          </p:nvPr>
        </p:nvSpPr>
        <p:spPr/>
        <p:txBody>
          <a:bodyPr>
            <a:normAutofit fontScale="92500" lnSpcReduction="20000"/>
          </a:bodyPr>
          <a:lstStyle/>
          <a:p>
            <a:r>
              <a:rPr lang="es-MX" dirty="0"/>
              <a:t>Instanciar un </a:t>
            </a:r>
            <a:r>
              <a:rPr lang="es-MX" dirty="0" err="1"/>
              <a:t>JTextField</a:t>
            </a:r>
            <a:endParaRPr lang="es-MX" dirty="0"/>
          </a:p>
          <a:p>
            <a:pPr marL="0" indent="0">
              <a:buNone/>
            </a:pPr>
            <a:r>
              <a:rPr lang="es-MX" sz="2000" dirty="0" err="1">
                <a:latin typeface="Courier New" panose="02070309020205020404" pitchFamily="49" charset="0"/>
                <a:cs typeface="Courier New" panose="02070309020205020404" pitchFamily="49" charset="0"/>
              </a:rPr>
              <a:t>JTextField</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textField</a:t>
            </a:r>
            <a:r>
              <a:rPr lang="es-MX" sz="2000" dirty="0">
                <a:latin typeface="Courier New" panose="02070309020205020404" pitchFamily="49" charset="0"/>
                <a:cs typeface="Courier New" panose="02070309020205020404" pitchFamily="49" charset="0"/>
              </a:rPr>
              <a:t> = new </a:t>
            </a:r>
            <a:r>
              <a:rPr lang="es-MX" sz="2000" dirty="0" err="1">
                <a:latin typeface="Courier New" panose="02070309020205020404" pitchFamily="49" charset="0"/>
                <a:cs typeface="Courier New" panose="02070309020205020404" pitchFamily="49" charset="0"/>
              </a:rPr>
              <a:t>JTextField</a:t>
            </a:r>
            <a:r>
              <a:rPr lang="es-MX" sz="2000" dirty="0">
                <a:latin typeface="Courier New" panose="02070309020205020404" pitchFamily="49" charset="0"/>
                <a:cs typeface="Courier New" panose="02070309020205020404" pitchFamily="49" charset="0"/>
              </a:rPr>
              <a:t>();</a:t>
            </a:r>
          </a:p>
          <a:p>
            <a:pPr marL="0" indent="0">
              <a:buNone/>
            </a:pPr>
            <a:endParaRPr lang="es-MX" sz="2000" dirty="0">
              <a:latin typeface="Courier New" panose="02070309020205020404" pitchFamily="49" charset="0"/>
              <a:cs typeface="Courier New" panose="02070309020205020404" pitchFamily="49" charset="0"/>
            </a:endParaRPr>
          </a:p>
          <a:p>
            <a:r>
              <a:rPr lang="es-MX" dirty="0"/>
              <a:t>Poner texto en el </a:t>
            </a:r>
            <a:r>
              <a:rPr lang="es-MX" i="1" dirty="0" err="1"/>
              <a:t>JTextField</a:t>
            </a:r>
            <a:endParaRPr lang="es-MX" i="1" dirty="0"/>
          </a:p>
          <a:p>
            <a:pPr marL="0" indent="0">
              <a:buNone/>
            </a:pPr>
            <a:r>
              <a:rPr lang="es-MX" sz="2000" dirty="0" err="1">
                <a:latin typeface="Courier New" panose="02070309020205020404" pitchFamily="49" charset="0"/>
                <a:cs typeface="Courier New" panose="02070309020205020404" pitchFamily="49" charset="0"/>
              </a:rPr>
              <a:t>textField.setText</a:t>
            </a:r>
            <a:r>
              <a:rPr lang="es-MX" sz="2000" dirty="0">
                <a:latin typeface="Courier New" panose="02070309020205020404" pitchFamily="49" charset="0"/>
                <a:cs typeface="Courier New" panose="02070309020205020404" pitchFamily="49" charset="0"/>
              </a:rPr>
              <a:t>("Hola");</a:t>
            </a:r>
          </a:p>
          <a:p>
            <a:pPr marL="0" indent="0">
              <a:buNone/>
            </a:pPr>
            <a:endParaRPr lang="es-MX" sz="2000" dirty="0">
              <a:latin typeface="Courier New" panose="02070309020205020404" pitchFamily="49" charset="0"/>
              <a:cs typeface="Courier New" panose="02070309020205020404" pitchFamily="49" charset="0"/>
            </a:endParaRPr>
          </a:p>
          <a:p>
            <a:r>
              <a:rPr lang="es-MX" dirty="0"/>
              <a:t>Leer texto en el </a:t>
            </a:r>
            <a:r>
              <a:rPr lang="es-MX" i="1" dirty="0" err="1"/>
              <a:t>JTextField</a:t>
            </a:r>
            <a:endParaRPr lang="es-MX" i="1" dirty="0"/>
          </a:p>
          <a:p>
            <a:pPr marL="0" indent="0">
              <a:buNone/>
            </a:pPr>
            <a:r>
              <a:rPr lang="es-MX" sz="2000" dirty="0" err="1">
                <a:latin typeface="Courier New" panose="02070309020205020404" pitchFamily="49" charset="0"/>
                <a:cs typeface="Courier New" panose="02070309020205020404" pitchFamily="49" charset="0"/>
              </a:rPr>
              <a:t>String</a:t>
            </a:r>
            <a:r>
              <a:rPr lang="es-MX" sz="2000" dirty="0">
                <a:latin typeface="Courier New" panose="02070309020205020404" pitchFamily="49" charset="0"/>
                <a:cs typeface="Courier New" panose="02070309020205020404" pitchFamily="49" charset="0"/>
              </a:rPr>
              <a:t> texto = </a:t>
            </a:r>
            <a:r>
              <a:rPr lang="es-MX" sz="2000" dirty="0" err="1">
                <a:latin typeface="Courier New" panose="02070309020205020404" pitchFamily="49" charset="0"/>
                <a:cs typeface="Courier New" panose="02070309020205020404" pitchFamily="49" charset="0"/>
              </a:rPr>
              <a:t>textField.getText</a:t>
            </a:r>
            <a:r>
              <a:rPr lang="es-MX" sz="2000" dirty="0">
                <a:latin typeface="Courier New" panose="02070309020205020404" pitchFamily="49" charset="0"/>
                <a:cs typeface="Courier New" panose="02070309020205020404" pitchFamily="49" charset="0"/>
              </a:rPr>
              <a:t>();</a:t>
            </a:r>
          </a:p>
          <a:p>
            <a:pPr marL="0" indent="0">
              <a:buNone/>
            </a:pPr>
            <a:endParaRPr lang="es-MX" sz="2100" dirty="0">
              <a:latin typeface="Courier New" panose="02070309020205020404" pitchFamily="49" charset="0"/>
              <a:cs typeface="Courier New" panose="02070309020205020404" pitchFamily="49" charset="0"/>
            </a:endParaRPr>
          </a:p>
          <a:p>
            <a:r>
              <a:rPr lang="es-MX" dirty="0"/>
              <a:t>Limpiar el </a:t>
            </a:r>
            <a:r>
              <a:rPr lang="es-MX" dirty="0" err="1"/>
              <a:t>JTextField</a:t>
            </a:r>
            <a:endParaRPr lang="es-MX" dirty="0"/>
          </a:p>
          <a:p>
            <a:pPr marL="0" indent="0">
              <a:buNone/>
            </a:pPr>
            <a:r>
              <a:rPr lang="es-MX" sz="2100" dirty="0" err="1">
                <a:latin typeface="Courier New" panose="02070309020205020404" pitchFamily="49" charset="0"/>
                <a:cs typeface="Courier New" panose="02070309020205020404" pitchFamily="49" charset="0"/>
              </a:rPr>
              <a:t>textField.setText</a:t>
            </a:r>
            <a:r>
              <a:rPr lang="es-MX" sz="2100" dirty="0">
                <a:latin typeface="Courier New" panose="02070309020205020404" pitchFamily="49" charset="0"/>
                <a:cs typeface="Courier New" panose="02070309020205020404" pitchFamily="49" charset="0"/>
              </a:rPr>
              <a:t>("");</a:t>
            </a:r>
          </a:p>
          <a:p>
            <a:pPr marL="0" indent="0">
              <a:buNone/>
            </a:pPr>
            <a:endParaRPr lang="es-MX" sz="2000" dirty="0">
              <a:latin typeface="Courier New" panose="02070309020205020404" pitchFamily="49" charset="0"/>
              <a:cs typeface="Courier New" panose="02070309020205020404" pitchFamily="49" charset="0"/>
            </a:endParaRPr>
          </a:p>
        </p:txBody>
      </p:sp>
      <p:pic>
        <p:nvPicPr>
          <p:cNvPr id="4" name="Imagen 3">
            <a:extLst>
              <a:ext uri="{FF2B5EF4-FFF2-40B4-BE49-F238E27FC236}">
                <a16:creationId xmlns:a16="http://schemas.microsoft.com/office/drawing/2014/main" id="{E108DA98-4597-465B-832D-E7B5A775A6C7}"/>
              </a:ext>
            </a:extLst>
          </p:cNvPr>
          <p:cNvPicPr>
            <a:picLocks noChangeAspect="1"/>
          </p:cNvPicPr>
          <p:nvPr/>
        </p:nvPicPr>
        <p:blipFill>
          <a:blip r:embed="rId2"/>
          <a:stretch>
            <a:fillRect/>
          </a:stretch>
        </p:blipFill>
        <p:spPr>
          <a:xfrm>
            <a:off x="7820124" y="458379"/>
            <a:ext cx="3523151" cy="1050540"/>
          </a:xfrm>
          <a:prstGeom prst="rect">
            <a:avLst/>
          </a:prstGeom>
        </p:spPr>
      </p:pic>
    </p:spTree>
    <p:extLst>
      <p:ext uri="{BB962C8B-B14F-4D97-AF65-F5344CB8AC3E}">
        <p14:creationId xmlns:p14="http://schemas.microsoft.com/office/powerpoint/2010/main" val="336652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0E47E-7675-487C-BF5A-4CC4A4FE60E6}"/>
              </a:ext>
            </a:extLst>
          </p:cNvPr>
          <p:cNvSpPr>
            <a:spLocks noGrp="1"/>
          </p:cNvSpPr>
          <p:nvPr>
            <p:ph type="title"/>
          </p:nvPr>
        </p:nvSpPr>
        <p:spPr/>
        <p:txBody>
          <a:bodyPr/>
          <a:lstStyle/>
          <a:p>
            <a:r>
              <a:rPr lang="es-MX" b="1" i="1" dirty="0" err="1"/>
              <a:t>JTextField</a:t>
            </a:r>
            <a:r>
              <a:rPr lang="es-MX" b="1" dirty="0"/>
              <a:t> – Cajas de texto</a:t>
            </a:r>
            <a:endParaRPr lang="es-MX" dirty="0"/>
          </a:p>
        </p:txBody>
      </p:sp>
      <p:sp>
        <p:nvSpPr>
          <p:cNvPr id="3" name="Marcador de contenido 2">
            <a:extLst>
              <a:ext uri="{FF2B5EF4-FFF2-40B4-BE49-F238E27FC236}">
                <a16:creationId xmlns:a16="http://schemas.microsoft.com/office/drawing/2014/main" id="{FAB68628-4DE7-465D-B1CD-1E88CBF9C9C6}"/>
              </a:ext>
            </a:extLst>
          </p:cNvPr>
          <p:cNvSpPr>
            <a:spLocks noGrp="1"/>
          </p:cNvSpPr>
          <p:nvPr>
            <p:ph idx="1"/>
          </p:nvPr>
        </p:nvSpPr>
        <p:spPr/>
        <p:txBody>
          <a:bodyPr>
            <a:normAutofit fontScale="62500" lnSpcReduction="20000"/>
          </a:bodyPr>
          <a:lstStyle/>
          <a:p>
            <a:pPr algn="just"/>
            <a:r>
              <a:rPr lang="es-MX" sz="4000" dirty="0"/>
              <a:t>El </a:t>
            </a:r>
            <a:r>
              <a:rPr lang="es-MX" sz="4000" dirty="0" err="1"/>
              <a:t>JTextField</a:t>
            </a:r>
            <a:r>
              <a:rPr lang="es-MX" sz="4000" dirty="0"/>
              <a:t> sólo admite y devuelve </a:t>
            </a:r>
            <a:r>
              <a:rPr lang="es-MX" sz="4000" dirty="0" err="1"/>
              <a:t>String</a:t>
            </a:r>
            <a:r>
              <a:rPr lang="es-MX" sz="4000" dirty="0"/>
              <a:t>, por lo que si queremos ingresar u obtener números, debemos hacer una conversión.</a:t>
            </a:r>
          </a:p>
          <a:p>
            <a:pPr algn="just"/>
            <a:endParaRPr lang="es-MX" sz="3300" dirty="0"/>
          </a:p>
          <a:p>
            <a:r>
              <a:rPr lang="es-MX" sz="4000" dirty="0"/>
              <a:t>Poner números en el </a:t>
            </a:r>
            <a:r>
              <a:rPr lang="es-MX" sz="4000" i="1" dirty="0" err="1"/>
              <a:t>JTextField</a:t>
            </a:r>
            <a:endParaRPr lang="es-MX" sz="4000" i="1" dirty="0"/>
          </a:p>
          <a:p>
            <a:pPr marL="0" indent="0">
              <a:buNone/>
            </a:pPr>
            <a:r>
              <a:rPr lang="es-MX" sz="3000" dirty="0" err="1">
                <a:latin typeface="Courier New" panose="02070309020205020404" pitchFamily="49" charset="0"/>
                <a:cs typeface="Courier New" panose="02070309020205020404" pitchFamily="49" charset="0"/>
              </a:rPr>
              <a:t>int</a:t>
            </a:r>
            <a:r>
              <a:rPr lang="es-MX" sz="3000" dirty="0">
                <a:latin typeface="Courier New" panose="02070309020205020404" pitchFamily="49" charset="0"/>
                <a:cs typeface="Courier New" panose="02070309020205020404" pitchFamily="49" charset="0"/>
              </a:rPr>
              <a:t> valor = 33;</a:t>
            </a:r>
          </a:p>
          <a:p>
            <a:pPr marL="0" indent="0">
              <a:buNone/>
            </a:pPr>
            <a:r>
              <a:rPr lang="es-MX" sz="3000" dirty="0" err="1">
                <a:latin typeface="Courier New" panose="02070309020205020404" pitchFamily="49" charset="0"/>
                <a:cs typeface="Courier New" panose="02070309020205020404" pitchFamily="49" charset="0"/>
              </a:rPr>
              <a:t>textField.setText</a:t>
            </a:r>
            <a:r>
              <a:rPr lang="es-MX" sz="3000" dirty="0">
                <a:latin typeface="Courier New" panose="02070309020205020404" pitchFamily="49" charset="0"/>
                <a:cs typeface="Courier New" panose="02070309020205020404" pitchFamily="49" charset="0"/>
              </a:rPr>
              <a:t>(</a:t>
            </a:r>
            <a:r>
              <a:rPr lang="es-MX" sz="3000" dirty="0" err="1">
                <a:latin typeface="Courier New" panose="02070309020205020404" pitchFamily="49" charset="0"/>
                <a:cs typeface="Courier New" panose="02070309020205020404" pitchFamily="49" charset="0"/>
              </a:rPr>
              <a:t>Integer.toString</a:t>
            </a:r>
            <a:r>
              <a:rPr lang="es-MX" sz="3000" dirty="0">
                <a:latin typeface="Courier New" panose="02070309020205020404" pitchFamily="49" charset="0"/>
                <a:cs typeface="Courier New" panose="02070309020205020404" pitchFamily="49" charset="0"/>
              </a:rPr>
              <a:t>(valor));</a:t>
            </a:r>
          </a:p>
          <a:p>
            <a:pPr marL="0" indent="0">
              <a:buNone/>
            </a:pPr>
            <a:endParaRPr lang="es-MX" sz="3600" dirty="0">
              <a:latin typeface="Courier New" panose="02070309020205020404" pitchFamily="49" charset="0"/>
              <a:cs typeface="Courier New" panose="02070309020205020404" pitchFamily="49" charset="0"/>
            </a:endParaRPr>
          </a:p>
          <a:p>
            <a:r>
              <a:rPr lang="es-MX" sz="4000" dirty="0"/>
              <a:t>Leer números en el </a:t>
            </a:r>
            <a:r>
              <a:rPr lang="es-MX" sz="4000" i="1" dirty="0" err="1"/>
              <a:t>JTextField</a:t>
            </a:r>
            <a:endParaRPr lang="es-MX" sz="4000" i="1" dirty="0"/>
          </a:p>
          <a:p>
            <a:pPr marL="0" indent="0">
              <a:buNone/>
            </a:pPr>
            <a:r>
              <a:rPr lang="es-MX" sz="3000" dirty="0" err="1">
                <a:latin typeface="Courier New" panose="02070309020205020404" pitchFamily="49" charset="0"/>
                <a:cs typeface="Courier New" panose="02070309020205020404" pitchFamily="49" charset="0"/>
              </a:rPr>
              <a:t>int</a:t>
            </a:r>
            <a:r>
              <a:rPr lang="es-MX" sz="3000" dirty="0">
                <a:latin typeface="Courier New" panose="02070309020205020404" pitchFamily="49" charset="0"/>
                <a:cs typeface="Courier New" panose="02070309020205020404" pitchFamily="49" charset="0"/>
              </a:rPr>
              <a:t> valor;</a:t>
            </a:r>
          </a:p>
          <a:p>
            <a:pPr marL="0" indent="0">
              <a:buNone/>
            </a:pPr>
            <a:r>
              <a:rPr lang="es-MX" sz="3000" dirty="0" err="1">
                <a:latin typeface="Courier New" panose="02070309020205020404" pitchFamily="49" charset="0"/>
                <a:cs typeface="Courier New" panose="02070309020205020404" pitchFamily="49" charset="0"/>
              </a:rPr>
              <a:t>String</a:t>
            </a:r>
            <a:r>
              <a:rPr lang="es-MX" sz="3000" dirty="0">
                <a:latin typeface="Courier New" panose="02070309020205020404" pitchFamily="49" charset="0"/>
                <a:cs typeface="Courier New" panose="02070309020205020404" pitchFamily="49" charset="0"/>
              </a:rPr>
              <a:t> texto = </a:t>
            </a:r>
            <a:r>
              <a:rPr lang="es-MX" sz="3000" dirty="0" err="1">
                <a:latin typeface="Courier New" panose="02070309020205020404" pitchFamily="49" charset="0"/>
                <a:cs typeface="Courier New" panose="02070309020205020404" pitchFamily="49" charset="0"/>
              </a:rPr>
              <a:t>textField.getText</a:t>
            </a:r>
            <a:r>
              <a:rPr lang="es-MX" sz="3000" dirty="0">
                <a:latin typeface="Courier New" panose="02070309020205020404" pitchFamily="49" charset="0"/>
                <a:cs typeface="Courier New" panose="02070309020205020404" pitchFamily="49" charset="0"/>
              </a:rPr>
              <a:t>();</a:t>
            </a:r>
          </a:p>
          <a:p>
            <a:pPr marL="0" indent="0">
              <a:buNone/>
            </a:pPr>
            <a:r>
              <a:rPr lang="es-MX" sz="3000" dirty="0">
                <a:latin typeface="Courier New" panose="02070309020205020404" pitchFamily="49" charset="0"/>
                <a:cs typeface="Courier New" panose="02070309020205020404" pitchFamily="49" charset="0"/>
              </a:rPr>
              <a:t>valor = </a:t>
            </a:r>
            <a:r>
              <a:rPr lang="es-MX" sz="3000" dirty="0" err="1">
                <a:latin typeface="Courier New" panose="02070309020205020404" pitchFamily="49" charset="0"/>
                <a:cs typeface="Courier New" panose="02070309020205020404" pitchFamily="49" charset="0"/>
              </a:rPr>
              <a:t>Integer.parseString</a:t>
            </a:r>
            <a:r>
              <a:rPr lang="es-MX" sz="3000" dirty="0">
                <a:latin typeface="Courier New" panose="02070309020205020404" pitchFamily="49" charset="0"/>
                <a:cs typeface="Courier New" panose="02070309020205020404" pitchFamily="49" charset="0"/>
              </a:rPr>
              <a:t>(texto)</a:t>
            </a:r>
            <a:endParaRPr lang="es-MX" sz="3000" dirty="0"/>
          </a:p>
          <a:p>
            <a:pPr algn="just"/>
            <a:endParaRPr lang="es-MX" dirty="0"/>
          </a:p>
          <a:p>
            <a:pPr algn="just"/>
            <a:endParaRPr lang="es-MX" sz="2000" dirty="0">
              <a:latin typeface="Courier New" panose="02070309020205020404" pitchFamily="49" charset="0"/>
              <a:cs typeface="Courier New" panose="02070309020205020404" pitchFamily="49" charset="0"/>
            </a:endParaRPr>
          </a:p>
        </p:txBody>
      </p:sp>
      <p:pic>
        <p:nvPicPr>
          <p:cNvPr id="4" name="Imagen 3">
            <a:extLst>
              <a:ext uri="{FF2B5EF4-FFF2-40B4-BE49-F238E27FC236}">
                <a16:creationId xmlns:a16="http://schemas.microsoft.com/office/drawing/2014/main" id="{E108DA98-4597-465B-832D-E7B5A775A6C7}"/>
              </a:ext>
            </a:extLst>
          </p:cNvPr>
          <p:cNvPicPr>
            <a:picLocks noChangeAspect="1"/>
          </p:cNvPicPr>
          <p:nvPr/>
        </p:nvPicPr>
        <p:blipFill>
          <a:blip r:embed="rId2"/>
          <a:stretch>
            <a:fillRect/>
          </a:stretch>
        </p:blipFill>
        <p:spPr>
          <a:xfrm>
            <a:off x="7820124" y="458379"/>
            <a:ext cx="3523151" cy="1050540"/>
          </a:xfrm>
          <a:prstGeom prst="rect">
            <a:avLst/>
          </a:prstGeom>
        </p:spPr>
      </p:pic>
    </p:spTree>
    <p:extLst>
      <p:ext uri="{BB962C8B-B14F-4D97-AF65-F5344CB8AC3E}">
        <p14:creationId xmlns:p14="http://schemas.microsoft.com/office/powerpoint/2010/main" val="423367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JButton</a:t>
            </a:r>
            <a:r>
              <a:rPr lang="es-MX" b="1" dirty="0"/>
              <a:t> </a:t>
            </a:r>
            <a:r>
              <a:rPr lang="es-MX" dirty="0"/>
              <a:t>- Botones</a:t>
            </a:r>
          </a:p>
        </p:txBody>
      </p:sp>
      <p:sp>
        <p:nvSpPr>
          <p:cNvPr id="4" name="Marcador de contenido 3">
            <a:extLst>
              <a:ext uri="{FF2B5EF4-FFF2-40B4-BE49-F238E27FC236}">
                <a16:creationId xmlns:a16="http://schemas.microsoft.com/office/drawing/2014/main" id="{2451DDC5-A216-4543-8843-75F647547178}"/>
              </a:ext>
            </a:extLst>
          </p:cNvPr>
          <p:cNvSpPr>
            <a:spLocks noGrp="1"/>
          </p:cNvSpPr>
          <p:nvPr>
            <p:ph idx="1"/>
          </p:nvPr>
        </p:nvSpPr>
        <p:spPr/>
        <p:txBody>
          <a:bodyPr>
            <a:normAutofit fontScale="85000" lnSpcReduction="20000"/>
          </a:bodyPr>
          <a:lstStyle/>
          <a:p>
            <a:pPr algn="just"/>
            <a:r>
              <a:rPr lang="es-MX" sz="3200" dirty="0"/>
              <a:t>Un objeto de control </a:t>
            </a:r>
            <a:r>
              <a:rPr lang="es-MX" sz="3200" dirty="0" err="1"/>
              <a:t>JButton</a:t>
            </a:r>
            <a:r>
              <a:rPr lang="es-MX" sz="3200" dirty="0"/>
              <a:t> permite dibujar en el formulario un objeto que contiene un proceso a ejecutar.</a:t>
            </a:r>
          </a:p>
          <a:p>
            <a:pPr algn="just"/>
            <a:endParaRPr lang="es-MX" sz="3200" dirty="0"/>
          </a:p>
          <a:p>
            <a:r>
              <a:rPr lang="es-MX" dirty="0"/>
              <a:t>Propiedades más usadas:</a:t>
            </a:r>
          </a:p>
          <a:p>
            <a:endParaRPr lang="es-MX" dirty="0"/>
          </a:p>
          <a:p>
            <a:pPr lvl="1"/>
            <a:r>
              <a:rPr lang="es-MX" b="1" dirty="0"/>
              <a:t>Text</a:t>
            </a:r>
            <a:r>
              <a:rPr lang="es-MX" dirty="0"/>
              <a:t>: Contiene el valor o dato introducido en el cuadro de texto.</a:t>
            </a:r>
          </a:p>
          <a:p>
            <a:pPr lvl="1"/>
            <a:r>
              <a:rPr lang="es-MX" b="1" dirty="0"/>
              <a:t>Font</a:t>
            </a:r>
            <a:r>
              <a:rPr lang="es-MX" dirty="0"/>
              <a:t>: Permite establecer el tipo de letra del texto en la caja.</a:t>
            </a:r>
          </a:p>
          <a:p>
            <a:pPr lvl="1"/>
            <a:r>
              <a:rPr lang="es-MX" b="1" dirty="0" err="1"/>
              <a:t>Enabled</a:t>
            </a:r>
            <a:r>
              <a:rPr lang="es-MX" dirty="0"/>
              <a:t>: Para habilitar o inhabilitar el uso del objeto de control.</a:t>
            </a:r>
          </a:p>
          <a:p>
            <a:pPr marL="365760" lvl="1" indent="0">
              <a:buNone/>
            </a:pPr>
            <a:endParaRPr lang="es-MX" dirty="0"/>
          </a:p>
          <a:p>
            <a:r>
              <a:rPr lang="es-MX" dirty="0"/>
              <a:t>Evento más usado:</a:t>
            </a:r>
          </a:p>
          <a:p>
            <a:endParaRPr lang="es-MX" dirty="0"/>
          </a:p>
          <a:p>
            <a:pPr lvl="1"/>
            <a:r>
              <a:rPr lang="es-MX" b="1" dirty="0" err="1"/>
              <a:t>ActionPerformed</a:t>
            </a:r>
            <a:r>
              <a:rPr lang="es-MX" b="1" dirty="0"/>
              <a:t>:</a:t>
            </a:r>
            <a:r>
              <a:rPr lang="es-MX" dirty="0"/>
              <a:t> Este evento se lleva a cabo cuando el usuario da </a:t>
            </a:r>
            <a:r>
              <a:rPr lang="es-MX" dirty="0" err="1"/>
              <a:t>click</a:t>
            </a:r>
            <a:r>
              <a:rPr lang="es-MX" dirty="0"/>
              <a:t> sobre el objeto de control </a:t>
            </a:r>
            <a:r>
              <a:rPr lang="es-MX" dirty="0" err="1"/>
              <a:t>JButton</a:t>
            </a:r>
            <a:r>
              <a:rPr lang="es-MX" dirty="0"/>
              <a:t>.</a:t>
            </a:r>
          </a:p>
          <a:p>
            <a:endParaRPr lang="es-MX" dirty="0"/>
          </a:p>
          <a:p>
            <a:pPr algn="just"/>
            <a:endParaRPr lang="es-MX" sz="1600" dirty="0"/>
          </a:p>
        </p:txBody>
      </p:sp>
      <p:pic>
        <p:nvPicPr>
          <p:cNvPr id="12" name="Imagen 11">
            <a:extLst>
              <a:ext uri="{FF2B5EF4-FFF2-40B4-BE49-F238E27FC236}">
                <a16:creationId xmlns:a16="http://schemas.microsoft.com/office/drawing/2014/main" id="{D2670C28-82C6-4096-8090-B6DB0FB07B66}"/>
              </a:ext>
            </a:extLst>
          </p:cNvPr>
          <p:cNvPicPr>
            <a:picLocks noChangeAspect="1"/>
          </p:cNvPicPr>
          <p:nvPr/>
        </p:nvPicPr>
        <p:blipFill rotWithShape="1">
          <a:blip r:embed="rId2"/>
          <a:srcRect l="5978" t="31509" r="8814" b="44579"/>
          <a:stretch/>
        </p:blipFill>
        <p:spPr>
          <a:xfrm>
            <a:off x="7502842" y="330621"/>
            <a:ext cx="3873395" cy="1087016"/>
          </a:xfrm>
          <a:prstGeom prst="rect">
            <a:avLst/>
          </a:prstGeom>
        </p:spPr>
      </p:pic>
    </p:spTree>
    <p:extLst>
      <p:ext uri="{BB962C8B-B14F-4D97-AF65-F5344CB8AC3E}">
        <p14:creationId xmlns:p14="http://schemas.microsoft.com/office/powerpoint/2010/main" val="393705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p:txBody>
          <a:bodyPr>
            <a:normAutofit fontScale="62500" lnSpcReduction="20000"/>
          </a:bodyPr>
          <a:lstStyle/>
          <a:p>
            <a:r>
              <a:rPr lang="es-MX" dirty="0">
                <a:latin typeface="Abadi" panose="020B0604020104020204" pitchFamily="34" charset="0"/>
              </a:rPr>
              <a:t>Día 1 (Lunes 03 de diciembre)</a:t>
            </a:r>
          </a:p>
          <a:p>
            <a:pPr lvl="1" algn="just"/>
            <a:r>
              <a:rPr lang="es-MX" dirty="0">
                <a:latin typeface="Abadi" panose="020B0604020104020204" pitchFamily="34" charset="0"/>
              </a:rPr>
              <a:t>Repaso de la sintaxis básica del lenguaje Java, uso de </a:t>
            </a:r>
            <a:r>
              <a:rPr lang="es-MX" dirty="0" err="1">
                <a:latin typeface="Abadi" panose="020B0604020104020204" pitchFamily="34" charset="0"/>
              </a:rPr>
              <a:t>Netbeans</a:t>
            </a:r>
            <a:r>
              <a:rPr lang="es-MX" dirty="0">
                <a:latin typeface="Abadi" panose="020B0604020104020204" pitchFamily="34" charset="0"/>
              </a:rPr>
              <a:t>, ejemplos con estructuras de control de flujo, uso de los métodos </a:t>
            </a:r>
            <a:r>
              <a:rPr lang="es-MX" b="1" dirty="0" err="1">
                <a:latin typeface="Abadi" panose="020B0604020104020204" pitchFamily="34" charset="0"/>
              </a:rPr>
              <a:t>getter</a:t>
            </a:r>
            <a:r>
              <a:rPr lang="es-MX" dirty="0">
                <a:latin typeface="Abadi" panose="020B0604020104020204" pitchFamily="34" charset="0"/>
              </a:rPr>
              <a:t> y </a:t>
            </a:r>
            <a:r>
              <a:rPr lang="es-MX" b="1" dirty="0">
                <a:latin typeface="Abadi" panose="020B0604020104020204" pitchFamily="34" charset="0"/>
              </a:rPr>
              <a:t>setter</a:t>
            </a:r>
            <a:r>
              <a:rPr lang="es-MX" dirty="0">
                <a:latin typeface="Abadi" panose="020B0604020104020204" pitchFamily="34" charset="0"/>
              </a:rPr>
              <a:t> y creación de objetos.</a:t>
            </a:r>
          </a:p>
          <a:p>
            <a:pPr lvl="1" algn="just"/>
            <a:endParaRPr lang="es-MX" dirty="0">
              <a:latin typeface="Abadi" panose="020B0604020104020204" pitchFamily="34" charset="0"/>
            </a:endParaRPr>
          </a:p>
          <a:p>
            <a:pPr algn="just"/>
            <a:r>
              <a:rPr lang="es-MX" dirty="0">
                <a:latin typeface="Abadi" panose="020B0604020104020204" pitchFamily="34" charset="0"/>
              </a:rPr>
              <a:t>Día 2 (Martes 04 de diciembre)</a:t>
            </a:r>
          </a:p>
          <a:p>
            <a:pPr lvl="1" algn="just"/>
            <a:r>
              <a:rPr lang="es-MX" dirty="0">
                <a:latin typeface="Abadi" panose="020B0604020104020204" pitchFamily="34" charset="0"/>
              </a:rPr>
              <a:t>Métodos constructores, polimorfismo y herencia. Interacción entre clases.</a:t>
            </a:r>
          </a:p>
          <a:p>
            <a:pPr lvl="1" algn="just"/>
            <a:endParaRPr lang="es-MX" dirty="0">
              <a:latin typeface="Abadi" panose="020B0604020104020204" pitchFamily="34" charset="0"/>
            </a:endParaRPr>
          </a:p>
          <a:p>
            <a:pPr algn="just"/>
            <a:r>
              <a:rPr lang="es-MX" dirty="0">
                <a:latin typeface="Abadi" panose="020B0604020104020204" pitchFamily="34" charset="0"/>
              </a:rPr>
              <a:t>Día 3 (Miércoles 05 de diciembre)</a:t>
            </a:r>
          </a:p>
          <a:p>
            <a:pPr lvl="1" algn="just"/>
            <a:r>
              <a:rPr lang="es-MX" dirty="0">
                <a:latin typeface="Abadi" panose="020B0604020104020204" pitchFamily="34" charset="0"/>
              </a:rPr>
              <a:t>Interfaz gráfica de usuario utilizando </a:t>
            </a:r>
            <a:r>
              <a:rPr lang="es-MX" dirty="0" err="1">
                <a:latin typeface="Abadi" panose="020B0604020104020204" pitchFamily="34" charset="0"/>
              </a:rPr>
              <a:t>Netbeans</a:t>
            </a:r>
            <a:r>
              <a:rPr lang="es-MX" dirty="0">
                <a:latin typeface="Abadi" panose="020B0604020104020204" pitchFamily="34" charset="0"/>
              </a:rPr>
              <a:t>, uso de los controles </a:t>
            </a:r>
            <a:r>
              <a:rPr lang="es-MX" dirty="0" err="1">
                <a:latin typeface="Abadi" panose="020B0604020104020204" pitchFamily="34" charset="0"/>
              </a:rPr>
              <a:t>JPanel</a:t>
            </a:r>
            <a:r>
              <a:rPr lang="es-MX" dirty="0">
                <a:latin typeface="Abadi" panose="020B0604020104020204" pitchFamily="34" charset="0"/>
              </a:rPr>
              <a:t>, JFrame, </a:t>
            </a:r>
            <a:r>
              <a:rPr lang="es-MX" dirty="0" err="1">
                <a:latin typeface="Abadi" panose="020B0604020104020204" pitchFamily="34" charset="0"/>
              </a:rPr>
              <a:t>JLabel</a:t>
            </a:r>
            <a:r>
              <a:rPr lang="es-MX" dirty="0">
                <a:latin typeface="Abadi" panose="020B0604020104020204" pitchFamily="34" charset="0"/>
              </a:rPr>
              <a:t>, </a:t>
            </a:r>
            <a:r>
              <a:rPr lang="es-MX" dirty="0" err="1">
                <a:latin typeface="Abadi" panose="020B0604020104020204" pitchFamily="34" charset="0"/>
              </a:rPr>
              <a:t>JTextbox</a:t>
            </a:r>
            <a:r>
              <a:rPr lang="es-MX" dirty="0">
                <a:latin typeface="Abadi" panose="020B0604020104020204" pitchFamily="34" charset="0"/>
              </a:rPr>
              <a:t> y </a:t>
            </a:r>
            <a:r>
              <a:rPr lang="es-MX" dirty="0" err="1">
                <a:latin typeface="Abadi" panose="020B0604020104020204" pitchFamily="34" charset="0"/>
              </a:rPr>
              <a:t>JButton</a:t>
            </a:r>
            <a:r>
              <a:rPr lang="es-MX" dirty="0">
                <a:latin typeface="Abadi" panose="020B0604020104020204" pitchFamily="34" charset="0"/>
              </a:rPr>
              <a:t>. Ejemplos y ejercicios.</a:t>
            </a:r>
          </a:p>
          <a:p>
            <a:pPr lvl="1" algn="just"/>
            <a:endParaRPr lang="es-MX" dirty="0">
              <a:latin typeface="Abadi" panose="020B0604020104020204" pitchFamily="34" charset="0"/>
            </a:endParaRPr>
          </a:p>
          <a:p>
            <a:pPr algn="just"/>
            <a:r>
              <a:rPr lang="es-MX" dirty="0">
                <a:latin typeface="Abadi" panose="020B0604020104020204" pitchFamily="34" charset="0"/>
              </a:rPr>
              <a:t>Día 4 (Jueves 06 de diciembre)</a:t>
            </a:r>
          </a:p>
          <a:p>
            <a:pPr lvl="1" algn="just"/>
            <a:r>
              <a:rPr lang="es-MX" dirty="0"/>
              <a:t>Interfaz gráfica de usuario utilizando </a:t>
            </a:r>
            <a:r>
              <a:rPr lang="es-MX" dirty="0" err="1"/>
              <a:t>Netbeans</a:t>
            </a:r>
            <a:r>
              <a:rPr lang="es-MX" dirty="0"/>
              <a:t>, uso de los controles </a:t>
            </a:r>
            <a:r>
              <a:rPr lang="es-MX" dirty="0" err="1"/>
              <a:t>JComboBox</a:t>
            </a:r>
            <a:r>
              <a:rPr lang="es-MX" dirty="0"/>
              <a:t>, </a:t>
            </a:r>
            <a:r>
              <a:rPr lang="es-MX" dirty="0" err="1"/>
              <a:t>JCheckBox</a:t>
            </a:r>
            <a:r>
              <a:rPr lang="es-MX" dirty="0"/>
              <a:t>, </a:t>
            </a:r>
            <a:r>
              <a:rPr lang="es-MX" dirty="0" err="1"/>
              <a:t>JRadioButton</a:t>
            </a:r>
            <a:r>
              <a:rPr lang="es-MX" dirty="0"/>
              <a:t> y manejo de imágenes</a:t>
            </a:r>
            <a:endParaRPr lang="es-MX" dirty="0">
              <a:latin typeface="Abadi" panose="020B0604020104020204" pitchFamily="34" charset="0"/>
            </a:endParaRPr>
          </a:p>
          <a:p>
            <a:pPr lvl="1" algn="just"/>
            <a:endParaRPr lang="es-MX" dirty="0">
              <a:latin typeface="Abadi" panose="020B0604020104020204" pitchFamily="34" charset="0"/>
            </a:endParaRPr>
          </a:p>
          <a:p>
            <a:pPr algn="just"/>
            <a:r>
              <a:rPr lang="es-MX" dirty="0">
                <a:latin typeface="Abadi" panose="020B0604020104020204" pitchFamily="34" charset="0"/>
              </a:rPr>
              <a:t>Día 5 (Viernes 07 de diciembre)</a:t>
            </a:r>
          </a:p>
          <a:p>
            <a:pPr lvl="1" algn="just"/>
            <a:r>
              <a:rPr lang="es-MX" dirty="0">
                <a:latin typeface="Abadi" panose="020B0604020104020204" pitchFamily="34" charset="0"/>
              </a:rPr>
              <a:t>Ejercicio utilizando todos los elementos vistos en las clases anteriores.</a:t>
            </a:r>
          </a:p>
        </p:txBody>
      </p:sp>
      <p:sp>
        <p:nvSpPr>
          <p:cNvPr id="4" name="Rectángulo 3">
            <a:extLst>
              <a:ext uri="{FF2B5EF4-FFF2-40B4-BE49-F238E27FC236}">
                <a16:creationId xmlns:a16="http://schemas.microsoft.com/office/drawing/2014/main" id="{305B5486-EE8C-472E-AF4A-C1EEDA245823}"/>
              </a:ext>
            </a:extLst>
          </p:cNvPr>
          <p:cNvSpPr/>
          <p:nvPr/>
        </p:nvSpPr>
        <p:spPr>
          <a:xfrm>
            <a:off x="1604426" y="3429000"/>
            <a:ext cx="9901576" cy="7200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2645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3136A7-C890-4B17-979C-93EA602A152E}"/>
              </a:ext>
            </a:extLst>
          </p:cNvPr>
          <p:cNvSpPr>
            <a:spLocks noGrp="1"/>
          </p:cNvSpPr>
          <p:nvPr>
            <p:ph type="title"/>
          </p:nvPr>
        </p:nvSpPr>
        <p:spPr/>
        <p:txBody>
          <a:bodyPr/>
          <a:lstStyle/>
          <a:p>
            <a:r>
              <a:rPr lang="es-MX" dirty="0"/>
              <a:t>Día 3</a:t>
            </a:r>
          </a:p>
        </p:txBody>
      </p:sp>
      <p:sp>
        <p:nvSpPr>
          <p:cNvPr id="5" name="Marcador de texto 4">
            <a:extLst>
              <a:ext uri="{FF2B5EF4-FFF2-40B4-BE49-F238E27FC236}">
                <a16:creationId xmlns:a16="http://schemas.microsoft.com/office/drawing/2014/main" id="{245907B3-63DA-47D4-8E50-3ECD2173C09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45996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5DCBB-43C1-4F5E-9B9F-088356F63551}"/>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708496D9-80F1-4C28-9836-A32640B13AB0}"/>
              </a:ext>
            </a:extLst>
          </p:cNvPr>
          <p:cNvSpPr>
            <a:spLocks noGrp="1"/>
          </p:cNvSpPr>
          <p:nvPr>
            <p:ph idx="1"/>
          </p:nvPr>
        </p:nvSpPr>
        <p:spPr/>
        <p:txBody>
          <a:bodyPr/>
          <a:lstStyle/>
          <a:p>
            <a:pPr algn="just"/>
            <a:r>
              <a:rPr lang="es-MX" dirty="0"/>
              <a:t>Esta propiedad permite el ocultamiento de la información, es decir, permite asegurar que el contenido de un objeto se pueda ocultar del mundo exterior dejándose ver lo que cada objeto necesite hacer publico.</a:t>
            </a:r>
          </a:p>
          <a:p>
            <a:pPr algn="just"/>
            <a:endParaRPr lang="es-MX" dirty="0"/>
          </a:p>
          <a:p>
            <a:pPr algn="just"/>
            <a:endParaRPr lang="es-MX" dirty="0"/>
          </a:p>
        </p:txBody>
      </p:sp>
      <p:sp>
        <p:nvSpPr>
          <p:cNvPr id="4" name="CuadroTexto 3">
            <a:extLst>
              <a:ext uri="{FF2B5EF4-FFF2-40B4-BE49-F238E27FC236}">
                <a16:creationId xmlns:a16="http://schemas.microsoft.com/office/drawing/2014/main" id="{BB0BEFD7-F2D3-477D-B771-96FDC9C94698}"/>
              </a:ext>
            </a:extLst>
          </p:cNvPr>
          <p:cNvSpPr txBox="1"/>
          <p:nvPr/>
        </p:nvSpPr>
        <p:spPr>
          <a:xfrm>
            <a:off x="2485027" y="4334470"/>
            <a:ext cx="8110362" cy="923330"/>
          </a:xfrm>
          <a:prstGeom prst="rect">
            <a:avLst/>
          </a:prstGeom>
          <a:noFill/>
        </p:spPr>
        <p:txBody>
          <a:bodyPr wrap="none" rtlCol="0">
            <a:spAutoFit/>
          </a:bodyPr>
          <a:lstStyle/>
          <a:p>
            <a:r>
              <a:rPr lang="es-MX"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Modificadores de acceso</a:t>
            </a:r>
          </a:p>
        </p:txBody>
      </p:sp>
    </p:spTree>
    <p:extLst>
      <p:ext uri="{BB962C8B-B14F-4D97-AF65-F5344CB8AC3E}">
        <p14:creationId xmlns:p14="http://schemas.microsoft.com/office/powerpoint/2010/main" val="363332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34E83-E823-47E0-8620-BD8DFA9DAAE2}"/>
              </a:ext>
            </a:extLst>
          </p:cNvPr>
          <p:cNvSpPr>
            <a:spLocks noGrp="1"/>
          </p:cNvSpPr>
          <p:nvPr>
            <p:ph type="title"/>
          </p:nvPr>
        </p:nvSpPr>
        <p:spPr/>
        <p:txBody>
          <a:bodyPr/>
          <a:lstStyle/>
          <a:p>
            <a:r>
              <a:rPr lang="es-MX" dirty="0"/>
              <a:t>Modificadores de acceso</a:t>
            </a:r>
          </a:p>
        </p:txBody>
      </p:sp>
      <p:graphicFrame>
        <p:nvGraphicFramePr>
          <p:cNvPr id="4" name="Marcador de contenido 3">
            <a:extLst>
              <a:ext uri="{FF2B5EF4-FFF2-40B4-BE49-F238E27FC236}">
                <a16:creationId xmlns:a16="http://schemas.microsoft.com/office/drawing/2014/main" id="{FE692428-6B6A-4A5E-A326-6835A83AE33D}"/>
              </a:ext>
            </a:extLst>
          </p:cNvPr>
          <p:cNvGraphicFramePr>
            <a:graphicFrameLocks noGrp="1"/>
          </p:cNvGraphicFramePr>
          <p:nvPr>
            <p:ph idx="1"/>
            <p:extLst>
              <p:ext uri="{D42A27DB-BD31-4B8C-83A1-F6EECF244321}">
                <p14:modId xmlns:p14="http://schemas.microsoft.com/office/powerpoint/2010/main" val="1008462037"/>
              </p:ext>
            </p:extLst>
          </p:nvPr>
        </p:nvGraphicFramePr>
        <p:xfrm>
          <a:off x="1593436" y="1600200"/>
          <a:ext cx="978280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71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4AAC7-53E1-4BB0-BC74-AAA0D6D014D4}"/>
              </a:ext>
            </a:extLst>
          </p:cNvPr>
          <p:cNvSpPr>
            <a:spLocks noGrp="1"/>
          </p:cNvSpPr>
          <p:nvPr>
            <p:ph type="title"/>
          </p:nvPr>
        </p:nvSpPr>
        <p:spPr/>
        <p:txBody>
          <a:bodyPr/>
          <a:lstStyle/>
          <a:p>
            <a:r>
              <a:rPr lang="es-MX" b="1" dirty="0" err="1"/>
              <a:t>Public</a:t>
            </a:r>
            <a:endParaRPr lang="es-MX" b="1" dirty="0"/>
          </a:p>
        </p:txBody>
      </p:sp>
      <p:sp>
        <p:nvSpPr>
          <p:cNvPr id="3" name="Marcador de contenido 2">
            <a:extLst>
              <a:ext uri="{FF2B5EF4-FFF2-40B4-BE49-F238E27FC236}">
                <a16:creationId xmlns:a16="http://schemas.microsoft.com/office/drawing/2014/main" id="{41DC97AF-764A-4F35-B476-F83BDFA8C5FA}"/>
              </a:ext>
            </a:extLst>
          </p:cNvPr>
          <p:cNvSpPr>
            <a:spLocks noGrp="1"/>
          </p:cNvSpPr>
          <p:nvPr>
            <p:ph idx="1"/>
          </p:nvPr>
        </p:nvSpPr>
        <p:spPr/>
        <p:txBody>
          <a:bodyPr/>
          <a:lstStyle/>
          <a:p>
            <a:pPr marL="0" indent="0" algn="just">
              <a:buNone/>
            </a:pPr>
            <a:r>
              <a:rPr lang="es-MX" dirty="0"/>
              <a:t>El modificador de acceso público se especifica con la palabra reservada </a:t>
            </a:r>
            <a:r>
              <a:rPr lang="es-MX" b="1" dirty="0" err="1"/>
              <a:t>public</a:t>
            </a:r>
            <a:r>
              <a:rPr lang="es-MX" dirty="0"/>
              <a:t>.</a:t>
            </a:r>
          </a:p>
          <a:p>
            <a:pPr marL="0" indent="0" algn="just">
              <a:buNone/>
            </a:pPr>
            <a:endParaRPr lang="es-MX" dirty="0"/>
          </a:p>
          <a:p>
            <a:pPr algn="just"/>
            <a:r>
              <a:rPr lang="es-MX" dirty="0"/>
              <a:t>El modificador de acceso público tiene el alcance más amplio entre todos los demás modificadores de acceso.</a:t>
            </a:r>
          </a:p>
          <a:p>
            <a:pPr algn="just"/>
            <a:r>
              <a:rPr lang="es-MX" dirty="0"/>
              <a:t>Las clases, métodos o atributos que se declaran como públicos son accesibles desde cualquier lugar del programa. No hay restricciones en el alcance de acceso y visibilidad de los elementos.</a:t>
            </a:r>
          </a:p>
        </p:txBody>
      </p:sp>
    </p:spTree>
    <p:extLst>
      <p:ext uri="{BB962C8B-B14F-4D97-AF65-F5344CB8AC3E}">
        <p14:creationId xmlns:p14="http://schemas.microsoft.com/office/powerpoint/2010/main" val="223358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8E515-3F72-4F85-9512-C46F0AEA761A}"/>
              </a:ext>
            </a:extLst>
          </p:cNvPr>
          <p:cNvSpPr>
            <a:spLocks noGrp="1"/>
          </p:cNvSpPr>
          <p:nvPr>
            <p:ph type="title"/>
          </p:nvPr>
        </p:nvSpPr>
        <p:spPr/>
        <p:txBody>
          <a:bodyPr/>
          <a:lstStyle/>
          <a:p>
            <a:r>
              <a:rPr lang="es-MX" b="1" dirty="0" err="1"/>
              <a:t>Protected</a:t>
            </a:r>
            <a:endParaRPr lang="es-MX" b="1" dirty="0"/>
          </a:p>
        </p:txBody>
      </p:sp>
      <p:sp>
        <p:nvSpPr>
          <p:cNvPr id="3" name="Marcador de contenido 2">
            <a:extLst>
              <a:ext uri="{FF2B5EF4-FFF2-40B4-BE49-F238E27FC236}">
                <a16:creationId xmlns:a16="http://schemas.microsoft.com/office/drawing/2014/main" id="{83476959-EA2C-4DC5-88A3-BCE3E0F33889}"/>
              </a:ext>
            </a:extLst>
          </p:cNvPr>
          <p:cNvSpPr>
            <a:spLocks noGrp="1"/>
          </p:cNvSpPr>
          <p:nvPr>
            <p:ph idx="1"/>
          </p:nvPr>
        </p:nvSpPr>
        <p:spPr/>
        <p:txBody>
          <a:bodyPr/>
          <a:lstStyle/>
          <a:p>
            <a:pPr marL="0" indent="0" algn="just">
              <a:buNone/>
            </a:pPr>
            <a:r>
              <a:rPr lang="es-MX" dirty="0"/>
              <a:t>El modificador de acceso protegido se especifica con la palabra reservada </a:t>
            </a:r>
            <a:r>
              <a:rPr lang="es-MX" b="1" dirty="0" err="1"/>
              <a:t>protected</a:t>
            </a:r>
            <a:r>
              <a:rPr lang="es-MX" dirty="0"/>
              <a:t>.</a:t>
            </a:r>
          </a:p>
          <a:p>
            <a:pPr marL="0" indent="0" algn="just">
              <a:buNone/>
            </a:pPr>
            <a:endParaRPr lang="es-MX" dirty="0"/>
          </a:p>
          <a:p>
            <a:pPr algn="just"/>
            <a:r>
              <a:rPr lang="es-MX" dirty="0"/>
              <a:t>Los métodos o atributos declarados como </a:t>
            </a:r>
            <a:r>
              <a:rPr lang="es-MX" dirty="0" err="1"/>
              <a:t>protected</a:t>
            </a:r>
            <a:r>
              <a:rPr lang="es-MX" dirty="0"/>
              <a:t> son accesibles dentro del mismo paquete o subclases en paquetes diferentes.</a:t>
            </a:r>
          </a:p>
        </p:txBody>
      </p:sp>
    </p:spTree>
    <p:extLst>
      <p:ext uri="{BB962C8B-B14F-4D97-AF65-F5344CB8AC3E}">
        <p14:creationId xmlns:p14="http://schemas.microsoft.com/office/powerpoint/2010/main" val="15860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75EA7-AA81-4F5F-BAE9-E40D4B1506E9}"/>
              </a:ext>
            </a:extLst>
          </p:cNvPr>
          <p:cNvSpPr>
            <a:spLocks noGrp="1"/>
          </p:cNvSpPr>
          <p:nvPr>
            <p:ph type="title"/>
          </p:nvPr>
        </p:nvSpPr>
        <p:spPr/>
        <p:txBody>
          <a:bodyPr/>
          <a:lstStyle/>
          <a:p>
            <a:r>
              <a:rPr lang="es-MX" b="1" dirty="0"/>
              <a:t>Default (sin modificador)</a:t>
            </a:r>
          </a:p>
        </p:txBody>
      </p:sp>
      <p:sp>
        <p:nvSpPr>
          <p:cNvPr id="3" name="Marcador de contenido 2">
            <a:extLst>
              <a:ext uri="{FF2B5EF4-FFF2-40B4-BE49-F238E27FC236}">
                <a16:creationId xmlns:a16="http://schemas.microsoft.com/office/drawing/2014/main" id="{3B98CCEE-2E16-40BC-BA72-DCD8A911D3D5}"/>
              </a:ext>
            </a:extLst>
          </p:cNvPr>
          <p:cNvSpPr>
            <a:spLocks noGrp="1"/>
          </p:cNvSpPr>
          <p:nvPr>
            <p:ph idx="1"/>
          </p:nvPr>
        </p:nvSpPr>
        <p:spPr/>
        <p:txBody>
          <a:bodyPr/>
          <a:lstStyle/>
          <a:p>
            <a:pPr algn="just"/>
            <a:r>
              <a:rPr lang="es-MX" dirty="0"/>
              <a:t>Cuando no se especifica ningún modificador de acceso para una clase, método o atributo, se dice tiene un </a:t>
            </a:r>
            <a:r>
              <a:rPr lang="es-MX" b="1" dirty="0"/>
              <a:t>modificador de acceso default </a:t>
            </a:r>
            <a:r>
              <a:rPr lang="es-MX" dirty="0"/>
              <a:t>o sin modificador.</a:t>
            </a:r>
          </a:p>
          <a:p>
            <a:pPr algn="just"/>
            <a:endParaRPr lang="es-MX" dirty="0"/>
          </a:p>
          <a:p>
            <a:pPr algn="just"/>
            <a:r>
              <a:rPr lang="es-MX" dirty="0"/>
              <a:t>Los atributos, clases o métodos que se declaran sin modificador, solo son accesibles dentro del </a:t>
            </a:r>
            <a:r>
              <a:rPr lang="es-MX" b="1" dirty="0"/>
              <a:t>mismo paquete</a:t>
            </a:r>
            <a:r>
              <a:rPr lang="es-MX" dirty="0"/>
              <a:t>.</a:t>
            </a:r>
          </a:p>
          <a:p>
            <a:pPr marL="0" indent="0" algn="just">
              <a:buNone/>
            </a:pPr>
            <a:endParaRPr lang="es-MX" dirty="0"/>
          </a:p>
        </p:txBody>
      </p:sp>
    </p:spTree>
    <p:extLst>
      <p:ext uri="{BB962C8B-B14F-4D97-AF65-F5344CB8AC3E}">
        <p14:creationId xmlns:p14="http://schemas.microsoft.com/office/powerpoint/2010/main" val="29747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6EE53-E06B-4A85-9786-1963B3BD0A0B}"/>
              </a:ext>
            </a:extLst>
          </p:cNvPr>
          <p:cNvSpPr>
            <a:spLocks noGrp="1"/>
          </p:cNvSpPr>
          <p:nvPr>
            <p:ph type="title"/>
          </p:nvPr>
        </p:nvSpPr>
        <p:spPr/>
        <p:txBody>
          <a:bodyPr/>
          <a:lstStyle/>
          <a:p>
            <a:r>
              <a:rPr lang="es-MX" b="1" dirty="0" err="1"/>
              <a:t>Private</a:t>
            </a:r>
            <a:endParaRPr lang="es-MX" b="1" dirty="0"/>
          </a:p>
        </p:txBody>
      </p:sp>
      <p:sp>
        <p:nvSpPr>
          <p:cNvPr id="3" name="Marcador de contenido 2">
            <a:extLst>
              <a:ext uri="{FF2B5EF4-FFF2-40B4-BE49-F238E27FC236}">
                <a16:creationId xmlns:a16="http://schemas.microsoft.com/office/drawing/2014/main" id="{A2353A93-DCC6-4D60-8F21-79083EFF31E1}"/>
              </a:ext>
            </a:extLst>
          </p:cNvPr>
          <p:cNvSpPr>
            <a:spLocks noGrp="1"/>
          </p:cNvSpPr>
          <p:nvPr>
            <p:ph idx="1"/>
          </p:nvPr>
        </p:nvSpPr>
        <p:spPr/>
        <p:txBody>
          <a:bodyPr/>
          <a:lstStyle/>
          <a:p>
            <a:pPr marL="0" indent="0" algn="just">
              <a:buNone/>
            </a:pPr>
            <a:r>
              <a:rPr lang="es-MX" dirty="0"/>
              <a:t>El modificador de acceso privado se especifica con la palabra reservada </a:t>
            </a:r>
            <a:r>
              <a:rPr lang="es-MX" b="1" dirty="0" err="1"/>
              <a:t>private</a:t>
            </a:r>
            <a:r>
              <a:rPr lang="es-MX" dirty="0"/>
              <a:t>. Los métodos o atributos declarados como privados solo son accesibles dentro de la clase en la que se declaran.</a:t>
            </a:r>
          </a:p>
          <a:p>
            <a:pPr marL="0" indent="0" algn="just">
              <a:buNone/>
            </a:pPr>
            <a:endParaRPr lang="es-MX" dirty="0"/>
          </a:p>
          <a:p>
            <a:pPr algn="just"/>
            <a:r>
              <a:rPr lang="es-MX" dirty="0"/>
              <a:t>Cualquier otra clase del mismo paquete no podrá acceder a estos miembros.</a:t>
            </a:r>
          </a:p>
          <a:p>
            <a:pPr algn="just"/>
            <a:r>
              <a:rPr lang="es-MX" dirty="0"/>
              <a:t>Las clases e interfaces no se pueden declarar como privadas (</a:t>
            </a:r>
            <a:r>
              <a:rPr lang="es-MX" dirty="0" err="1"/>
              <a:t>private</a:t>
            </a:r>
            <a:r>
              <a:rPr lang="es-MX" dirty="0"/>
              <a:t>).</a:t>
            </a:r>
          </a:p>
        </p:txBody>
      </p:sp>
    </p:spTree>
    <p:extLst>
      <p:ext uri="{BB962C8B-B14F-4D97-AF65-F5344CB8AC3E}">
        <p14:creationId xmlns:p14="http://schemas.microsoft.com/office/powerpoint/2010/main" val="40911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13647</TotalTime>
  <Words>747</Words>
  <Application>Microsoft Office PowerPoint</Application>
  <PresentationFormat>Personalizado</PresentationFormat>
  <Paragraphs>129</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Abadi</vt:lpstr>
      <vt:lpstr>Arial</vt:lpstr>
      <vt:lpstr>Courier New</vt:lpstr>
      <vt:lpstr>Euphemia</vt:lpstr>
      <vt:lpstr>Matemáticas 16 X 9</vt:lpstr>
      <vt:lpstr>Java para Cibernética y Computación II</vt:lpstr>
      <vt:lpstr>Programación por día</vt:lpstr>
      <vt:lpstr>Día 3</vt:lpstr>
      <vt:lpstr>Encapsulamiento</vt:lpstr>
      <vt:lpstr>Modificadores de acceso</vt:lpstr>
      <vt:lpstr>Public</vt:lpstr>
      <vt:lpstr>Protected</vt:lpstr>
      <vt:lpstr>Default (sin modificador)</vt:lpstr>
      <vt:lpstr>Private</vt:lpstr>
      <vt:lpstr>Tabla de modificadores de acceso</vt:lpstr>
      <vt:lpstr>Interfaz gráfica en Java</vt:lpstr>
      <vt:lpstr>JFrame - Ventana</vt:lpstr>
      <vt:lpstr>JPanel - Contenedor</vt:lpstr>
      <vt:lpstr>Jlabel - Etiquetas</vt:lpstr>
      <vt:lpstr>JTextField – Cajas de texto</vt:lpstr>
      <vt:lpstr>JTextField – Cajas de texto</vt:lpstr>
      <vt:lpstr>JButton - Botones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para Cibernética y Computación</dc:title>
  <dc:creator>Gamar Zaid Joseph García Castillo</dc:creator>
  <cp:lastModifiedBy>Gamar Zaid Joseph García Castillo</cp:lastModifiedBy>
  <cp:revision>157</cp:revision>
  <dcterms:created xsi:type="dcterms:W3CDTF">2018-05-21T18:50:41Z</dcterms:created>
  <dcterms:modified xsi:type="dcterms:W3CDTF">2018-12-05T13:32:23Z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