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9" r:id="rId3"/>
    <p:sldId id="303" r:id="rId4"/>
    <p:sldId id="350" r:id="rId5"/>
    <p:sldId id="367" r:id="rId6"/>
    <p:sldId id="364" r:id="rId7"/>
    <p:sldId id="363" r:id="rId8"/>
    <p:sldId id="365" r:id="rId9"/>
    <p:sldId id="366" r:id="rId1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56" y="10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06/12/2018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66E6084-0988-49B4-BD4E-1264194D9864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672DBA-49C3-447C-8085-7649BB6EA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17" y="5748804"/>
            <a:ext cx="972672" cy="9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EEB305-4E92-401E-9FCA-996DF9FD55B6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901BA-1555-4CE1-92B2-39682A57B7CA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4D32F-F0D9-47B3-AAC6-D43DC057831A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07FB1B-461B-4D1D-952B-7FEEFF2CFA29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2F5AABF-08C1-432E-AF6A-37E77E77A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17" y="5748804"/>
            <a:ext cx="972672" cy="9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9D876-84BE-45D9-9418-9FF24663C364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F9AA-CFE1-4BA9-8C5D-54C264D423B8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51D7A-9E1F-4C6F-8B86-F39A8650CB7A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1E9FB-24DE-4A64-B35D-DF3FF6E51288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DA7DC-138B-4843-B77A-91873FF451A9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016917-91ED-4B62-9DC6-0583229F954A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 userDrawn="1"/>
        </p:nvSpPr>
        <p:spPr bwMode="black">
          <a:xfrm>
            <a:off x="621804" y="736219"/>
            <a:ext cx="609441" cy="609600"/>
          </a:xfrm>
          <a:prstGeom prst="rect">
            <a:avLst/>
          </a:prstGeom>
          <a:solidFill>
            <a:schemeClr val="bg1">
              <a:lumMod val="8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t>06/12/2018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DE858A8-E6EE-45BB-AE22-EA6A2251724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7929" y="775793"/>
            <a:ext cx="507867" cy="5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sw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6600" b="1" dirty="0"/>
              <a:t>Java</a:t>
            </a:r>
            <a:r>
              <a:rPr lang="es-ES" dirty="0"/>
              <a:t> para Cibernética y Computación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1800" dirty="0"/>
              <a:t>Colegio de Ciencias y Humanidades – Plantel Oriente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BB5D89-82B4-4DBE-84A5-31CDD89635C3}"/>
              </a:ext>
            </a:extLst>
          </p:cNvPr>
          <p:cNvSpPr txBox="1">
            <a:spLocks/>
          </p:cNvSpPr>
          <p:nvPr/>
        </p:nvSpPr>
        <p:spPr>
          <a:xfrm>
            <a:off x="2428669" y="5733257"/>
            <a:ext cx="5616693" cy="1008112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b="1" dirty="0"/>
              <a:t>Instructores:</a:t>
            </a:r>
          </a:p>
          <a:p>
            <a:r>
              <a:rPr lang="es-MX" sz="1600" b="1" dirty="0">
                <a:solidFill>
                  <a:srgbClr val="C00000"/>
                </a:solidFill>
              </a:rPr>
              <a:t>¡¡¡TODOS LOS PROFESORES INSCRITOS EN EL CURSO!!!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2CF8-9904-4E94-812C-03306D46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por día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0111D-FEB2-4D51-A8DD-E10076BE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>
                <a:latin typeface="Abadi" panose="020B0604020104020204" pitchFamily="34" charset="0"/>
              </a:rPr>
              <a:t>Día 1 (Lunes 03 de diciembre)</a:t>
            </a:r>
          </a:p>
          <a:p>
            <a:pPr lvl="1" algn="just"/>
            <a:r>
              <a:rPr lang="es-MX" dirty="0">
                <a:latin typeface="Abadi" panose="020B0604020104020204" pitchFamily="34" charset="0"/>
              </a:rPr>
              <a:t>Repaso de la sintaxis básica del lenguaje Java, uso de </a:t>
            </a:r>
            <a:r>
              <a:rPr lang="es-MX" dirty="0" err="1">
                <a:latin typeface="Abadi" panose="020B0604020104020204" pitchFamily="34" charset="0"/>
              </a:rPr>
              <a:t>Netbeans</a:t>
            </a:r>
            <a:r>
              <a:rPr lang="es-MX" dirty="0">
                <a:latin typeface="Abadi" panose="020B0604020104020204" pitchFamily="34" charset="0"/>
              </a:rPr>
              <a:t>, ejemplos con estructuras de control de flujo, uso de los métodos </a:t>
            </a:r>
            <a:r>
              <a:rPr lang="es-MX" b="1" dirty="0" err="1">
                <a:latin typeface="Abadi" panose="020B0604020104020204" pitchFamily="34" charset="0"/>
              </a:rPr>
              <a:t>getter</a:t>
            </a:r>
            <a:r>
              <a:rPr lang="es-MX" dirty="0">
                <a:latin typeface="Abadi" panose="020B0604020104020204" pitchFamily="34" charset="0"/>
              </a:rPr>
              <a:t> y </a:t>
            </a:r>
            <a:r>
              <a:rPr lang="es-MX" b="1" dirty="0">
                <a:latin typeface="Abadi" panose="020B0604020104020204" pitchFamily="34" charset="0"/>
              </a:rPr>
              <a:t>setter</a:t>
            </a:r>
            <a:r>
              <a:rPr lang="es-MX" dirty="0">
                <a:latin typeface="Abadi" panose="020B0604020104020204" pitchFamily="34" charset="0"/>
              </a:rPr>
              <a:t> y creación de objetos.</a:t>
            </a:r>
          </a:p>
          <a:p>
            <a:pPr lvl="1" algn="just"/>
            <a:endParaRPr lang="es-MX" dirty="0">
              <a:latin typeface="Abadi" panose="020B0604020104020204" pitchFamily="34" charset="0"/>
            </a:endParaRPr>
          </a:p>
          <a:p>
            <a:pPr algn="just"/>
            <a:r>
              <a:rPr lang="es-MX" dirty="0">
                <a:latin typeface="Abadi" panose="020B0604020104020204" pitchFamily="34" charset="0"/>
              </a:rPr>
              <a:t>Día 2 (Martes 04 de diciembre)</a:t>
            </a:r>
          </a:p>
          <a:p>
            <a:pPr lvl="1" algn="just"/>
            <a:r>
              <a:rPr lang="es-MX" dirty="0">
                <a:latin typeface="Abadi" panose="020B0604020104020204" pitchFamily="34" charset="0"/>
              </a:rPr>
              <a:t>Métodos constructores, polimorfismo y herencia. Interacción entre clases.</a:t>
            </a:r>
          </a:p>
          <a:p>
            <a:pPr lvl="1" algn="just"/>
            <a:endParaRPr lang="es-MX" dirty="0">
              <a:latin typeface="Abadi" panose="020B0604020104020204" pitchFamily="34" charset="0"/>
            </a:endParaRPr>
          </a:p>
          <a:p>
            <a:pPr algn="just"/>
            <a:r>
              <a:rPr lang="es-MX" dirty="0">
                <a:latin typeface="Abadi" panose="020B0604020104020204" pitchFamily="34" charset="0"/>
              </a:rPr>
              <a:t>Día 3 (Miércoles 05 de diciembre)</a:t>
            </a:r>
          </a:p>
          <a:p>
            <a:pPr lvl="1" algn="just"/>
            <a:r>
              <a:rPr lang="es-MX" dirty="0">
                <a:latin typeface="Abadi" panose="020B0604020104020204" pitchFamily="34" charset="0"/>
              </a:rPr>
              <a:t>Interfaz gráfica de usuario utilizando </a:t>
            </a:r>
            <a:r>
              <a:rPr lang="es-MX" dirty="0" err="1">
                <a:latin typeface="Abadi" panose="020B0604020104020204" pitchFamily="34" charset="0"/>
              </a:rPr>
              <a:t>Netbeans</a:t>
            </a:r>
            <a:r>
              <a:rPr lang="es-MX" dirty="0">
                <a:latin typeface="Abadi" panose="020B0604020104020204" pitchFamily="34" charset="0"/>
              </a:rPr>
              <a:t>, uso de los controles </a:t>
            </a:r>
            <a:r>
              <a:rPr lang="es-MX" dirty="0" err="1">
                <a:latin typeface="Abadi" panose="020B0604020104020204" pitchFamily="34" charset="0"/>
              </a:rPr>
              <a:t>JPanel</a:t>
            </a:r>
            <a:r>
              <a:rPr lang="es-MX" dirty="0">
                <a:latin typeface="Abadi" panose="020B0604020104020204" pitchFamily="34" charset="0"/>
              </a:rPr>
              <a:t>, JFrame, </a:t>
            </a:r>
            <a:r>
              <a:rPr lang="es-MX" dirty="0" err="1">
                <a:latin typeface="Abadi" panose="020B0604020104020204" pitchFamily="34" charset="0"/>
              </a:rPr>
              <a:t>JLabel</a:t>
            </a:r>
            <a:r>
              <a:rPr lang="es-MX" dirty="0">
                <a:latin typeface="Abadi" panose="020B0604020104020204" pitchFamily="34" charset="0"/>
              </a:rPr>
              <a:t>, </a:t>
            </a:r>
            <a:r>
              <a:rPr lang="es-MX" dirty="0" err="1">
                <a:latin typeface="Abadi" panose="020B0604020104020204" pitchFamily="34" charset="0"/>
              </a:rPr>
              <a:t>JTextbox</a:t>
            </a:r>
            <a:r>
              <a:rPr lang="es-MX" dirty="0">
                <a:latin typeface="Abadi" panose="020B0604020104020204" pitchFamily="34" charset="0"/>
              </a:rPr>
              <a:t> y </a:t>
            </a:r>
            <a:r>
              <a:rPr lang="es-MX" dirty="0" err="1">
                <a:latin typeface="Abadi" panose="020B0604020104020204" pitchFamily="34" charset="0"/>
              </a:rPr>
              <a:t>JButton</a:t>
            </a:r>
            <a:r>
              <a:rPr lang="es-MX" dirty="0">
                <a:latin typeface="Abadi" panose="020B0604020104020204" pitchFamily="34" charset="0"/>
              </a:rPr>
              <a:t>. Ejemplos y ejercicios.</a:t>
            </a:r>
          </a:p>
          <a:p>
            <a:pPr lvl="1" algn="just"/>
            <a:endParaRPr lang="es-MX" dirty="0">
              <a:latin typeface="Abadi" panose="020B0604020104020204" pitchFamily="34" charset="0"/>
            </a:endParaRPr>
          </a:p>
          <a:p>
            <a:pPr algn="just"/>
            <a:r>
              <a:rPr lang="es-MX" dirty="0">
                <a:latin typeface="Abadi" panose="020B0604020104020204" pitchFamily="34" charset="0"/>
              </a:rPr>
              <a:t>Día 4 (Jueves 06 de diciembre)</a:t>
            </a:r>
          </a:p>
          <a:p>
            <a:pPr lvl="1" algn="just"/>
            <a:r>
              <a:rPr lang="es-MX" dirty="0"/>
              <a:t>Interfaz gráfica de usuario utilizando </a:t>
            </a:r>
            <a:r>
              <a:rPr lang="es-MX" dirty="0" err="1"/>
              <a:t>Netbeans</a:t>
            </a:r>
            <a:r>
              <a:rPr lang="es-MX" dirty="0"/>
              <a:t>, uso de los controles </a:t>
            </a:r>
            <a:r>
              <a:rPr lang="es-MX" dirty="0" err="1"/>
              <a:t>JComboBox</a:t>
            </a:r>
            <a:r>
              <a:rPr lang="es-MX" dirty="0"/>
              <a:t>, </a:t>
            </a:r>
            <a:r>
              <a:rPr lang="es-MX" dirty="0" err="1"/>
              <a:t>JCheckBox</a:t>
            </a:r>
            <a:r>
              <a:rPr lang="es-MX" dirty="0"/>
              <a:t>, </a:t>
            </a:r>
            <a:r>
              <a:rPr lang="es-MX" dirty="0" err="1"/>
              <a:t>JRadioButton</a:t>
            </a:r>
            <a:r>
              <a:rPr lang="es-MX" dirty="0"/>
              <a:t> y manejo de imágenes</a:t>
            </a:r>
            <a:endParaRPr lang="es-MX" dirty="0">
              <a:latin typeface="Abadi" panose="020B0604020104020204" pitchFamily="34" charset="0"/>
            </a:endParaRPr>
          </a:p>
          <a:p>
            <a:pPr lvl="1" algn="just"/>
            <a:endParaRPr lang="es-MX" dirty="0">
              <a:latin typeface="Abadi" panose="020B0604020104020204" pitchFamily="34" charset="0"/>
            </a:endParaRPr>
          </a:p>
          <a:p>
            <a:pPr algn="just"/>
            <a:r>
              <a:rPr lang="es-MX" dirty="0">
                <a:latin typeface="Abadi" panose="020B0604020104020204" pitchFamily="34" charset="0"/>
              </a:rPr>
              <a:t>Día 5 (Viernes 07 de diciembre)</a:t>
            </a:r>
          </a:p>
          <a:p>
            <a:pPr lvl="1" algn="just"/>
            <a:r>
              <a:rPr lang="es-MX" dirty="0">
                <a:latin typeface="Abadi" panose="020B0604020104020204" pitchFamily="34" charset="0"/>
              </a:rPr>
              <a:t>Ejercicio utilizando todos los elementos vistos en las clases anteriores.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5B5486-EE8C-472E-AF4A-C1EEDA245823}"/>
              </a:ext>
            </a:extLst>
          </p:cNvPr>
          <p:cNvSpPr/>
          <p:nvPr/>
        </p:nvSpPr>
        <p:spPr>
          <a:xfrm>
            <a:off x="1593436" y="4437112"/>
            <a:ext cx="9901576" cy="7200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4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3136A7-C890-4B17-979C-93EA602A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Día 4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907B3-63DA-47D4-8E50-3ECD2173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9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3136A7-C890-4B17-979C-93EA602A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gráfica en Java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907B3-63DA-47D4-8E50-3ECD2173C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3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CB7A-A957-42D7-874F-58341502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Página de ayuda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FA959-6318-4C84-B958-0028B8B0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4000" dirty="0">
                <a:hlinkClick r:id="rId2"/>
              </a:rPr>
              <a:t>https://www.javatpoint.com/java-swing</a:t>
            </a:r>
            <a:endParaRPr lang="es-MX" sz="40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73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DDFEC-440D-48F4-91DA-BB97F4DF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97B105-6BB8-4314-9902-B9A76AF6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1727200"/>
            <a:ext cx="61341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err="1"/>
              <a:t>JComboBox</a:t>
            </a:r>
            <a:r>
              <a:rPr lang="es-MX" b="1" i="1" dirty="0"/>
              <a:t> </a:t>
            </a:r>
            <a:r>
              <a:rPr lang="es-MX" dirty="0"/>
              <a:t>– Listas desplegables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combos son listas desplegables donde se puede elegir una de las opciones propuestas.</a:t>
            </a:r>
          </a:p>
          <a:p>
            <a:pPr algn="just"/>
            <a:r>
              <a:rPr lang="es-MX" sz="2400" dirty="0"/>
              <a:t>A través del método </a:t>
            </a:r>
            <a:r>
              <a:rPr lang="es-MX" sz="2400" b="1" dirty="0" err="1"/>
              <a:t>getSelectedItem</a:t>
            </a:r>
            <a:r>
              <a:rPr lang="es-MX" sz="2400" b="1" dirty="0"/>
              <a:t>() </a:t>
            </a:r>
            <a:r>
              <a:rPr lang="es-MX" sz="2400" dirty="0"/>
              <a:t>se puede extraer la opción seleccionada o el texto escrito en el combo.</a:t>
            </a:r>
          </a:p>
          <a:p>
            <a:pPr algn="just"/>
            <a:endParaRPr lang="es-MX" sz="1200" dirty="0"/>
          </a:p>
          <a:p>
            <a:pPr algn="just"/>
            <a:endParaRPr lang="es-MX" sz="900" dirty="0"/>
          </a:p>
          <a:p>
            <a:pPr algn="just"/>
            <a:endParaRPr lang="es-MX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368F1-FADE-4506-A7F9-C7D990A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973" y="3284984"/>
            <a:ext cx="38957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err="1"/>
              <a:t>JRadioButton</a:t>
            </a:r>
            <a:r>
              <a:rPr lang="es-MX" b="1" i="1" dirty="0"/>
              <a:t> </a:t>
            </a:r>
            <a:r>
              <a:rPr lang="es-MX" dirty="0"/>
              <a:t>– Botones de opción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Los botones de opción, también llamados botones de radio (</a:t>
            </a:r>
            <a:r>
              <a:rPr lang="es-MX" sz="2400" dirty="0" err="1"/>
              <a:t>JRadioButton</a:t>
            </a:r>
            <a:r>
              <a:rPr lang="es-MX" sz="2400" dirty="0"/>
              <a:t>) se usan cuando quieres que el usuario pueda elegir una opción de entre varias.</a:t>
            </a:r>
          </a:p>
          <a:p>
            <a:pPr algn="just"/>
            <a:r>
              <a:rPr lang="es-MX" sz="2400" dirty="0"/>
              <a:t>Es totalmente necesario añadir un objeto del tipo </a:t>
            </a:r>
            <a:r>
              <a:rPr lang="es-MX" sz="2400" b="1" dirty="0" err="1"/>
              <a:t>ButtonGroup</a:t>
            </a:r>
            <a:r>
              <a:rPr lang="es-MX" sz="2400" dirty="0"/>
              <a:t>, y hacer que los botones de radio pertenezcan a dicho grupo. En caso contrario, será posible activar varios botones de opción a la vez.</a:t>
            </a:r>
          </a:p>
          <a:p>
            <a:pPr algn="just"/>
            <a:endParaRPr lang="es-MX" sz="1200" dirty="0"/>
          </a:p>
          <a:p>
            <a:pPr algn="just"/>
            <a:endParaRPr lang="es-MX" sz="900" dirty="0"/>
          </a:p>
          <a:p>
            <a:pPr algn="just"/>
            <a:endParaRPr lang="es-MX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701202-612D-4605-A3BC-72C65A04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4009008"/>
            <a:ext cx="3296032" cy="26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BCEBE-944D-48DE-8E85-D15C2046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err="1"/>
              <a:t>JCheckBox</a:t>
            </a:r>
            <a:r>
              <a:rPr lang="es-MX" b="1" i="1" dirty="0"/>
              <a:t> </a:t>
            </a:r>
            <a:r>
              <a:rPr lang="es-MX" dirty="0"/>
              <a:t>– Cajas de verificación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76B0355-090F-4555-AA49-2F6ED1D18305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Las cajas de verificación se utilizan cuando se desea hacer una selección múltiple dentro de un listado.</a:t>
            </a:r>
          </a:p>
          <a:p>
            <a:pPr algn="just"/>
            <a:endParaRPr lang="es-MX" sz="1200" dirty="0"/>
          </a:p>
          <a:p>
            <a:pPr algn="just"/>
            <a:endParaRPr lang="es-MX" sz="900" dirty="0"/>
          </a:p>
          <a:p>
            <a:pPr algn="just"/>
            <a:endParaRPr lang="es-MX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D4D98E-B08A-4E3D-A680-52A71C73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12" y="2838450"/>
            <a:ext cx="3886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13674</TotalTime>
  <Words>320</Words>
  <Application>Microsoft Office PowerPoint</Application>
  <PresentationFormat>Personalizado</PresentationFormat>
  <Paragraphs>36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Abadi</vt:lpstr>
      <vt:lpstr>Arial</vt:lpstr>
      <vt:lpstr>Courier New</vt:lpstr>
      <vt:lpstr>Euphemia</vt:lpstr>
      <vt:lpstr>Matemáticas 16 X 9</vt:lpstr>
      <vt:lpstr>Java para Cibernética y Computación II</vt:lpstr>
      <vt:lpstr>Programación por día</vt:lpstr>
      <vt:lpstr>Día 4</vt:lpstr>
      <vt:lpstr>Interfaz gráfica en Java</vt:lpstr>
      <vt:lpstr>Página de ayuda</vt:lpstr>
      <vt:lpstr>Herencia</vt:lpstr>
      <vt:lpstr>JComboBox – Listas desplegables</vt:lpstr>
      <vt:lpstr>JRadioButton – Botones de opción</vt:lpstr>
      <vt:lpstr>JCheckBox – Cajas de verificación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Cibernética y Computación</dc:title>
  <dc:creator>Gamar Zaid Joseph García Castillo</dc:creator>
  <cp:lastModifiedBy>Gamar Zaid Joseph García Castillo</cp:lastModifiedBy>
  <cp:revision>160</cp:revision>
  <dcterms:created xsi:type="dcterms:W3CDTF">2018-05-21T18:50:41Z</dcterms:created>
  <dcterms:modified xsi:type="dcterms:W3CDTF">2018-12-06T14:25:04Z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