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319" r:id="rId3"/>
    <p:sldId id="303" r:id="rId4"/>
    <p:sldId id="341" r:id="rId5"/>
    <p:sldId id="368" r:id="rId6"/>
    <p:sldId id="369" r:id="rId7"/>
    <p:sldId id="348" r:id="rId8"/>
    <p:sldId id="356" r:id="rId9"/>
    <p:sldId id="357" r:id="rId10"/>
    <p:sldId id="343" r:id="rId11"/>
    <p:sldId id="370" r:id="rId12"/>
    <p:sldId id="371" r:id="rId13"/>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howGuides="1">
      <p:cViewPr varScale="1">
        <p:scale>
          <a:sx n="114" d="100"/>
          <a:sy n="114" d="100"/>
        </p:scale>
        <p:origin x="156"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04/12/2018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04/12/2018</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badi" panose="020B0604020104020204" pitchFamily="34" charset="0"/>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p:txBody>
          <a:bodyPr rtlCol="0"/>
          <a:lstStyle>
            <a:lvl1pPr>
              <a:defRPr>
                <a:latin typeface="Abadi" panose="020B0604020104020204" pitchFamily="34" charset="0"/>
              </a:defRPr>
            </a:lvl1pPr>
            <a:lvl2pPr>
              <a:defRPr>
                <a:latin typeface="Abadi" panose="020B0604020104020204" pitchFamily="34" charset="0"/>
              </a:defRPr>
            </a:lvl2pPr>
            <a:lvl3pPr>
              <a:defRPr>
                <a:latin typeface="Abadi" panose="020B0604020104020204" pitchFamily="34" charset="0"/>
              </a:defRPr>
            </a:lvl3pPr>
            <a:lvl4pPr>
              <a:defRPr>
                <a:latin typeface="Abadi" panose="020B0604020104020204" pitchFamily="34" charset="0"/>
              </a:defRPr>
            </a:lvl4pPr>
            <a:lvl5pPr>
              <a:defRPr>
                <a:latin typeface="Abadi" panose="020B0604020104020204" pitchFamily="34" charset="0"/>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04/12/2018</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04/12/2018</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04/12/2018</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04/12/2018</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04/12/2018</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04/12/2018</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6600" b="1" dirty="0"/>
              <a:t>Java</a:t>
            </a:r>
            <a:r>
              <a:rPr lang="es-ES" dirty="0"/>
              <a:t> para Cibernética y Computación II</a:t>
            </a:r>
          </a:p>
        </p:txBody>
      </p:sp>
      <p:sp>
        <p:nvSpPr>
          <p:cNvPr id="3" name="Subtítulo 2"/>
          <p:cNvSpPr>
            <a:spLocks noGrp="1"/>
          </p:cNvSpPr>
          <p:nvPr>
            <p:ph type="subTitle" idx="1"/>
          </p:nvPr>
        </p:nvSpPr>
        <p:spPr/>
        <p:txBody>
          <a:bodyPr rtlCol="0">
            <a:normAutofit/>
          </a:bodyPr>
          <a:lstStyle/>
          <a:p>
            <a:pPr rtl="0"/>
            <a:r>
              <a:rPr lang="es-ES" sz="1800"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428669" y="5733257"/>
            <a:ext cx="5616693" cy="1008112"/>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sz="1600" b="1" dirty="0"/>
              <a:t>Instructores:</a:t>
            </a:r>
          </a:p>
          <a:p>
            <a:r>
              <a:rPr lang="es-MX" sz="1600" b="1" dirty="0">
                <a:solidFill>
                  <a:srgbClr val="C00000"/>
                </a:solidFill>
              </a:rPr>
              <a:t>¡¡¡TODOS LOS PROFESORES INSCRITOS EN EL CURSO!!!</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A26D9-BE1B-41C4-8BD3-A07AEF290D2A}"/>
              </a:ext>
            </a:extLst>
          </p:cNvPr>
          <p:cNvSpPr>
            <a:spLocks noGrp="1"/>
          </p:cNvSpPr>
          <p:nvPr>
            <p:ph type="title"/>
          </p:nvPr>
        </p:nvSpPr>
        <p:spPr/>
        <p:txBody>
          <a:bodyPr/>
          <a:lstStyle/>
          <a:p>
            <a:r>
              <a:rPr lang="es-MX" dirty="0"/>
              <a:t>Polimorfismo</a:t>
            </a:r>
          </a:p>
        </p:txBody>
      </p:sp>
      <p:sp>
        <p:nvSpPr>
          <p:cNvPr id="3" name="Marcador de contenido 2">
            <a:extLst>
              <a:ext uri="{FF2B5EF4-FFF2-40B4-BE49-F238E27FC236}">
                <a16:creationId xmlns:a16="http://schemas.microsoft.com/office/drawing/2014/main" id="{4C8FD0EB-A771-46C7-A79F-ADB09A567B92}"/>
              </a:ext>
            </a:extLst>
          </p:cNvPr>
          <p:cNvSpPr>
            <a:spLocks noGrp="1"/>
          </p:cNvSpPr>
          <p:nvPr>
            <p:ph idx="1"/>
          </p:nvPr>
        </p:nvSpPr>
        <p:spPr/>
        <p:txBody>
          <a:bodyPr>
            <a:normAutofit/>
          </a:bodyPr>
          <a:lstStyle/>
          <a:p>
            <a:pPr algn="just"/>
            <a:r>
              <a:rPr lang="es-MX" sz="2200" dirty="0"/>
              <a:t>Permite usar un nombre para varios propósitos relacionados, pero ligeramente diferentes.</a:t>
            </a:r>
          </a:p>
          <a:p>
            <a:pPr algn="just"/>
            <a:r>
              <a:rPr lang="es-MX" sz="2200" dirty="0"/>
              <a:t>Los comportamientos pueden ser identificados bajo el mismo nombre pero procesan información de manera diferente de acuerdo al objeto que lo contenga.</a:t>
            </a:r>
          </a:p>
        </p:txBody>
      </p:sp>
      <p:pic>
        <p:nvPicPr>
          <p:cNvPr id="5" name="Imagen 4">
            <a:extLst>
              <a:ext uri="{FF2B5EF4-FFF2-40B4-BE49-F238E27FC236}">
                <a16:creationId xmlns:a16="http://schemas.microsoft.com/office/drawing/2014/main" id="{30022AD7-C8E4-460F-BC15-F29B1E02A44C}"/>
              </a:ext>
            </a:extLst>
          </p:cNvPr>
          <p:cNvPicPr>
            <a:picLocks noChangeAspect="1"/>
          </p:cNvPicPr>
          <p:nvPr/>
        </p:nvPicPr>
        <p:blipFill rotWithShape="1">
          <a:blip r:embed="rId2"/>
          <a:srcRect l="2602" t="-1" r="1965" b="10567"/>
          <a:stretch/>
        </p:blipFill>
        <p:spPr>
          <a:xfrm>
            <a:off x="3744774" y="3284984"/>
            <a:ext cx="4699276" cy="3306343"/>
          </a:xfrm>
          <a:prstGeom prst="rect">
            <a:avLst/>
          </a:prstGeom>
        </p:spPr>
      </p:pic>
    </p:spTree>
    <p:extLst>
      <p:ext uri="{BB962C8B-B14F-4D97-AF65-F5344CB8AC3E}">
        <p14:creationId xmlns:p14="http://schemas.microsoft.com/office/powerpoint/2010/main" val="383122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DC535-EA3B-43D4-8EA0-586980F27506}"/>
              </a:ext>
            </a:extLst>
          </p:cNvPr>
          <p:cNvSpPr>
            <a:spLocks noGrp="1"/>
          </p:cNvSpPr>
          <p:nvPr>
            <p:ph type="title"/>
          </p:nvPr>
        </p:nvSpPr>
        <p:spPr/>
        <p:txBody>
          <a:bodyPr/>
          <a:lstStyle/>
          <a:p>
            <a:r>
              <a:rPr lang="es-MX" dirty="0"/>
              <a:t>Sobrecarga de métodos (</a:t>
            </a:r>
            <a:r>
              <a:rPr lang="es-MX" dirty="0" err="1"/>
              <a:t>Overloading</a:t>
            </a:r>
            <a:r>
              <a:rPr lang="es-MX" dirty="0"/>
              <a:t>)</a:t>
            </a:r>
          </a:p>
        </p:txBody>
      </p:sp>
      <p:sp>
        <p:nvSpPr>
          <p:cNvPr id="3" name="Marcador de contenido 2">
            <a:extLst>
              <a:ext uri="{FF2B5EF4-FFF2-40B4-BE49-F238E27FC236}">
                <a16:creationId xmlns:a16="http://schemas.microsoft.com/office/drawing/2014/main" id="{6713F797-309A-4C31-87E0-AC9FC8DC5F95}"/>
              </a:ext>
            </a:extLst>
          </p:cNvPr>
          <p:cNvSpPr>
            <a:spLocks noGrp="1"/>
          </p:cNvSpPr>
          <p:nvPr>
            <p:ph idx="1"/>
          </p:nvPr>
        </p:nvSpPr>
        <p:spPr/>
        <p:txBody>
          <a:bodyPr/>
          <a:lstStyle/>
          <a:p>
            <a:pPr algn="just"/>
            <a:r>
              <a:rPr lang="es-MX" dirty="0"/>
              <a:t>La sobrecarga permite declarar métodos que se llamen igual pero que reciban parámetros diferentes (no pueden haber 2 métodos con el mismo nombre y los mismos parámetros), por esta razón lo que define a que método se ingresa, son los argumentos que se envían como parámetros.</a:t>
            </a:r>
          </a:p>
          <a:p>
            <a:pPr algn="just"/>
            <a:endParaRPr lang="es-MX" b="1" dirty="0"/>
          </a:p>
          <a:p>
            <a:pPr algn="just"/>
            <a:r>
              <a:rPr lang="es-MX" b="1" dirty="0"/>
              <a:t>Ejercicio:</a:t>
            </a:r>
          </a:p>
          <a:p>
            <a:pPr marL="0" indent="0" algn="just">
              <a:buNone/>
            </a:pPr>
            <a:r>
              <a:rPr lang="es-MX" dirty="0"/>
              <a:t>	</a:t>
            </a:r>
            <a:r>
              <a:rPr lang="es-MX" sz="2400" dirty="0"/>
              <a:t>Programa una sencilla calculadora que tenga dos métodos para sumar, uno de ellos sumará enteros y el otro dobles.</a:t>
            </a:r>
          </a:p>
          <a:p>
            <a:pPr algn="just"/>
            <a:endParaRPr lang="es-MX" dirty="0"/>
          </a:p>
        </p:txBody>
      </p:sp>
    </p:spTree>
    <p:extLst>
      <p:ext uri="{BB962C8B-B14F-4D97-AF65-F5344CB8AC3E}">
        <p14:creationId xmlns:p14="http://schemas.microsoft.com/office/powerpoint/2010/main" val="4746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66DFF-23E1-4AEC-9ACB-F68DAC6B1ECE}"/>
              </a:ext>
            </a:extLst>
          </p:cNvPr>
          <p:cNvSpPr>
            <a:spLocks noGrp="1"/>
          </p:cNvSpPr>
          <p:nvPr>
            <p:ph type="title"/>
          </p:nvPr>
        </p:nvSpPr>
        <p:spPr/>
        <p:txBody>
          <a:bodyPr/>
          <a:lstStyle/>
          <a:p>
            <a:r>
              <a:rPr lang="es-MX" dirty="0"/>
              <a:t>Sobreescritura de métodos ()</a:t>
            </a:r>
          </a:p>
        </p:txBody>
      </p:sp>
      <p:sp>
        <p:nvSpPr>
          <p:cNvPr id="3" name="Marcador de contenido 2">
            <a:extLst>
              <a:ext uri="{FF2B5EF4-FFF2-40B4-BE49-F238E27FC236}">
                <a16:creationId xmlns:a16="http://schemas.microsoft.com/office/drawing/2014/main" id="{C81981ED-7EE1-4380-8BF1-11E3A53DCF26}"/>
              </a:ext>
            </a:extLst>
          </p:cNvPr>
          <p:cNvSpPr>
            <a:spLocks noGrp="1"/>
          </p:cNvSpPr>
          <p:nvPr>
            <p:ph idx="1"/>
          </p:nvPr>
        </p:nvSpPr>
        <p:spPr/>
        <p:txBody>
          <a:bodyPr/>
          <a:lstStyle/>
          <a:p>
            <a:pPr algn="just"/>
            <a:r>
              <a:rPr lang="es-MX" dirty="0"/>
              <a:t>La Sobreescritura es la forma por la cual una clase que hereda puede redefinir los métodos de su clase Padre, de esta manera puede crear nuevos métodos con el mismo nombre de su superclase.</a:t>
            </a:r>
          </a:p>
          <a:p>
            <a:pPr algn="just"/>
            <a:endParaRPr lang="es-MX" dirty="0"/>
          </a:p>
          <a:p>
            <a:pPr algn="just"/>
            <a:r>
              <a:rPr lang="es-MX" b="1" dirty="0"/>
              <a:t>Ejercicio:</a:t>
            </a:r>
          </a:p>
          <a:p>
            <a:pPr marL="0" indent="0" algn="just">
              <a:buNone/>
            </a:pPr>
            <a:r>
              <a:rPr lang="es-MX" dirty="0"/>
              <a:t>	</a:t>
            </a:r>
            <a:r>
              <a:rPr lang="es-MX" sz="2400" dirty="0"/>
              <a:t>Programa una clase Padre llamada Instrumento con un atributo y el método tocar() y después programa una clase llamada Guitarra que herede que la clase Instrumento y que también contenga el método tocar().</a:t>
            </a:r>
            <a:endParaRPr lang="es-MX" dirty="0"/>
          </a:p>
        </p:txBody>
      </p:sp>
    </p:spTree>
    <p:extLst>
      <p:ext uri="{BB962C8B-B14F-4D97-AF65-F5344CB8AC3E}">
        <p14:creationId xmlns:p14="http://schemas.microsoft.com/office/powerpoint/2010/main" val="417403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p:txBody>
          <a:bodyPr>
            <a:normAutofit fontScale="62500" lnSpcReduction="20000"/>
          </a:bodyPr>
          <a:lstStyle/>
          <a:p>
            <a:r>
              <a:rPr lang="es-MX" dirty="0">
                <a:latin typeface="Abadi" panose="020B0604020104020204" pitchFamily="34" charset="0"/>
              </a:rPr>
              <a:t>Día 1 (Lunes 03 de diciembre)</a:t>
            </a:r>
          </a:p>
          <a:p>
            <a:pPr lvl="1" algn="just"/>
            <a:r>
              <a:rPr lang="es-MX" dirty="0">
                <a:latin typeface="Abadi" panose="020B0604020104020204" pitchFamily="34" charset="0"/>
              </a:rPr>
              <a:t>Repaso de la sintaxis básica del lenguaje Java, uso de </a:t>
            </a:r>
            <a:r>
              <a:rPr lang="es-MX" dirty="0" err="1">
                <a:latin typeface="Abadi" panose="020B0604020104020204" pitchFamily="34" charset="0"/>
              </a:rPr>
              <a:t>Netbeans</a:t>
            </a:r>
            <a:r>
              <a:rPr lang="es-MX" dirty="0">
                <a:latin typeface="Abadi" panose="020B0604020104020204" pitchFamily="34" charset="0"/>
              </a:rPr>
              <a:t>, ejemplos con estructuras de control de flujo, uso de los métodos </a:t>
            </a:r>
            <a:r>
              <a:rPr lang="es-MX" b="1" dirty="0" err="1">
                <a:latin typeface="Abadi" panose="020B0604020104020204" pitchFamily="34" charset="0"/>
              </a:rPr>
              <a:t>getter</a:t>
            </a:r>
            <a:r>
              <a:rPr lang="es-MX" dirty="0">
                <a:latin typeface="Abadi" panose="020B0604020104020204" pitchFamily="34" charset="0"/>
              </a:rPr>
              <a:t> y </a:t>
            </a:r>
            <a:r>
              <a:rPr lang="es-MX" b="1" dirty="0">
                <a:latin typeface="Abadi" panose="020B0604020104020204" pitchFamily="34" charset="0"/>
              </a:rPr>
              <a:t>setter</a:t>
            </a:r>
            <a:r>
              <a:rPr lang="es-MX" dirty="0">
                <a:latin typeface="Abadi" panose="020B0604020104020204" pitchFamily="34" charset="0"/>
              </a:rPr>
              <a:t> y creación de objetos.</a:t>
            </a:r>
          </a:p>
          <a:p>
            <a:pPr lvl="1" algn="just"/>
            <a:endParaRPr lang="es-MX" dirty="0">
              <a:latin typeface="Abadi" panose="020B0604020104020204" pitchFamily="34" charset="0"/>
            </a:endParaRPr>
          </a:p>
          <a:p>
            <a:pPr algn="just"/>
            <a:r>
              <a:rPr lang="es-MX" dirty="0">
                <a:latin typeface="Abadi" panose="020B0604020104020204" pitchFamily="34" charset="0"/>
              </a:rPr>
              <a:t>Día 2 (Martes 04 de diciembre)</a:t>
            </a:r>
          </a:p>
          <a:p>
            <a:pPr lvl="1" algn="just"/>
            <a:r>
              <a:rPr lang="es-MX" dirty="0">
                <a:latin typeface="Abadi" panose="020B0604020104020204" pitchFamily="34" charset="0"/>
              </a:rPr>
              <a:t>Métodos constructores, polimorfismo y herencia. Interacción entre clases.</a:t>
            </a:r>
          </a:p>
          <a:p>
            <a:pPr lvl="1" algn="just"/>
            <a:endParaRPr lang="es-MX" dirty="0">
              <a:latin typeface="Abadi" panose="020B0604020104020204" pitchFamily="34" charset="0"/>
            </a:endParaRPr>
          </a:p>
          <a:p>
            <a:pPr algn="just"/>
            <a:r>
              <a:rPr lang="es-MX" dirty="0">
                <a:latin typeface="Abadi" panose="020B0604020104020204" pitchFamily="34" charset="0"/>
              </a:rPr>
              <a:t>Día 3 (Miércoles 05 de diciembre)</a:t>
            </a:r>
          </a:p>
          <a:p>
            <a:pPr lvl="1" algn="just"/>
            <a:r>
              <a:rPr lang="es-MX" dirty="0">
                <a:latin typeface="Abadi" panose="020B0604020104020204" pitchFamily="34" charset="0"/>
              </a:rPr>
              <a:t>Interfaz gráfica de usuario utilizando </a:t>
            </a:r>
            <a:r>
              <a:rPr lang="es-MX" dirty="0" err="1">
                <a:latin typeface="Abadi" panose="020B0604020104020204" pitchFamily="34" charset="0"/>
              </a:rPr>
              <a:t>Netbeans</a:t>
            </a:r>
            <a:r>
              <a:rPr lang="es-MX" dirty="0">
                <a:latin typeface="Abadi" panose="020B0604020104020204" pitchFamily="34" charset="0"/>
              </a:rPr>
              <a:t>, uso de los controles </a:t>
            </a:r>
            <a:r>
              <a:rPr lang="es-MX" dirty="0" err="1">
                <a:latin typeface="Abadi" panose="020B0604020104020204" pitchFamily="34" charset="0"/>
              </a:rPr>
              <a:t>JPanel</a:t>
            </a:r>
            <a:r>
              <a:rPr lang="es-MX" dirty="0">
                <a:latin typeface="Abadi" panose="020B0604020104020204" pitchFamily="34" charset="0"/>
              </a:rPr>
              <a:t>, JFrame, </a:t>
            </a:r>
            <a:r>
              <a:rPr lang="es-MX" dirty="0" err="1">
                <a:latin typeface="Abadi" panose="020B0604020104020204" pitchFamily="34" charset="0"/>
              </a:rPr>
              <a:t>JLabel</a:t>
            </a:r>
            <a:r>
              <a:rPr lang="es-MX" dirty="0">
                <a:latin typeface="Abadi" panose="020B0604020104020204" pitchFamily="34" charset="0"/>
              </a:rPr>
              <a:t>, </a:t>
            </a:r>
            <a:r>
              <a:rPr lang="es-MX" dirty="0" err="1">
                <a:latin typeface="Abadi" panose="020B0604020104020204" pitchFamily="34" charset="0"/>
              </a:rPr>
              <a:t>JTextbox</a:t>
            </a:r>
            <a:r>
              <a:rPr lang="es-MX" dirty="0">
                <a:latin typeface="Abadi" panose="020B0604020104020204" pitchFamily="34" charset="0"/>
              </a:rPr>
              <a:t> y </a:t>
            </a:r>
            <a:r>
              <a:rPr lang="es-MX" dirty="0" err="1">
                <a:latin typeface="Abadi" panose="020B0604020104020204" pitchFamily="34" charset="0"/>
              </a:rPr>
              <a:t>JButton</a:t>
            </a:r>
            <a:r>
              <a:rPr lang="es-MX" dirty="0">
                <a:latin typeface="Abadi" panose="020B0604020104020204" pitchFamily="34" charset="0"/>
              </a:rPr>
              <a:t>. Ejemplos y ejercicios.</a:t>
            </a:r>
          </a:p>
          <a:p>
            <a:pPr lvl="1" algn="just"/>
            <a:endParaRPr lang="es-MX" dirty="0">
              <a:latin typeface="Abadi" panose="020B0604020104020204" pitchFamily="34" charset="0"/>
            </a:endParaRPr>
          </a:p>
          <a:p>
            <a:pPr algn="just"/>
            <a:r>
              <a:rPr lang="es-MX" dirty="0">
                <a:latin typeface="Abadi" panose="020B0604020104020204" pitchFamily="34" charset="0"/>
              </a:rPr>
              <a:t>Día 4 (Jueves 06 de diciembre)</a:t>
            </a:r>
          </a:p>
          <a:p>
            <a:pPr lvl="1" algn="just"/>
            <a:r>
              <a:rPr lang="es-MX" dirty="0"/>
              <a:t>Interfaz gráfica de usuario utilizando </a:t>
            </a:r>
            <a:r>
              <a:rPr lang="es-MX" dirty="0" err="1"/>
              <a:t>Netbeans</a:t>
            </a:r>
            <a:r>
              <a:rPr lang="es-MX" dirty="0"/>
              <a:t>, uso de los controles </a:t>
            </a:r>
            <a:r>
              <a:rPr lang="es-MX" dirty="0" err="1"/>
              <a:t>JComboBox</a:t>
            </a:r>
            <a:r>
              <a:rPr lang="es-MX" dirty="0"/>
              <a:t>, </a:t>
            </a:r>
            <a:r>
              <a:rPr lang="es-MX" dirty="0" err="1"/>
              <a:t>JCheckBox</a:t>
            </a:r>
            <a:r>
              <a:rPr lang="es-MX" dirty="0"/>
              <a:t>, </a:t>
            </a:r>
            <a:r>
              <a:rPr lang="es-MX" dirty="0" err="1"/>
              <a:t>JRadioButton</a:t>
            </a:r>
            <a:r>
              <a:rPr lang="es-MX" dirty="0"/>
              <a:t> y manejo de imágenes</a:t>
            </a:r>
            <a:endParaRPr lang="es-MX" dirty="0">
              <a:latin typeface="Abadi" panose="020B0604020104020204" pitchFamily="34" charset="0"/>
            </a:endParaRPr>
          </a:p>
          <a:p>
            <a:pPr lvl="1" algn="just"/>
            <a:endParaRPr lang="es-MX" dirty="0">
              <a:latin typeface="Abadi" panose="020B0604020104020204" pitchFamily="34" charset="0"/>
            </a:endParaRPr>
          </a:p>
          <a:p>
            <a:pPr algn="just"/>
            <a:r>
              <a:rPr lang="es-MX" dirty="0">
                <a:latin typeface="Abadi" panose="020B0604020104020204" pitchFamily="34" charset="0"/>
              </a:rPr>
              <a:t>Día 5 (Viernes 07 de diciembre)</a:t>
            </a:r>
          </a:p>
          <a:p>
            <a:pPr lvl="1" algn="just"/>
            <a:r>
              <a:rPr lang="es-MX" dirty="0">
                <a:latin typeface="Abadi" panose="020B0604020104020204" pitchFamily="34" charset="0"/>
              </a:rPr>
              <a:t>Ejercicio utilizando todos los elementos vistos en las clases anteriores.</a:t>
            </a:r>
          </a:p>
        </p:txBody>
      </p:sp>
      <p:sp>
        <p:nvSpPr>
          <p:cNvPr id="4" name="Rectángulo 3">
            <a:extLst>
              <a:ext uri="{FF2B5EF4-FFF2-40B4-BE49-F238E27FC236}">
                <a16:creationId xmlns:a16="http://schemas.microsoft.com/office/drawing/2014/main" id="{305B5486-EE8C-472E-AF4A-C1EEDA245823}"/>
              </a:ext>
            </a:extLst>
          </p:cNvPr>
          <p:cNvSpPr/>
          <p:nvPr/>
        </p:nvSpPr>
        <p:spPr>
          <a:xfrm>
            <a:off x="1593436" y="2492896"/>
            <a:ext cx="9901576" cy="7200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2645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Día 2</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B30C-2B75-4586-8ED6-BD14F25F5841}"/>
              </a:ext>
            </a:extLst>
          </p:cNvPr>
          <p:cNvSpPr>
            <a:spLocks noGrp="1"/>
          </p:cNvSpPr>
          <p:nvPr>
            <p:ph type="title"/>
          </p:nvPr>
        </p:nvSpPr>
        <p:spPr/>
        <p:txBody>
          <a:bodyPr/>
          <a:lstStyle/>
          <a:p>
            <a:r>
              <a:rPr lang="es-MX" dirty="0"/>
              <a:t>Herencia</a:t>
            </a:r>
          </a:p>
        </p:txBody>
      </p:sp>
      <p:sp>
        <p:nvSpPr>
          <p:cNvPr id="4" name="Marcador de contenido 2">
            <a:extLst>
              <a:ext uri="{FF2B5EF4-FFF2-40B4-BE49-F238E27FC236}">
                <a16:creationId xmlns:a16="http://schemas.microsoft.com/office/drawing/2014/main" id="{1F51AE3A-DDA5-433C-A2E5-41AD2B1CEF15}"/>
              </a:ext>
            </a:extLst>
          </p:cNvPr>
          <p:cNvSpPr>
            <a:spLocks noGrp="1"/>
          </p:cNvSpPr>
          <p:nvPr>
            <p:ph idx="1"/>
          </p:nvPr>
        </p:nvSpPr>
        <p:spPr>
          <a:xfrm>
            <a:off x="1564673" y="1781712"/>
            <a:ext cx="9603275" cy="3294576"/>
          </a:xfrm>
        </p:spPr>
        <p:txBody>
          <a:bodyPr>
            <a:normAutofit/>
          </a:bodyPr>
          <a:lstStyle/>
          <a:p>
            <a:pPr algn="just">
              <a:buFont typeface="Wingdings" panose="05000000000000000000" pitchFamily="2" charset="2"/>
              <a:buChar char="q"/>
            </a:pPr>
            <a:r>
              <a:rPr lang="es-MX" sz="2200" dirty="0"/>
              <a:t>El mecanismo de herencia permite definir nuevas clases partiendo de otras ya existentes. Las clases que derivan de otras heredan automáticamente todo su comportamiento, pero además pueden introducir características particulares propias que las diferencian. </a:t>
            </a:r>
          </a:p>
          <a:p>
            <a:pPr algn="just">
              <a:buFont typeface="Wingdings" panose="05000000000000000000" pitchFamily="2" charset="2"/>
              <a:buChar char="q"/>
            </a:pPr>
            <a:r>
              <a:rPr lang="es-MX" sz="2200" dirty="0"/>
              <a:t>La principal ventaja de la herencia es evitar escribir el mismo código varias veces.</a:t>
            </a:r>
          </a:p>
        </p:txBody>
      </p:sp>
      <p:pic>
        <p:nvPicPr>
          <p:cNvPr id="5" name="Imagen 4">
            <a:extLst>
              <a:ext uri="{FF2B5EF4-FFF2-40B4-BE49-F238E27FC236}">
                <a16:creationId xmlns:a16="http://schemas.microsoft.com/office/drawing/2014/main" id="{8E77445A-F77E-4148-985D-84BA4C97F318}"/>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917948" y="3856798"/>
            <a:ext cx="6654850" cy="2808312"/>
          </a:xfrm>
          <a:prstGeom prst="rect">
            <a:avLst/>
          </a:prstGeom>
        </p:spPr>
      </p:pic>
      <p:sp>
        <p:nvSpPr>
          <p:cNvPr id="6" name="CuadroTexto 5">
            <a:extLst>
              <a:ext uri="{FF2B5EF4-FFF2-40B4-BE49-F238E27FC236}">
                <a16:creationId xmlns:a16="http://schemas.microsoft.com/office/drawing/2014/main" id="{C52FB245-4E5F-48C3-8DEB-6C0B66655982}"/>
              </a:ext>
            </a:extLst>
          </p:cNvPr>
          <p:cNvSpPr txBox="1"/>
          <p:nvPr/>
        </p:nvSpPr>
        <p:spPr>
          <a:xfrm>
            <a:off x="8007747" y="4429957"/>
            <a:ext cx="3136085" cy="830997"/>
          </a:xfrm>
          <a:prstGeom prst="rect">
            <a:avLst/>
          </a:prstGeom>
          <a:noFill/>
        </p:spPr>
        <p:txBody>
          <a:bodyPr wrap="square" rtlCol="0">
            <a:spAutoFit/>
          </a:bodyPr>
          <a:lstStyle/>
          <a:p>
            <a:pPr algn="ctr"/>
            <a:r>
              <a:rPr lang="es-MX" sz="2400" dirty="0"/>
              <a:t>Se usa la palabra reservada </a:t>
            </a:r>
            <a:r>
              <a:rPr lang="es-MX" sz="2400" b="1" dirty="0" err="1"/>
              <a:t>extends</a:t>
            </a:r>
            <a:endParaRPr lang="es-MX" sz="2400" b="1" dirty="0"/>
          </a:p>
        </p:txBody>
      </p:sp>
    </p:spTree>
    <p:extLst>
      <p:ext uri="{BB962C8B-B14F-4D97-AF65-F5344CB8AC3E}">
        <p14:creationId xmlns:p14="http://schemas.microsoft.com/office/powerpoint/2010/main" val="13825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9129B-58A4-4283-8216-903D0245DE3E}"/>
              </a:ext>
            </a:extLst>
          </p:cNvPr>
          <p:cNvSpPr>
            <a:spLocks noGrp="1"/>
          </p:cNvSpPr>
          <p:nvPr>
            <p:ph type="title"/>
          </p:nvPr>
        </p:nvSpPr>
        <p:spPr/>
        <p:txBody>
          <a:bodyPr/>
          <a:lstStyle/>
          <a:p>
            <a:r>
              <a:rPr lang="es-MX" dirty="0"/>
              <a:t>Herencia - Super y </a:t>
            </a:r>
            <a:r>
              <a:rPr lang="es-MX" dirty="0" err="1"/>
              <a:t>This</a:t>
            </a:r>
            <a:endParaRPr lang="es-MX" dirty="0"/>
          </a:p>
        </p:txBody>
      </p:sp>
      <p:sp>
        <p:nvSpPr>
          <p:cNvPr id="3" name="Marcador de contenido 2">
            <a:extLst>
              <a:ext uri="{FF2B5EF4-FFF2-40B4-BE49-F238E27FC236}">
                <a16:creationId xmlns:a16="http://schemas.microsoft.com/office/drawing/2014/main" id="{02DF1F7F-CFAC-40E5-8BFA-D7A0770A63F4}"/>
              </a:ext>
            </a:extLst>
          </p:cNvPr>
          <p:cNvSpPr>
            <a:spLocks noGrp="1"/>
          </p:cNvSpPr>
          <p:nvPr>
            <p:ph idx="1"/>
          </p:nvPr>
        </p:nvSpPr>
        <p:spPr/>
        <p:txBody>
          <a:bodyPr/>
          <a:lstStyle/>
          <a:p>
            <a:pPr algn="just"/>
            <a:r>
              <a:rPr lang="es-MX" dirty="0"/>
              <a:t>La palabra </a:t>
            </a:r>
            <a:r>
              <a:rPr lang="es-MX" b="1" dirty="0"/>
              <a:t>super</a:t>
            </a:r>
            <a:r>
              <a:rPr lang="es-MX" dirty="0"/>
              <a:t> se utiliza para hacer referencia al constructor de la clase padre. En Java no existe la “herencia múltiple”, por lo tanto, para cualquier clase siempre se tendrá un único padre. Además, se debe tener muy en cuenta que los constructores no se heredan.</a:t>
            </a:r>
          </a:p>
          <a:p>
            <a:pPr algn="just"/>
            <a:r>
              <a:rPr lang="es-MX" dirty="0"/>
              <a:t>La palabra </a:t>
            </a:r>
            <a:r>
              <a:rPr lang="es-MX" b="1" dirty="0" err="1"/>
              <a:t>this</a:t>
            </a:r>
            <a:r>
              <a:rPr lang="es-MX" dirty="0"/>
              <a:t> se utiliza para hacer referencia a los constructores de la misma clase. Se pueden invocar tanto atributos como métodos.</a:t>
            </a:r>
          </a:p>
          <a:p>
            <a:pPr algn="just"/>
            <a:endParaRPr lang="es-MX" dirty="0"/>
          </a:p>
        </p:txBody>
      </p:sp>
    </p:spTree>
    <p:extLst>
      <p:ext uri="{BB962C8B-B14F-4D97-AF65-F5344CB8AC3E}">
        <p14:creationId xmlns:p14="http://schemas.microsoft.com/office/powerpoint/2010/main" val="88139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9FEC0-8CB4-4B1B-A5B6-63932226CB54}"/>
              </a:ext>
            </a:extLst>
          </p:cNvPr>
          <p:cNvSpPr>
            <a:spLocks noGrp="1"/>
          </p:cNvSpPr>
          <p:nvPr>
            <p:ph type="title"/>
          </p:nvPr>
        </p:nvSpPr>
        <p:spPr>
          <a:xfrm>
            <a:off x="1593436" y="332433"/>
            <a:ext cx="9782801" cy="648295"/>
          </a:xfrm>
        </p:spPr>
        <p:txBody>
          <a:bodyPr/>
          <a:lstStyle/>
          <a:p>
            <a:r>
              <a:rPr lang="es-MX" dirty="0"/>
              <a:t>Herencia en el mundo real</a:t>
            </a:r>
          </a:p>
        </p:txBody>
      </p:sp>
      <p:sp>
        <p:nvSpPr>
          <p:cNvPr id="4" name="AutoShape 2">
            <a:extLst>
              <a:ext uri="{FF2B5EF4-FFF2-40B4-BE49-F238E27FC236}">
                <a16:creationId xmlns:a16="http://schemas.microsoft.com/office/drawing/2014/main" id="{8DBB5CEE-0B0E-4113-97A8-E926E74796C7}"/>
              </a:ext>
            </a:extLst>
          </p:cNvPr>
          <p:cNvSpPr>
            <a:spLocks noChangeArrowheads="1"/>
          </p:cNvSpPr>
          <p:nvPr/>
        </p:nvSpPr>
        <p:spPr bwMode="auto">
          <a:xfrm>
            <a:off x="2186086" y="1118592"/>
            <a:ext cx="8480425" cy="5256213"/>
          </a:xfrm>
          <a:prstGeom prst="roundRect">
            <a:avLst>
              <a:gd name="adj" fmla="val 4819"/>
            </a:avLst>
          </a:prstGeom>
          <a:solidFill>
            <a:srgbClr val="FFFFFF">
              <a:alpha val="46001"/>
            </a:srgbClr>
          </a:solidFill>
          <a:ln>
            <a:noFill/>
          </a:ln>
          <a:effectLst/>
          <a:extLst>
            <a:ext uri="{91240B29-F687-4F45-9708-019B960494DF}">
              <a14:hiddenLine xmlns:a14="http://schemas.microsoft.com/office/drawing/2010/main" w="19050"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MX"/>
          </a:p>
        </p:txBody>
      </p:sp>
      <p:pic>
        <p:nvPicPr>
          <p:cNvPr id="5" name="Picture 4" descr="Bus204">
            <a:extLst>
              <a:ext uri="{FF2B5EF4-FFF2-40B4-BE49-F238E27FC236}">
                <a16:creationId xmlns:a16="http://schemas.microsoft.com/office/drawing/2014/main" id="{57BD8602-EDD9-4644-8B32-D7D1A726B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711" y="5368330"/>
            <a:ext cx="447675" cy="719137"/>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Bus195">
            <a:extLst>
              <a:ext uri="{FF2B5EF4-FFF2-40B4-BE49-F238E27FC236}">
                <a16:creationId xmlns:a16="http://schemas.microsoft.com/office/drawing/2014/main" id="{B3B03DAE-DAEE-4AB9-B46B-8C196D822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3049" y="5368330"/>
            <a:ext cx="647700" cy="523875"/>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Bus186">
            <a:extLst>
              <a:ext uri="{FF2B5EF4-FFF2-40B4-BE49-F238E27FC236}">
                <a16:creationId xmlns:a16="http://schemas.microsoft.com/office/drawing/2014/main" id="{652BF9EF-8D97-440E-A39C-645BF65FF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9674" y="5368330"/>
            <a:ext cx="576262" cy="530225"/>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descr="Aeronatica018">
            <a:extLst>
              <a:ext uri="{FF2B5EF4-FFF2-40B4-BE49-F238E27FC236}">
                <a16:creationId xmlns:a16="http://schemas.microsoft.com/office/drawing/2014/main" id="{FEDB492E-FC75-4728-B9E5-F6CF8B92E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99" y="5366742"/>
            <a:ext cx="1501775" cy="550863"/>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descr="Avions2">
            <a:extLst>
              <a:ext uri="{FF2B5EF4-FFF2-40B4-BE49-F238E27FC236}">
                <a16:creationId xmlns:a16="http://schemas.microsoft.com/office/drawing/2014/main" id="{CE6E8590-7984-4D0B-B06B-EA3D650E26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9799" y="6158905"/>
            <a:ext cx="823912" cy="400050"/>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descr="Crucer2">
            <a:extLst>
              <a:ext uri="{FF2B5EF4-FFF2-40B4-BE49-F238E27FC236}">
                <a16:creationId xmlns:a16="http://schemas.microsoft.com/office/drawing/2014/main" id="{AC475FD6-E514-43D2-99D7-0F8B740F7C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8136" y="2990255"/>
            <a:ext cx="1223963" cy="576262"/>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descr="Bici">
            <a:extLst>
              <a:ext uri="{FF2B5EF4-FFF2-40B4-BE49-F238E27FC236}">
                <a16:creationId xmlns:a16="http://schemas.microsoft.com/office/drawing/2014/main" id="{0908B508-1747-43F3-92A4-BDA25F836E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8136" y="1848842"/>
            <a:ext cx="1584325" cy="930275"/>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1" descr="Newtrain">
            <a:extLst>
              <a:ext uri="{FF2B5EF4-FFF2-40B4-BE49-F238E27FC236}">
                <a16:creationId xmlns:a16="http://schemas.microsoft.com/office/drawing/2014/main" id="{47264EFC-9697-456B-B249-E17AC2E326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8136" y="3853855"/>
            <a:ext cx="1079500" cy="582612"/>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12" descr="Todote_1">
            <a:extLst>
              <a:ext uri="{FF2B5EF4-FFF2-40B4-BE49-F238E27FC236}">
                <a16:creationId xmlns:a16="http://schemas.microsoft.com/office/drawing/2014/main" id="{1BB7B36A-C5FA-40BD-91BD-10733FE398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8774" y="5666780"/>
            <a:ext cx="1417637" cy="928687"/>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3" descr="Tra045">
            <a:extLst>
              <a:ext uri="{FF2B5EF4-FFF2-40B4-BE49-F238E27FC236}">
                <a16:creationId xmlns:a16="http://schemas.microsoft.com/office/drawing/2014/main" id="{4F9652B3-7D70-4B88-99B9-C925BEB8C1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4699" y="5769967"/>
            <a:ext cx="1625600" cy="825500"/>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 name="Text Box 14">
            <a:extLst>
              <a:ext uri="{FF2B5EF4-FFF2-40B4-BE49-F238E27FC236}">
                <a16:creationId xmlns:a16="http://schemas.microsoft.com/office/drawing/2014/main" id="{04B61DCF-AFE3-4DEB-AE26-E530E2071EE0}"/>
              </a:ext>
            </a:extLst>
          </p:cNvPr>
          <p:cNvSpPr txBox="1">
            <a:spLocks noChangeArrowheads="1"/>
          </p:cNvSpPr>
          <p:nvPr/>
        </p:nvSpPr>
        <p:spPr bwMode="auto">
          <a:xfrm>
            <a:off x="2170211" y="2342555"/>
            <a:ext cx="1584325" cy="717550"/>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Medio de transporte</a:t>
            </a:r>
          </a:p>
        </p:txBody>
      </p:sp>
      <p:sp>
        <p:nvSpPr>
          <p:cNvPr id="16" name="Text Box 15">
            <a:extLst>
              <a:ext uri="{FF2B5EF4-FFF2-40B4-BE49-F238E27FC236}">
                <a16:creationId xmlns:a16="http://schemas.microsoft.com/office/drawing/2014/main" id="{F77CE9C0-C262-4363-B803-700C8CA5B843}"/>
              </a:ext>
            </a:extLst>
          </p:cNvPr>
          <p:cNvSpPr txBox="1">
            <a:spLocks noChangeArrowheads="1"/>
          </p:cNvSpPr>
          <p:nvPr/>
        </p:nvSpPr>
        <p:spPr bwMode="auto">
          <a:xfrm>
            <a:off x="4618136" y="4719042"/>
            <a:ext cx="2089150" cy="442913"/>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Vehiculo aéreo</a:t>
            </a:r>
          </a:p>
        </p:txBody>
      </p:sp>
      <p:sp>
        <p:nvSpPr>
          <p:cNvPr id="17" name="Text Box 16">
            <a:extLst>
              <a:ext uri="{FF2B5EF4-FFF2-40B4-BE49-F238E27FC236}">
                <a16:creationId xmlns:a16="http://schemas.microsoft.com/office/drawing/2014/main" id="{1DDC5292-C46E-47FF-9026-E3F16AFC5418}"/>
              </a:ext>
            </a:extLst>
          </p:cNvPr>
          <p:cNvSpPr txBox="1">
            <a:spLocks noChangeArrowheads="1"/>
          </p:cNvSpPr>
          <p:nvPr/>
        </p:nvSpPr>
        <p:spPr bwMode="auto">
          <a:xfrm>
            <a:off x="9226649" y="3782417"/>
            <a:ext cx="1584325" cy="717550"/>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Objeto de oficina</a:t>
            </a:r>
          </a:p>
        </p:txBody>
      </p:sp>
      <p:sp>
        <p:nvSpPr>
          <p:cNvPr id="18" name="Text Box 17">
            <a:extLst>
              <a:ext uri="{FF2B5EF4-FFF2-40B4-BE49-F238E27FC236}">
                <a16:creationId xmlns:a16="http://schemas.microsoft.com/office/drawing/2014/main" id="{75B88157-BFD6-4A72-819E-EA6DFAABA6E4}"/>
              </a:ext>
            </a:extLst>
          </p:cNvPr>
          <p:cNvSpPr txBox="1">
            <a:spLocks noChangeArrowheads="1"/>
          </p:cNvSpPr>
          <p:nvPr/>
        </p:nvSpPr>
        <p:spPr bwMode="auto">
          <a:xfrm>
            <a:off x="7066061" y="326430"/>
            <a:ext cx="1006475" cy="442912"/>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Cosa</a:t>
            </a:r>
          </a:p>
        </p:txBody>
      </p:sp>
      <p:sp>
        <p:nvSpPr>
          <p:cNvPr id="19" name="Text Box 18">
            <a:extLst>
              <a:ext uri="{FF2B5EF4-FFF2-40B4-BE49-F238E27FC236}">
                <a16:creationId xmlns:a16="http://schemas.microsoft.com/office/drawing/2014/main" id="{D552FD21-95E2-4CDD-B499-06D9B76656CE}"/>
              </a:ext>
            </a:extLst>
          </p:cNvPr>
          <p:cNvSpPr txBox="1">
            <a:spLocks noChangeArrowheads="1"/>
          </p:cNvSpPr>
          <p:nvPr/>
        </p:nvSpPr>
        <p:spPr bwMode="auto">
          <a:xfrm>
            <a:off x="2170211" y="4358680"/>
            <a:ext cx="1584325" cy="442912"/>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Coche</a:t>
            </a:r>
          </a:p>
        </p:txBody>
      </p:sp>
      <p:cxnSp>
        <p:nvCxnSpPr>
          <p:cNvPr id="20" name="AutoShape 19">
            <a:extLst>
              <a:ext uri="{FF2B5EF4-FFF2-40B4-BE49-F238E27FC236}">
                <a16:creationId xmlns:a16="http://schemas.microsoft.com/office/drawing/2014/main" id="{CACEEB10-7B4D-4572-9A92-EB049D4E2DEA}"/>
              </a:ext>
            </a:extLst>
          </p:cNvPr>
          <p:cNvCxnSpPr>
            <a:cxnSpLocks noChangeShapeType="1"/>
            <a:stCxn id="19" idx="2"/>
            <a:endCxn id="13" idx="0"/>
          </p:cNvCxnSpPr>
          <p:nvPr/>
        </p:nvCxnSpPr>
        <p:spPr bwMode="auto">
          <a:xfrm rot="5400000">
            <a:off x="2490886" y="5157192"/>
            <a:ext cx="788988" cy="153988"/>
          </a:xfrm>
          <a:prstGeom prst="bentConnector3">
            <a:avLst>
              <a:gd name="adj1" fmla="val 49898"/>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FC75A17B-68F7-416C-85AD-83A78E203AD0}"/>
              </a:ext>
            </a:extLst>
          </p:cNvPr>
          <p:cNvCxnSpPr>
            <a:cxnSpLocks noChangeShapeType="1"/>
            <a:stCxn id="19" idx="2"/>
            <a:endCxn id="14" idx="0"/>
          </p:cNvCxnSpPr>
          <p:nvPr/>
        </p:nvCxnSpPr>
        <p:spPr bwMode="auto">
          <a:xfrm rot="16200000" flipH="1">
            <a:off x="3333849" y="4468217"/>
            <a:ext cx="892175" cy="1635125"/>
          </a:xfrm>
          <a:prstGeom prst="bentConnector3">
            <a:avLst>
              <a:gd name="adj1" fmla="val 50000"/>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879E8BB5-1BD4-4AD1-B0BF-0C53427E27A6}"/>
              </a:ext>
            </a:extLst>
          </p:cNvPr>
          <p:cNvCxnSpPr>
            <a:cxnSpLocks noChangeShapeType="1"/>
          </p:cNvCxnSpPr>
          <p:nvPr/>
        </p:nvCxnSpPr>
        <p:spPr bwMode="auto">
          <a:xfrm rot="5400000">
            <a:off x="2351186" y="3672880"/>
            <a:ext cx="1222375"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C98AA422-9DC7-44BB-93BA-7D43FCD7556A}"/>
              </a:ext>
            </a:extLst>
          </p:cNvPr>
          <p:cNvCxnSpPr>
            <a:cxnSpLocks noChangeShapeType="1"/>
            <a:stCxn id="15" idx="3"/>
            <a:endCxn id="11" idx="1"/>
          </p:cNvCxnSpPr>
          <p:nvPr/>
        </p:nvCxnSpPr>
        <p:spPr bwMode="auto">
          <a:xfrm flipV="1">
            <a:off x="3792636" y="2313980"/>
            <a:ext cx="787400" cy="387350"/>
          </a:xfrm>
          <a:prstGeom prst="bentConnector3">
            <a:avLst>
              <a:gd name="adj1" fmla="val 50000"/>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3">
            <a:extLst>
              <a:ext uri="{FF2B5EF4-FFF2-40B4-BE49-F238E27FC236}">
                <a16:creationId xmlns:a16="http://schemas.microsoft.com/office/drawing/2014/main" id="{662D6116-11E3-4E2F-9FEC-F03C9DFF479A}"/>
              </a:ext>
            </a:extLst>
          </p:cNvPr>
          <p:cNvCxnSpPr>
            <a:cxnSpLocks noChangeShapeType="1"/>
            <a:stCxn id="15" idx="3"/>
            <a:endCxn id="10" idx="1"/>
          </p:cNvCxnSpPr>
          <p:nvPr/>
        </p:nvCxnSpPr>
        <p:spPr bwMode="auto">
          <a:xfrm>
            <a:off x="3792636" y="2701330"/>
            <a:ext cx="787400" cy="577850"/>
          </a:xfrm>
          <a:prstGeom prst="bentConnector3">
            <a:avLst>
              <a:gd name="adj1" fmla="val 50000"/>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4">
            <a:extLst>
              <a:ext uri="{FF2B5EF4-FFF2-40B4-BE49-F238E27FC236}">
                <a16:creationId xmlns:a16="http://schemas.microsoft.com/office/drawing/2014/main" id="{1C1BB5E1-F7A5-40AE-A9EB-3C2F9C8BF353}"/>
              </a:ext>
            </a:extLst>
          </p:cNvPr>
          <p:cNvCxnSpPr>
            <a:cxnSpLocks noChangeShapeType="1"/>
            <a:stCxn id="15" idx="3"/>
            <a:endCxn id="12" idx="1"/>
          </p:cNvCxnSpPr>
          <p:nvPr/>
        </p:nvCxnSpPr>
        <p:spPr bwMode="auto">
          <a:xfrm>
            <a:off x="3792636" y="2701330"/>
            <a:ext cx="787400" cy="1444625"/>
          </a:xfrm>
          <a:prstGeom prst="bentConnector3">
            <a:avLst>
              <a:gd name="adj1" fmla="val 50000"/>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5">
            <a:extLst>
              <a:ext uri="{FF2B5EF4-FFF2-40B4-BE49-F238E27FC236}">
                <a16:creationId xmlns:a16="http://schemas.microsoft.com/office/drawing/2014/main" id="{AB3FFC94-2C6D-4432-8357-066FF253FFFE}"/>
              </a:ext>
            </a:extLst>
          </p:cNvPr>
          <p:cNvCxnSpPr>
            <a:cxnSpLocks noChangeShapeType="1"/>
            <a:stCxn id="15" idx="3"/>
            <a:endCxn id="16" idx="1"/>
          </p:cNvCxnSpPr>
          <p:nvPr/>
        </p:nvCxnSpPr>
        <p:spPr bwMode="auto">
          <a:xfrm>
            <a:off x="3792636" y="2701330"/>
            <a:ext cx="787400" cy="2239962"/>
          </a:xfrm>
          <a:prstGeom prst="bentConnector3">
            <a:avLst>
              <a:gd name="adj1" fmla="val 50000"/>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6">
            <a:extLst>
              <a:ext uri="{FF2B5EF4-FFF2-40B4-BE49-F238E27FC236}">
                <a16:creationId xmlns:a16="http://schemas.microsoft.com/office/drawing/2014/main" id="{049B9E15-920E-4995-A9E8-2748F7AEC81B}"/>
              </a:ext>
            </a:extLst>
          </p:cNvPr>
          <p:cNvCxnSpPr>
            <a:cxnSpLocks noChangeShapeType="1"/>
            <a:stCxn id="16" idx="2"/>
            <a:endCxn id="8" idx="1"/>
          </p:cNvCxnSpPr>
          <p:nvPr/>
        </p:nvCxnSpPr>
        <p:spPr bwMode="auto">
          <a:xfrm rot="16200000" flipH="1">
            <a:off x="5835749" y="5027017"/>
            <a:ext cx="442912" cy="788988"/>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7">
            <a:extLst>
              <a:ext uri="{FF2B5EF4-FFF2-40B4-BE49-F238E27FC236}">
                <a16:creationId xmlns:a16="http://schemas.microsoft.com/office/drawing/2014/main" id="{1CE5A98B-3AA3-41B1-9DA6-4873C00833D3}"/>
              </a:ext>
            </a:extLst>
          </p:cNvPr>
          <p:cNvCxnSpPr>
            <a:cxnSpLocks noChangeShapeType="1"/>
            <a:stCxn id="16" idx="2"/>
            <a:endCxn id="9" idx="1"/>
          </p:cNvCxnSpPr>
          <p:nvPr/>
        </p:nvCxnSpPr>
        <p:spPr bwMode="auto">
          <a:xfrm rot="16200000" flipH="1">
            <a:off x="5477767" y="5384999"/>
            <a:ext cx="1158875" cy="788988"/>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8">
            <a:extLst>
              <a:ext uri="{FF2B5EF4-FFF2-40B4-BE49-F238E27FC236}">
                <a16:creationId xmlns:a16="http://schemas.microsoft.com/office/drawing/2014/main" id="{6661DE45-4286-45FD-8F83-F8190BD11A35}"/>
              </a:ext>
            </a:extLst>
          </p:cNvPr>
          <p:cNvCxnSpPr>
            <a:cxnSpLocks noChangeShapeType="1"/>
            <a:stCxn id="17" idx="2"/>
            <a:endCxn id="6" idx="0"/>
          </p:cNvCxnSpPr>
          <p:nvPr/>
        </p:nvCxnSpPr>
        <p:spPr bwMode="auto">
          <a:xfrm rot="5400000">
            <a:off x="8956773" y="4268193"/>
            <a:ext cx="792163" cy="1331912"/>
          </a:xfrm>
          <a:prstGeom prst="bentConnector3">
            <a:avLst>
              <a:gd name="adj1" fmla="val 49898"/>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9">
            <a:extLst>
              <a:ext uri="{FF2B5EF4-FFF2-40B4-BE49-F238E27FC236}">
                <a16:creationId xmlns:a16="http://schemas.microsoft.com/office/drawing/2014/main" id="{6877ECE1-0185-4E33-91C4-F88EBECFB927}"/>
              </a:ext>
            </a:extLst>
          </p:cNvPr>
          <p:cNvCxnSpPr>
            <a:cxnSpLocks noChangeShapeType="1"/>
            <a:stCxn id="17" idx="2"/>
            <a:endCxn id="7" idx="0"/>
          </p:cNvCxnSpPr>
          <p:nvPr/>
        </p:nvCxnSpPr>
        <p:spPr bwMode="auto">
          <a:xfrm rot="5400000">
            <a:off x="9407623" y="4719043"/>
            <a:ext cx="792163" cy="430212"/>
          </a:xfrm>
          <a:prstGeom prst="bentConnector3">
            <a:avLst>
              <a:gd name="adj1" fmla="val 49898"/>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0">
            <a:extLst>
              <a:ext uri="{FF2B5EF4-FFF2-40B4-BE49-F238E27FC236}">
                <a16:creationId xmlns:a16="http://schemas.microsoft.com/office/drawing/2014/main" id="{C1762730-029D-4B89-AB92-CD59DEF5A913}"/>
              </a:ext>
            </a:extLst>
          </p:cNvPr>
          <p:cNvCxnSpPr>
            <a:cxnSpLocks noChangeShapeType="1"/>
            <a:stCxn id="17" idx="2"/>
            <a:endCxn id="5" idx="0"/>
          </p:cNvCxnSpPr>
          <p:nvPr/>
        </p:nvCxnSpPr>
        <p:spPr bwMode="auto">
          <a:xfrm rot="16200000" flipH="1">
            <a:off x="9842598" y="4714280"/>
            <a:ext cx="792163" cy="439738"/>
          </a:xfrm>
          <a:prstGeom prst="bentConnector3">
            <a:avLst>
              <a:gd name="adj1" fmla="val 49898"/>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1">
            <a:extLst>
              <a:ext uri="{FF2B5EF4-FFF2-40B4-BE49-F238E27FC236}">
                <a16:creationId xmlns:a16="http://schemas.microsoft.com/office/drawing/2014/main" id="{C05B1937-B98B-4F89-8557-8C76A3CDF5BE}"/>
              </a:ext>
            </a:extLst>
          </p:cNvPr>
          <p:cNvCxnSpPr>
            <a:cxnSpLocks noChangeShapeType="1"/>
            <a:stCxn id="18" idx="2"/>
            <a:endCxn id="15" idx="0"/>
          </p:cNvCxnSpPr>
          <p:nvPr/>
        </p:nvCxnSpPr>
        <p:spPr bwMode="auto">
          <a:xfrm rot="5400000">
            <a:off x="4517330" y="-747514"/>
            <a:ext cx="1497013" cy="4606925"/>
          </a:xfrm>
          <a:prstGeom prst="bentConnector3">
            <a:avLst>
              <a:gd name="adj1" fmla="val 49949"/>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 name="Picture 32" descr="Phone3">
            <a:extLst>
              <a:ext uri="{FF2B5EF4-FFF2-40B4-BE49-F238E27FC236}">
                <a16:creationId xmlns:a16="http://schemas.microsoft.com/office/drawing/2014/main" id="{4EA1FB08-ACFC-406E-B0C3-FC68636F10D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9799" y="2326680"/>
            <a:ext cx="1092200" cy="773112"/>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 name="Picture 33" descr="Comm007">
            <a:extLst>
              <a:ext uri="{FF2B5EF4-FFF2-40B4-BE49-F238E27FC236}">
                <a16:creationId xmlns:a16="http://schemas.microsoft.com/office/drawing/2014/main" id="{AB619411-6455-4DF2-8936-EBB10D6E72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73899" y="3495080"/>
            <a:ext cx="2016125" cy="1062037"/>
          </a:xfrm>
          <a:prstGeom prst="rect">
            <a:avLst/>
          </a:prstGeom>
          <a:solidFill>
            <a:schemeClr val="bg1"/>
          </a:solidFill>
          <a:ln w="762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5" name="AutoShape 34">
            <a:extLst>
              <a:ext uri="{FF2B5EF4-FFF2-40B4-BE49-F238E27FC236}">
                <a16:creationId xmlns:a16="http://schemas.microsoft.com/office/drawing/2014/main" id="{FC18A47A-8FB7-441E-A490-7C1AA6B1C4A9}"/>
              </a:ext>
            </a:extLst>
          </p:cNvPr>
          <p:cNvCxnSpPr>
            <a:cxnSpLocks noChangeShapeType="1"/>
            <a:stCxn id="18" idx="3"/>
            <a:endCxn id="36" idx="0"/>
          </p:cNvCxnSpPr>
          <p:nvPr/>
        </p:nvCxnSpPr>
        <p:spPr bwMode="auto">
          <a:xfrm>
            <a:off x="8110636" y="548680"/>
            <a:ext cx="793750" cy="963612"/>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 Box 35">
            <a:extLst>
              <a:ext uri="{FF2B5EF4-FFF2-40B4-BE49-F238E27FC236}">
                <a16:creationId xmlns:a16="http://schemas.microsoft.com/office/drawing/2014/main" id="{5619C0DC-0AFC-4925-96A4-0EFA315B6A2F}"/>
              </a:ext>
            </a:extLst>
          </p:cNvPr>
          <p:cNvSpPr txBox="1">
            <a:spLocks noChangeArrowheads="1"/>
          </p:cNvSpPr>
          <p:nvPr/>
        </p:nvSpPr>
        <p:spPr bwMode="auto">
          <a:xfrm>
            <a:off x="7931249" y="1550392"/>
            <a:ext cx="1944687" cy="717550"/>
          </a:xfrm>
          <a:prstGeom prst="rect">
            <a:avLst/>
          </a:prstGeom>
          <a:solidFill>
            <a:schemeClr val="bg1"/>
          </a:solidFill>
          <a:ln w="76200" algn="ctr">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s-ES" altLang="es-MX" u="none"/>
              <a:t>Medio de tele-comunicación</a:t>
            </a:r>
          </a:p>
        </p:txBody>
      </p:sp>
      <p:cxnSp>
        <p:nvCxnSpPr>
          <p:cNvPr id="37" name="AutoShape 36">
            <a:extLst>
              <a:ext uri="{FF2B5EF4-FFF2-40B4-BE49-F238E27FC236}">
                <a16:creationId xmlns:a16="http://schemas.microsoft.com/office/drawing/2014/main" id="{CC39E01A-D605-47A3-95F0-B1AEF696816D}"/>
              </a:ext>
            </a:extLst>
          </p:cNvPr>
          <p:cNvCxnSpPr>
            <a:cxnSpLocks noChangeShapeType="1"/>
            <a:stCxn id="36" idx="2"/>
            <a:endCxn id="34" idx="3"/>
          </p:cNvCxnSpPr>
          <p:nvPr/>
        </p:nvCxnSpPr>
        <p:spPr bwMode="auto">
          <a:xfrm rot="5400000">
            <a:off x="7755830" y="2878336"/>
            <a:ext cx="1720850" cy="576262"/>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7">
            <a:extLst>
              <a:ext uri="{FF2B5EF4-FFF2-40B4-BE49-F238E27FC236}">
                <a16:creationId xmlns:a16="http://schemas.microsoft.com/office/drawing/2014/main" id="{45FE646D-DE8A-4EFB-B509-E15F38991712}"/>
              </a:ext>
            </a:extLst>
          </p:cNvPr>
          <p:cNvCxnSpPr>
            <a:cxnSpLocks noChangeShapeType="1"/>
            <a:stCxn id="36" idx="2"/>
            <a:endCxn id="33" idx="3"/>
          </p:cNvCxnSpPr>
          <p:nvPr/>
        </p:nvCxnSpPr>
        <p:spPr bwMode="auto">
          <a:xfrm rot="5400000">
            <a:off x="8058249" y="1867892"/>
            <a:ext cx="407988" cy="1284287"/>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8">
            <a:extLst>
              <a:ext uri="{FF2B5EF4-FFF2-40B4-BE49-F238E27FC236}">
                <a16:creationId xmlns:a16="http://schemas.microsoft.com/office/drawing/2014/main" id="{C41D69E3-631F-47E3-936F-DA366F34B1FC}"/>
              </a:ext>
            </a:extLst>
          </p:cNvPr>
          <p:cNvCxnSpPr>
            <a:cxnSpLocks noChangeShapeType="1"/>
            <a:stCxn id="18" idx="3"/>
            <a:endCxn id="17" idx="0"/>
          </p:cNvCxnSpPr>
          <p:nvPr/>
        </p:nvCxnSpPr>
        <p:spPr bwMode="auto">
          <a:xfrm>
            <a:off x="8110636" y="548680"/>
            <a:ext cx="1908175" cy="3195637"/>
          </a:xfrm>
          <a:prstGeom prst="bentConnector2">
            <a:avLst/>
          </a:prstGeom>
          <a:noFill/>
          <a:ln w="1905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3675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500" fill="hold"/>
                                        <p:tgtEl>
                                          <p:spTgt spid="24"/>
                                        </p:tgtEl>
                                        <p:attrNameLst>
                                          <p:attrName>ppt_w</p:attrName>
                                        </p:attrNameLst>
                                      </p:cBhvr>
                                      <p:tavLst>
                                        <p:tav tm="0">
                                          <p:val>
                                            <p:fltVal val="0"/>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500" fill="hold"/>
                                        <p:tgtEl>
                                          <p:spTgt spid="26"/>
                                        </p:tgtEl>
                                        <p:attrNameLst>
                                          <p:attrName>ppt_w</p:attrName>
                                        </p:attrNameLst>
                                      </p:cBhvr>
                                      <p:tavLst>
                                        <p:tav tm="0">
                                          <p:val>
                                            <p:fltVal val="0"/>
                                          </p:val>
                                        </p:tav>
                                        <p:tav tm="100000">
                                          <p:val>
                                            <p:strVal val="#ppt_w"/>
                                          </p:val>
                                        </p:tav>
                                      </p:tavLst>
                                    </p:anim>
                                    <p:anim calcmode="lin" valueType="num">
                                      <p:cBhvr>
                                        <p:cTn id="80" dur="500" fill="hold"/>
                                        <p:tgtEl>
                                          <p:spTgt spid="26"/>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ppt_w</p:attrName>
                                        </p:attrNameLst>
                                      </p:cBhvr>
                                      <p:tavLst>
                                        <p:tav tm="0">
                                          <p:val>
                                            <p:fltVal val="0"/>
                                          </p:val>
                                        </p:tav>
                                        <p:tav tm="100000">
                                          <p:val>
                                            <p:strVal val="#ppt_w"/>
                                          </p:val>
                                        </p:tav>
                                      </p:tavLst>
                                    </p:anim>
                                    <p:anim calcmode="lin" valueType="num">
                                      <p:cBhvr>
                                        <p:cTn id="84" dur="500" fill="hold"/>
                                        <p:tgtEl>
                                          <p:spTgt spid="15"/>
                                        </p:tgtEl>
                                        <p:attrNameLst>
                                          <p:attrName>ppt_h</p:attrName>
                                        </p:attrNameLst>
                                      </p:cBhvr>
                                      <p:tavLst>
                                        <p:tav tm="0">
                                          <p:val>
                                            <p:flt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p:cTn id="87" dur="500" fill="hold"/>
                                        <p:tgtEl>
                                          <p:spTgt spid="22"/>
                                        </p:tgtEl>
                                        <p:attrNameLst>
                                          <p:attrName>ppt_w</p:attrName>
                                        </p:attrNameLst>
                                      </p:cBhvr>
                                      <p:tavLst>
                                        <p:tav tm="0">
                                          <p:val>
                                            <p:fltVal val="0"/>
                                          </p:val>
                                        </p:tav>
                                        <p:tav tm="100000">
                                          <p:val>
                                            <p:strVal val="#ppt_w"/>
                                          </p:val>
                                        </p:tav>
                                      </p:tavLst>
                                    </p:anim>
                                    <p:anim calcmode="lin" valueType="num">
                                      <p:cBhvr>
                                        <p:cTn id="88"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p:cTn id="93" dur="500" fill="hold"/>
                                        <p:tgtEl>
                                          <p:spTgt spid="13"/>
                                        </p:tgtEl>
                                        <p:attrNameLst>
                                          <p:attrName>ppt_w</p:attrName>
                                        </p:attrNameLst>
                                      </p:cBhvr>
                                      <p:tavLst>
                                        <p:tav tm="0">
                                          <p:val>
                                            <p:fltVal val="0"/>
                                          </p:val>
                                        </p:tav>
                                        <p:tav tm="100000">
                                          <p:val>
                                            <p:strVal val="#ppt_w"/>
                                          </p:val>
                                        </p:tav>
                                      </p:tavLst>
                                    </p:anim>
                                    <p:anim calcmode="lin" valueType="num">
                                      <p:cBhvr>
                                        <p:cTn id="94" dur="500" fill="hold"/>
                                        <p:tgtEl>
                                          <p:spTgt spid="13"/>
                                        </p:tgtEl>
                                        <p:attrNameLst>
                                          <p:attrName>ppt_h</p:attrName>
                                        </p:attrNameLst>
                                      </p:cBhvr>
                                      <p:tavLst>
                                        <p:tav tm="0">
                                          <p:val>
                                            <p:fltVal val="0"/>
                                          </p:val>
                                        </p:tav>
                                        <p:tav tm="100000">
                                          <p:val>
                                            <p:strVal val="#ppt_h"/>
                                          </p:val>
                                        </p:tav>
                                      </p:tavLst>
                                    </p:anim>
                                  </p:childTnLst>
                                </p:cTn>
                              </p:par>
                              <p:par>
                                <p:cTn id="95" presetID="23" presetClass="entr" presetSubtype="16"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childTnLst>
                                </p:cTn>
                              </p:par>
                              <p:par>
                                <p:cTn id="99" presetID="23" presetClass="entr" presetSubtype="16" fill="hold" nodeType="with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fltVal val="0"/>
                                          </p:val>
                                        </p:tav>
                                        <p:tav tm="100000">
                                          <p:val>
                                            <p:strVal val="#ppt_h"/>
                                          </p:val>
                                        </p:tav>
                                      </p:tavLst>
                                    </p:anim>
                                  </p:childTnLst>
                                </p:cTn>
                              </p:par>
                              <p:par>
                                <p:cTn id="103" presetID="23" presetClass="entr" presetSubtype="16" fill="hold" nodeType="with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500" fill="hold"/>
                                        <p:tgtEl>
                                          <p:spTgt spid="20"/>
                                        </p:tgtEl>
                                        <p:attrNameLst>
                                          <p:attrName>ppt_w</p:attrName>
                                        </p:attrNameLst>
                                      </p:cBhvr>
                                      <p:tavLst>
                                        <p:tav tm="0">
                                          <p:val>
                                            <p:fltVal val="0"/>
                                          </p:val>
                                        </p:tav>
                                        <p:tav tm="100000">
                                          <p:val>
                                            <p:strVal val="#ppt_w"/>
                                          </p:val>
                                        </p:tav>
                                      </p:tavLst>
                                    </p:anim>
                                    <p:anim calcmode="lin" valueType="num">
                                      <p:cBhvr>
                                        <p:cTn id="106"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p:cTn id="111" dur="500" fill="hold"/>
                                        <p:tgtEl>
                                          <p:spTgt spid="34"/>
                                        </p:tgtEl>
                                        <p:attrNameLst>
                                          <p:attrName>ppt_w</p:attrName>
                                        </p:attrNameLst>
                                      </p:cBhvr>
                                      <p:tavLst>
                                        <p:tav tm="0">
                                          <p:val>
                                            <p:fltVal val="0"/>
                                          </p:val>
                                        </p:tav>
                                        <p:tav tm="100000">
                                          <p:val>
                                            <p:strVal val="#ppt_w"/>
                                          </p:val>
                                        </p:tav>
                                      </p:tavLst>
                                    </p:anim>
                                    <p:anim calcmode="lin" valueType="num">
                                      <p:cBhvr>
                                        <p:cTn id="112" dur="500" fill="hold"/>
                                        <p:tgtEl>
                                          <p:spTgt spid="34"/>
                                        </p:tgtEl>
                                        <p:attrNameLst>
                                          <p:attrName>ppt_h</p:attrName>
                                        </p:attrNameLst>
                                      </p:cBhvr>
                                      <p:tavLst>
                                        <p:tav tm="0">
                                          <p:val>
                                            <p:flt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p:cTn id="115" dur="500" fill="hold"/>
                                        <p:tgtEl>
                                          <p:spTgt spid="33"/>
                                        </p:tgtEl>
                                        <p:attrNameLst>
                                          <p:attrName>ppt_w</p:attrName>
                                        </p:attrNameLst>
                                      </p:cBhvr>
                                      <p:tavLst>
                                        <p:tav tm="0">
                                          <p:val>
                                            <p:fltVal val="0"/>
                                          </p:val>
                                        </p:tav>
                                        <p:tav tm="100000">
                                          <p:val>
                                            <p:strVal val="#ppt_w"/>
                                          </p:val>
                                        </p:tav>
                                      </p:tavLst>
                                    </p:anim>
                                    <p:anim calcmode="lin" valueType="num">
                                      <p:cBhvr>
                                        <p:cTn id="116"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p:cTn id="121" dur="500" fill="hold"/>
                                        <p:tgtEl>
                                          <p:spTgt spid="38"/>
                                        </p:tgtEl>
                                        <p:attrNameLst>
                                          <p:attrName>ppt_w</p:attrName>
                                        </p:attrNameLst>
                                      </p:cBhvr>
                                      <p:tavLst>
                                        <p:tav tm="0">
                                          <p:val>
                                            <p:fltVal val="0"/>
                                          </p:val>
                                        </p:tav>
                                        <p:tav tm="100000">
                                          <p:val>
                                            <p:strVal val="#ppt_w"/>
                                          </p:val>
                                        </p:tav>
                                      </p:tavLst>
                                    </p:anim>
                                    <p:anim calcmode="lin" valueType="num">
                                      <p:cBhvr>
                                        <p:cTn id="122" dur="500" fill="hold"/>
                                        <p:tgtEl>
                                          <p:spTgt spid="38"/>
                                        </p:tgtEl>
                                        <p:attrNameLst>
                                          <p:attrName>ppt_h</p:attrName>
                                        </p:attrNameLst>
                                      </p:cBhvr>
                                      <p:tavLst>
                                        <p:tav tm="0">
                                          <p:val>
                                            <p:fltVal val="0"/>
                                          </p:val>
                                        </p:tav>
                                        <p:tav tm="100000">
                                          <p:val>
                                            <p:strVal val="#ppt_h"/>
                                          </p:val>
                                        </p:tav>
                                      </p:tavLst>
                                    </p:anim>
                                  </p:childTnLst>
                                </p:cTn>
                              </p:par>
                              <p:par>
                                <p:cTn id="123" presetID="23" presetClass="entr" presetSubtype="16" fill="hold" nodeType="withEffect">
                                  <p:stCondLst>
                                    <p:cond delay="0"/>
                                  </p:stCondLst>
                                  <p:childTnLst>
                                    <p:set>
                                      <p:cBhvr>
                                        <p:cTn id="124" dur="1" fill="hold">
                                          <p:stCondLst>
                                            <p:cond delay="0"/>
                                          </p:stCondLst>
                                        </p:cTn>
                                        <p:tgtEl>
                                          <p:spTgt spid="37"/>
                                        </p:tgtEl>
                                        <p:attrNameLst>
                                          <p:attrName>style.visibility</p:attrName>
                                        </p:attrNameLst>
                                      </p:cBhvr>
                                      <p:to>
                                        <p:strVal val="visible"/>
                                      </p:to>
                                    </p:set>
                                    <p:anim calcmode="lin" valueType="num">
                                      <p:cBhvr>
                                        <p:cTn id="125" dur="500" fill="hold"/>
                                        <p:tgtEl>
                                          <p:spTgt spid="37"/>
                                        </p:tgtEl>
                                        <p:attrNameLst>
                                          <p:attrName>ppt_w</p:attrName>
                                        </p:attrNameLst>
                                      </p:cBhvr>
                                      <p:tavLst>
                                        <p:tav tm="0">
                                          <p:val>
                                            <p:fltVal val="0"/>
                                          </p:val>
                                        </p:tav>
                                        <p:tav tm="100000">
                                          <p:val>
                                            <p:strVal val="#ppt_w"/>
                                          </p:val>
                                        </p:tav>
                                      </p:tavLst>
                                    </p:anim>
                                    <p:anim calcmode="lin" valueType="num">
                                      <p:cBhvr>
                                        <p:cTn id="126" dur="500" fill="hold"/>
                                        <p:tgtEl>
                                          <p:spTgt spid="37"/>
                                        </p:tgtEl>
                                        <p:attrNameLst>
                                          <p:attrName>ppt_h</p:attrName>
                                        </p:attrNameLst>
                                      </p:cBhvr>
                                      <p:tavLst>
                                        <p:tav tm="0">
                                          <p:val>
                                            <p:fltVal val="0"/>
                                          </p:val>
                                        </p:tav>
                                        <p:tav tm="100000">
                                          <p:val>
                                            <p:strVal val="#ppt_h"/>
                                          </p:val>
                                        </p:tav>
                                      </p:tavLst>
                                    </p:anim>
                                  </p:childTnLst>
                                </p:cTn>
                              </p:par>
                              <p:par>
                                <p:cTn id="127" presetID="23" presetClass="entr" presetSubtype="16"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anim calcmode="lin" valueType="num">
                                      <p:cBhvr>
                                        <p:cTn id="129" dur="500" fill="hold"/>
                                        <p:tgtEl>
                                          <p:spTgt spid="36"/>
                                        </p:tgtEl>
                                        <p:attrNameLst>
                                          <p:attrName>ppt_w</p:attrName>
                                        </p:attrNameLst>
                                      </p:cBhvr>
                                      <p:tavLst>
                                        <p:tav tm="0">
                                          <p:val>
                                            <p:fltVal val="0"/>
                                          </p:val>
                                        </p:tav>
                                        <p:tav tm="100000">
                                          <p:val>
                                            <p:strVal val="#ppt_w"/>
                                          </p:val>
                                        </p:tav>
                                      </p:tavLst>
                                    </p:anim>
                                    <p:anim calcmode="lin" valueType="num">
                                      <p:cBhvr>
                                        <p:cTn id="130"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3" presetClass="entr" presetSubtype="16"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 calcmode="lin" valueType="num">
                                      <p:cBhvr>
                                        <p:cTn id="135" dur="500" fill="hold"/>
                                        <p:tgtEl>
                                          <p:spTgt spid="39"/>
                                        </p:tgtEl>
                                        <p:attrNameLst>
                                          <p:attrName>ppt_w</p:attrName>
                                        </p:attrNameLst>
                                      </p:cBhvr>
                                      <p:tavLst>
                                        <p:tav tm="0">
                                          <p:val>
                                            <p:fltVal val="0"/>
                                          </p:val>
                                        </p:tav>
                                        <p:tav tm="100000">
                                          <p:val>
                                            <p:strVal val="#ppt_w"/>
                                          </p:val>
                                        </p:tav>
                                      </p:tavLst>
                                    </p:anim>
                                    <p:anim calcmode="lin" valueType="num">
                                      <p:cBhvr>
                                        <p:cTn id="136" dur="500" fill="hold"/>
                                        <p:tgtEl>
                                          <p:spTgt spid="39"/>
                                        </p:tgtEl>
                                        <p:attrNameLst>
                                          <p:attrName>ppt_h</p:attrName>
                                        </p:attrNameLst>
                                      </p:cBhvr>
                                      <p:tavLst>
                                        <p:tav tm="0">
                                          <p:val>
                                            <p:fltVal val="0"/>
                                          </p:val>
                                        </p:tav>
                                        <p:tav tm="100000">
                                          <p:val>
                                            <p:strVal val="#ppt_h"/>
                                          </p:val>
                                        </p:tav>
                                      </p:tavLst>
                                    </p:anim>
                                  </p:childTnLst>
                                </p:cTn>
                              </p:par>
                              <p:par>
                                <p:cTn id="137" presetID="23" presetClass="entr" presetSubtype="16"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fltVal val="0"/>
                                          </p:val>
                                        </p:tav>
                                        <p:tav tm="100000">
                                          <p:val>
                                            <p:strVal val="#ppt_w"/>
                                          </p:val>
                                        </p:tav>
                                      </p:tavLst>
                                    </p:anim>
                                    <p:anim calcmode="lin" valueType="num">
                                      <p:cBhvr>
                                        <p:cTn id="140" dur="500" fill="hold"/>
                                        <p:tgtEl>
                                          <p:spTgt spid="35"/>
                                        </p:tgtEl>
                                        <p:attrNameLst>
                                          <p:attrName>ppt_h</p:attrName>
                                        </p:attrNameLst>
                                      </p:cBhvr>
                                      <p:tavLst>
                                        <p:tav tm="0">
                                          <p:val>
                                            <p:fltVal val="0"/>
                                          </p:val>
                                        </p:tav>
                                        <p:tav tm="100000">
                                          <p:val>
                                            <p:strVal val="#ppt_h"/>
                                          </p:val>
                                        </p:tav>
                                      </p:tavLst>
                                    </p:anim>
                                  </p:childTnLst>
                                </p:cTn>
                              </p:par>
                              <p:par>
                                <p:cTn id="141" presetID="23" presetClass="entr" presetSubtype="16" fill="hold" nodeType="withEffect">
                                  <p:stCondLst>
                                    <p:cond delay="0"/>
                                  </p:stCondLst>
                                  <p:childTnLst>
                                    <p:set>
                                      <p:cBhvr>
                                        <p:cTn id="142" dur="1" fill="hold">
                                          <p:stCondLst>
                                            <p:cond delay="0"/>
                                          </p:stCondLst>
                                        </p:cTn>
                                        <p:tgtEl>
                                          <p:spTgt spid="32"/>
                                        </p:tgtEl>
                                        <p:attrNameLst>
                                          <p:attrName>style.visibility</p:attrName>
                                        </p:attrNameLst>
                                      </p:cBhvr>
                                      <p:to>
                                        <p:strVal val="visible"/>
                                      </p:to>
                                    </p:set>
                                    <p:anim calcmode="lin" valueType="num">
                                      <p:cBhvr>
                                        <p:cTn id="143" dur="500" fill="hold"/>
                                        <p:tgtEl>
                                          <p:spTgt spid="32"/>
                                        </p:tgtEl>
                                        <p:attrNameLst>
                                          <p:attrName>ppt_w</p:attrName>
                                        </p:attrNameLst>
                                      </p:cBhvr>
                                      <p:tavLst>
                                        <p:tav tm="0">
                                          <p:val>
                                            <p:fltVal val="0"/>
                                          </p:val>
                                        </p:tav>
                                        <p:tav tm="100000">
                                          <p:val>
                                            <p:strVal val="#ppt_w"/>
                                          </p:val>
                                        </p:tav>
                                      </p:tavLst>
                                    </p:anim>
                                    <p:anim calcmode="lin" valueType="num">
                                      <p:cBhvr>
                                        <p:cTn id="144" dur="500" fill="hold"/>
                                        <p:tgtEl>
                                          <p:spTgt spid="32"/>
                                        </p:tgtEl>
                                        <p:attrNameLst>
                                          <p:attrName>ppt_h</p:attrName>
                                        </p:attrNameLst>
                                      </p:cBhvr>
                                      <p:tavLst>
                                        <p:tav tm="0">
                                          <p:val>
                                            <p:fltVal val="0"/>
                                          </p:val>
                                        </p:tav>
                                        <p:tav tm="100000">
                                          <p:val>
                                            <p:strVal val="#ppt_h"/>
                                          </p:val>
                                        </p:tav>
                                      </p:tavLst>
                                    </p:anim>
                                  </p:childTnLst>
                                </p:cTn>
                              </p:par>
                              <p:par>
                                <p:cTn id="145" presetID="23" presetClass="entr" presetSubtype="16" fill="hold" grpId="0" nodeType="withEffect">
                                  <p:stCondLst>
                                    <p:cond delay="0"/>
                                  </p:stCondLst>
                                  <p:childTnLst>
                                    <p:set>
                                      <p:cBhvr>
                                        <p:cTn id="146" dur="1" fill="hold">
                                          <p:stCondLst>
                                            <p:cond delay="0"/>
                                          </p:stCondLst>
                                        </p:cTn>
                                        <p:tgtEl>
                                          <p:spTgt spid="18"/>
                                        </p:tgtEl>
                                        <p:attrNameLst>
                                          <p:attrName>style.visibility</p:attrName>
                                        </p:attrNameLst>
                                      </p:cBhvr>
                                      <p:to>
                                        <p:strVal val="visible"/>
                                      </p:to>
                                    </p:set>
                                    <p:anim calcmode="lin" valueType="num">
                                      <p:cBhvr>
                                        <p:cTn id="147" dur="500" fill="hold"/>
                                        <p:tgtEl>
                                          <p:spTgt spid="18"/>
                                        </p:tgtEl>
                                        <p:attrNameLst>
                                          <p:attrName>ppt_w</p:attrName>
                                        </p:attrNameLst>
                                      </p:cBhvr>
                                      <p:tavLst>
                                        <p:tav tm="0">
                                          <p:val>
                                            <p:fltVal val="0"/>
                                          </p:val>
                                        </p:tav>
                                        <p:tav tm="100000">
                                          <p:val>
                                            <p:strVal val="#ppt_w"/>
                                          </p:val>
                                        </p:tav>
                                      </p:tavLst>
                                    </p:anim>
                                    <p:anim calcmode="lin" valueType="num">
                                      <p:cBhvr>
                                        <p:cTn id="148"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89376-CEC6-4EFE-BCBD-7326DB90B21A}"/>
              </a:ext>
            </a:extLst>
          </p:cNvPr>
          <p:cNvSpPr>
            <a:spLocks noGrp="1"/>
          </p:cNvSpPr>
          <p:nvPr>
            <p:ph type="title"/>
          </p:nvPr>
        </p:nvSpPr>
        <p:spPr/>
        <p:txBody>
          <a:bodyPr/>
          <a:lstStyle/>
          <a:p>
            <a:r>
              <a:rPr lang="es-MX" dirty="0"/>
              <a:t>Métodos constructores</a:t>
            </a:r>
          </a:p>
        </p:txBody>
      </p:sp>
      <p:sp>
        <p:nvSpPr>
          <p:cNvPr id="3" name="Marcador de contenido 2">
            <a:extLst>
              <a:ext uri="{FF2B5EF4-FFF2-40B4-BE49-F238E27FC236}">
                <a16:creationId xmlns:a16="http://schemas.microsoft.com/office/drawing/2014/main" id="{425E7927-79E7-464E-B131-35E7EE94D9BA}"/>
              </a:ext>
            </a:extLst>
          </p:cNvPr>
          <p:cNvSpPr>
            <a:spLocks noGrp="1"/>
          </p:cNvSpPr>
          <p:nvPr>
            <p:ph idx="1"/>
          </p:nvPr>
        </p:nvSpPr>
        <p:spPr/>
        <p:txBody>
          <a:bodyPr>
            <a:normAutofit fontScale="92500" lnSpcReduction="20000"/>
          </a:bodyPr>
          <a:lstStyle/>
          <a:p>
            <a:pPr algn="just"/>
            <a:r>
              <a:rPr lang="es-MX" dirty="0"/>
              <a:t>Los constructores son métodos especiales que sirven para inicializar un objeto de una determinada clase al mismo tiempo que se declara.</a:t>
            </a:r>
          </a:p>
          <a:p>
            <a:pPr algn="just"/>
            <a:endParaRPr lang="es-MX" dirty="0"/>
          </a:p>
          <a:p>
            <a:pPr algn="just"/>
            <a:r>
              <a:rPr lang="es-MX" dirty="0"/>
              <a:t>Tienen el mismo nombre que la clase a la que pertenecen.</a:t>
            </a:r>
          </a:p>
          <a:p>
            <a:pPr algn="just"/>
            <a:endParaRPr lang="es-MX" dirty="0"/>
          </a:p>
          <a:p>
            <a:pPr algn="just"/>
            <a:r>
              <a:rPr lang="es-MX" dirty="0"/>
              <a:t>No tienen tipo de retorno, por lo tanto no retornan ningún valor.</a:t>
            </a:r>
          </a:p>
          <a:p>
            <a:pPr algn="just"/>
            <a:endParaRPr lang="es-MX" dirty="0"/>
          </a:p>
          <a:p>
            <a:pPr algn="just"/>
            <a:r>
              <a:rPr lang="es-MX" dirty="0"/>
              <a:t>Deben ser públicos (no tendría ningún sentido declarar un constructor como privado, ya que siempre se usan desde el exterior de la clase).</a:t>
            </a:r>
          </a:p>
        </p:txBody>
      </p:sp>
    </p:spTree>
    <p:extLst>
      <p:ext uri="{BB962C8B-B14F-4D97-AF65-F5344CB8AC3E}">
        <p14:creationId xmlns:p14="http://schemas.microsoft.com/office/powerpoint/2010/main" val="20143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C2F2-04E3-44A6-B369-A8467A5BBBCF}"/>
              </a:ext>
            </a:extLst>
          </p:cNvPr>
          <p:cNvSpPr>
            <a:spLocks noGrp="1"/>
          </p:cNvSpPr>
          <p:nvPr>
            <p:ph type="title"/>
          </p:nvPr>
        </p:nvSpPr>
        <p:spPr/>
        <p:txBody>
          <a:bodyPr/>
          <a:lstStyle/>
          <a:p>
            <a:r>
              <a:rPr lang="es-MX" dirty="0"/>
              <a:t>Métodos de clase</a:t>
            </a:r>
          </a:p>
        </p:txBody>
      </p:sp>
      <p:sp>
        <p:nvSpPr>
          <p:cNvPr id="3" name="Marcador de contenido 2">
            <a:extLst>
              <a:ext uri="{FF2B5EF4-FFF2-40B4-BE49-F238E27FC236}">
                <a16:creationId xmlns:a16="http://schemas.microsoft.com/office/drawing/2014/main" id="{088F2D17-F79D-4C65-82AC-DBCFB20A7216}"/>
              </a:ext>
            </a:extLst>
          </p:cNvPr>
          <p:cNvSpPr>
            <a:spLocks noGrp="1"/>
          </p:cNvSpPr>
          <p:nvPr>
            <p:ph idx="1"/>
          </p:nvPr>
        </p:nvSpPr>
        <p:spPr/>
        <p:txBody>
          <a:bodyPr>
            <a:normAutofit fontScale="85000" lnSpcReduction="20000"/>
          </a:bodyPr>
          <a:lstStyle/>
          <a:p>
            <a:pPr algn="just"/>
            <a:r>
              <a:rPr lang="es-MX" dirty="0"/>
              <a:t>Son aquellos en los que no hace falta instanciar un objeto de la clase para utilizarlos. Son métodos estáticos, por lo tanto se usa la palabra reservada </a:t>
            </a:r>
            <a:r>
              <a:rPr lang="es-MX" b="1" i="1" dirty="0" err="1"/>
              <a:t>static</a:t>
            </a:r>
            <a:r>
              <a:rPr lang="es-MX" dirty="0"/>
              <a:t> para definirlos.</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dirty="0" err="1">
                <a:latin typeface="Courier New" panose="02070309020205020404" pitchFamily="49" charset="0"/>
                <a:cs typeface="Courier New" panose="02070309020205020404" pitchFamily="49" charset="0"/>
              </a:rPr>
              <a:t>nombreClase.atributo</a:t>
            </a:r>
            <a:r>
              <a:rPr lang="es-MX" sz="2000" dirty="0">
                <a:latin typeface="Courier New" panose="02070309020205020404" pitchFamily="49" charset="0"/>
                <a:cs typeface="Courier New" panose="02070309020205020404" pitchFamily="49" charset="0"/>
              </a:rPr>
              <a:t>;</a:t>
            </a:r>
          </a:p>
          <a:p>
            <a:pPr marL="0" indent="0" algn="just">
              <a:buNone/>
            </a:pPr>
            <a:r>
              <a:rPr lang="es-MX" sz="2000" dirty="0" err="1">
                <a:latin typeface="Courier New" panose="02070309020205020404" pitchFamily="49" charset="0"/>
                <a:cs typeface="Courier New" panose="02070309020205020404" pitchFamily="49" charset="0"/>
              </a:rPr>
              <a:t>nombreClase.metodo</a:t>
            </a: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b="1" dirty="0">
                <a:latin typeface="Courier New" panose="02070309020205020404" pitchFamily="49" charset="0"/>
                <a:cs typeface="Courier New" panose="02070309020205020404" pitchFamily="49" charset="0"/>
              </a:rPr>
              <a:t>Ejemplo:</a:t>
            </a:r>
          </a:p>
          <a:p>
            <a:pPr marL="0" indent="0" algn="just">
              <a:buNone/>
            </a:pP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class</a:t>
            </a:r>
            <a:r>
              <a:rPr lang="es-MX" sz="2000" dirty="0">
                <a:latin typeface="Courier New" panose="02070309020205020404" pitchFamily="49" charset="0"/>
                <a:cs typeface="Courier New" panose="02070309020205020404" pitchFamily="49" charset="0"/>
              </a:rPr>
              <a:t> Persona{</a:t>
            </a:r>
          </a:p>
          <a:p>
            <a:pPr marL="0" indent="0" algn="just">
              <a:buNone/>
            </a:pP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b="1" dirty="0" err="1">
                <a:latin typeface="Courier New" panose="02070309020205020404" pitchFamily="49" charset="0"/>
                <a:cs typeface="Courier New" panose="02070309020205020404" pitchFamily="49" charset="0"/>
              </a:rPr>
              <a:t>static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obtenerAltura</a:t>
            </a: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		//Aquí va la definición del método.</a:t>
            </a:r>
          </a:p>
          <a:p>
            <a:pPr marL="0" indent="0" algn="just">
              <a:buNone/>
            </a:pP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481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74DD5-C58E-4BD9-AECA-EB94B06BE7CA}"/>
              </a:ext>
            </a:extLst>
          </p:cNvPr>
          <p:cNvSpPr>
            <a:spLocks noGrp="1"/>
          </p:cNvSpPr>
          <p:nvPr>
            <p:ph type="title"/>
          </p:nvPr>
        </p:nvSpPr>
        <p:spPr/>
        <p:txBody>
          <a:bodyPr/>
          <a:lstStyle/>
          <a:p>
            <a:r>
              <a:rPr lang="es-MX" dirty="0"/>
              <a:t>Métodos de instancia</a:t>
            </a:r>
          </a:p>
        </p:txBody>
      </p:sp>
      <p:sp>
        <p:nvSpPr>
          <p:cNvPr id="3" name="Marcador de contenido 2">
            <a:extLst>
              <a:ext uri="{FF2B5EF4-FFF2-40B4-BE49-F238E27FC236}">
                <a16:creationId xmlns:a16="http://schemas.microsoft.com/office/drawing/2014/main" id="{AF53C3FE-02BC-4189-95A7-610EB817D384}"/>
              </a:ext>
            </a:extLst>
          </p:cNvPr>
          <p:cNvSpPr>
            <a:spLocks noGrp="1"/>
          </p:cNvSpPr>
          <p:nvPr>
            <p:ph idx="1"/>
          </p:nvPr>
        </p:nvSpPr>
        <p:spPr/>
        <p:txBody>
          <a:bodyPr>
            <a:normAutofit fontScale="92500" lnSpcReduction="20000"/>
          </a:bodyPr>
          <a:lstStyle/>
          <a:p>
            <a:pPr algn="just"/>
            <a:r>
              <a:rPr lang="es-MX" dirty="0"/>
              <a:t>Son aquellos en los que se necesita crear un objeto de la clase para poder utilizarlos. Son métodos que </a:t>
            </a:r>
            <a:r>
              <a:rPr lang="es-MX" b="1" dirty="0"/>
              <a:t>no</a:t>
            </a:r>
            <a:r>
              <a:rPr lang="es-MX" dirty="0"/>
              <a:t> usan la palabra reservada </a:t>
            </a:r>
            <a:r>
              <a:rPr lang="es-MX" b="1" i="1" dirty="0" err="1"/>
              <a:t>static</a:t>
            </a:r>
            <a:r>
              <a:rPr lang="es-MX" dirty="0"/>
              <a:t> para definirlos.</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dirty="0" err="1">
                <a:latin typeface="Courier New" panose="02070309020205020404" pitchFamily="49" charset="0"/>
                <a:cs typeface="Courier New" panose="02070309020205020404" pitchFamily="49" charset="0"/>
              </a:rPr>
              <a:t>objeto.metodo</a:t>
            </a: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r>
              <a:rPr lang="es-MX" sz="2000" b="1" dirty="0">
                <a:latin typeface="Courier New" panose="02070309020205020404" pitchFamily="49" charset="0"/>
                <a:cs typeface="Courier New" panose="02070309020205020404" pitchFamily="49" charset="0"/>
              </a:rPr>
              <a:t>Ejemplo:</a:t>
            </a:r>
          </a:p>
          <a:p>
            <a:pPr marL="0" indent="0" algn="just">
              <a:buNone/>
            </a:pP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class</a:t>
            </a:r>
            <a:r>
              <a:rPr lang="es-MX" sz="2000" dirty="0">
                <a:latin typeface="Courier New" panose="02070309020205020404" pitchFamily="49" charset="0"/>
                <a:cs typeface="Courier New" panose="02070309020205020404" pitchFamily="49" charset="0"/>
              </a:rPr>
              <a:t> Persona{</a:t>
            </a:r>
          </a:p>
          <a:p>
            <a:pPr marL="0" indent="0" algn="just">
              <a:buNone/>
            </a:pP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public</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void</a:t>
            </a:r>
            <a:r>
              <a:rPr lang="es-MX" sz="2000" dirty="0">
                <a:latin typeface="Courier New" panose="02070309020205020404" pitchFamily="49" charset="0"/>
                <a:cs typeface="Courier New" panose="02070309020205020404" pitchFamily="49" charset="0"/>
              </a:rPr>
              <a:t> comer (</a:t>
            </a:r>
            <a:r>
              <a:rPr lang="es-MX" sz="2000" dirty="0" err="1">
                <a:latin typeface="Courier New" panose="02070309020205020404" pitchFamily="49" charset="0"/>
                <a:cs typeface="Courier New" panose="02070309020205020404" pitchFamily="49" charset="0"/>
              </a:rPr>
              <a:t>int</a:t>
            </a:r>
            <a:r>
              <a:rPr lang="es-MX" sz="2000" dirty="0">
                <a:latin typeface="Courier New" panose="02070309020205020404" pitchFamily="49" charset="0"/>
                <a:cs typeface="Courier New" panose="02070309020205020404" pitchFamily="49" charset="0"/>
              </a:rPr>
              <a:t> </a:t>
            </a:r>
            <a:r>
              <a:rPr lang="es-MX" sz="2000" dirty="0" err="1">
                <a:latin typeface="Courier New" panose="02070309020205020404" pitchFamily="49" charset="0"/>
                <a:cs typeface="Courier New" panose="02070309020205020404" pitchFamily="49" charset="0"/>
              </a:rPr>
              <a:t>cantidadDeAlimento</a:t>
            </a:r>
            <a:r>
              <a:rPr lang="es-MX" sz="2000" dirty="0">
                <a:latin typeface="Courier New" panose="02070309020205020404" pitchFamily="49" charset="0"/>
                <a:cs typeface="Courier New" panose="02070309020205020404" pitchFamily="49" charset="0"/>
              </a:rPr>
              <a:t>){</a:t>
            </a:r>
          </a:p>
          <a:p>
            <a:pPr marL="0" indent="0" algn="just">
              <a:buNone/>
            </a:pPr>
            <a:r>
              <a:rPr lang="es-MX" sz="2000" dirty="0">
                <a:latin typeface="Courier New" panose="02070309020205020404" pitchFamily="49" charset="0"/>
                <a:cs typeface="Courier New" panose="02070309020205020404" pitchFamily="49" charset="0"/>
              </a:rPr>
              <a:t>		//Aquí va la definición del método.</a:t>
            </a:r>
          </a:p>
          <a:p>
            <a:pPr marL="0" indent="0" algn="just">
              <a:buNone/>
            </a:pPr>
            <a:r>
              <a:rPr lang="es-MX" sz="2000" dirty="0">
                <a:latin typeface="Courier New" panose="02070309020205020404" pitchFamily="49" charset="0"/>
                <a:cs typeface="Courier New" panose="02070309020205020404" pitchFamily="49" charset="0"/>
              </a:rPr>
              <a:t>      }</a:t>
            </a:r>
          </a:p>
          <a:p>
            <a:pPr marL="0" indent="0" algn="just">
              <a:buNone/>
            </a:pPr>
            <a:r>
              <a:rPr lang="es-MX" sz="2000" dirty="0">
                <a:latin typeface="Courier New" panose="02070309020205020404" pitchFamily="49" charset="0"/>
                <a:cs typeface="Courier New" panose="02070309020205020404" pitchFamily="49" charset="0"/>
              </a:rPr>
              <a:t>}</a:t>
            </a:r>
          </a:p>
          <a:p>
            <a:pPr marL="0" indent="0" algn="just">
              <a:buNone/>
            </a:pPr>
            <a:endParaRPr lang="es-MX" sz="2000" dirty="0">
              <a:latin typeface="Courier New" panose="02070309020205020404" pitchFamily="49" charset="0"/>
              <a:cs typeface="Courier New" panose="02070309020205020404" pitchFamily="49" charset="0"/>
            </a:endParaRPr>
          </a:p>
          <a:p>
            <a:pPr marL="0" indent="0" algn="just">
              <a:buNone/>
            </a:pPr>
            <a:endParaRPr lang="es-MX"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27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13065</TotalTime>
  <Words>635</Words>
  <Application>Microsoft Office PowerPoint</Application>
  <PresentationFormat>Personalizado</PresentationFormat>
  <Paragraphs>79</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Abadi</vt:lpstr>
      <vt:lpstr>Arial</vt:lpstr>
      <vt:lpstr>Courier New</vt:lpstr>
      <vt:lpstr>Euphemia</vt:lpstr>
      <vt:lpstr>Wingdings</vt:lpstr>
      <vt:lpstr>Matemáticas 16 X 9</vt:lpstr>
      <vt:lpstr>Java para Cibernética y Computación II</vt:lpstr>
      <vt:lpstr>Programación por día</vt:lpstr>
      <vt:lpstr>Día 2</vt:lpstr>
      <vt:lpstr>Herencia</vt:lpstr>
      <vt:lpstr>Herencia - Super y This</vt:lpstr>
      <vt:lpstr>Herencia en el mundo real</vt:lpstr>
      <vt:lpstr>Métodos constructores</vt:lpstr>
      <vt:lpstr>Métodos de clase</vt:lpstr>
      <vt:lpstr>Métodos de instancia</vt:lpstr>
      <vt:lpstr>Polimorfismo</vt:lpstr>
      <vt:lpstr>Sobrecarga de métodos (Overloading)</vt:lpstr>
      <vt:lpstr>Sobreescritura de métodos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147</cp:revision>
  <dcterms:created xsi:type="dcterms:W3CDTF">2018-05-21T18:50:41Z</dcterms:created>
  <dcterms:modified xsi:type="dcterms:W3CDTF">2018-12-04T14:58:43Z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