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0"/>
  </p:notesMasterIdLst>
  <p:handoutMasterIdLst>
    <p:handoutMasterId r:id="rId101"/>
  </p:handoutMasterIdLst>
  <p:sldIdLst>
    <p:sldId id="256" r:id="rId2"/>
    <p:sldId id="302" r:id="rId3"/>
    <p:sldId id="319" r:id="rId4"/>
    <p:sldId id="303" r:id="rId5"/>
    <p:sldId id="320" r:id="rId6"/>
    <p:sldId id="321" r:id="rId7"/>
    <p:sldId id="322" r:id="rId8"/>
    <p:sldId id="323" r:id="rId9"/>
    <p:sldId id="324" r:id="rId10"/>
    <p:sldId id="275" r:id="rId11"/>
    <p:sldId id="276" r:id="rId12"/>
    <p:sldId id="325" r:id="rId13"/>
    <p:sldId id="326" r:id="rId14"/>
    <p:sldId id="277" r:id="rId15"/>
    <p:sldId id="274" r:id="rId16"/>
    <p:sldId id="306" r:id="rId17"/>
    <p:sldId id="307" r:id="rId18"/>
    <p:sldId id="308" r:id="rId19"/>
    <p:sldId id="309" r:id="rId20"/>
    <p:sldId id="310" r:id="rId21"/>
    <p:sldId id="311" r:id="rId22"/>
    <p:sldId id="312" r:id="rId23"/>
    <p:sldId id="313" r:id="rId24"/>
    <p:sldId id="314" r:id="rId25"/>
    <p:sldId id="327" r:id="rId26"/>
    <p:sldId id="328" r:id="rId27"/>
    <p:sldId id="278"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335" r:id="rId41"/>
    <p:sldId id="334" r:id="rId42"/>
    <p:sldId id="292" r:id="rId43"/>
    <p:sldId id="293" r:id="rId44"/>
    <p:sldId id="301" r:id="rId45"/>
    <p:sldId id="294" r:id="rId46"/>
    <p:sldId id="295" r:id="rId47"/>
    <p:sldId id="296" r:id="rId48"/>
    <p:sldId id="297" r:id="rId49"/>
    <p:sldId id="299" r:id="rId50"/>
    <p:sldId id="298" r:id="rId51"/>
    <p:sldId id="300" r:id="rId52"/>
    <p:sldId id="329" r:id="rId53"/>
    <p:sldId id="330" r:id="rId54"/>
    <p:sldId id="331" r:id="rId55"/>
    <p:sldId id="332" r:id="rId56"/>
    <p:sldId id="333" r:id="rId57"/>
    <p:sldId id="336" r:id="rId58"/>
    <p:sldId id="349" r:id="rId59"/>
    <p:sldId id="350" r:id="rId60"/>
    <p:sldId id="351" r:id="rId61"/>
    <p:sldId id="352" r:id="rId62"/>
    <p:sldId id="353" r:id="rId63"/>
    <p:sldId id="354" r:id="rId64"/>
    <p:sldId id="355" r:id="rId65"/>
    <p:sldId id="315" r:id="rId66"/>
    <p:sldId id="316" r:id="rId67"/>
    <p:sldId id="318" r:id="rId68"/>
    <p:sldId id="317" r:id="rId69"/>
    <p:sldId id="338" r:id="rId70"/>
    <p:sldId id="337" r:id="rId71"/>
    <p:sldId id="360" r:id="rId72"/>
    <p:sldId id="339" r:id="rId73"/>
    <p:sldId id="359" r:id="rId74"/>
    <p:sldId id="340" r:id="rId75"/>
    <p:sldId id="341" r:id="rId76"/>
    <p:sldId id="343" r:id="rId77"/>
    <p:sldId id="342" r:id="rId78"/>
    <p:sldId id="344" r:id="rId79"/>
    <p:sldId id="348" r:id="rId80"/>
    <p:sldId id="356" r:id="rId81"/>
    <p:sldId id="357" r:id="rId82"/>
    <p:sldId id="358" r:id="rId83"/>
    <p:sldId id="345" r:id="rId84"/>
    <p:sldId id="346" r:id="rId85"/>
    <p:sldId id="347" r:id="rId86"/>
    <p:sldId id="365" r:id="rId87"/>
    <p:sldId id="368" r:id="rId88"/>
    <p:sldId id="366" r:id="rId89"/>
    <p:sldId id="367" r:id="rId90"/>
    <p:sldId id="363" r:id="rId91"/>
    <p:sldId id="361" r:id="rId92"/>
    <p:sldId id="362" r:id="rId93"/>
    <p:sldId id="364" r:id="rId94"/>
    <p:sldId id="369" r:id="rId95"/>
    <p:sldId id="370" r:id="rId96"/>
    <p:sldId id="372" r:id="rId97"/>
    <p:sldId id="371" r:id="rId98"/>
    <p:sldId id="373" r:id="rId99"/>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howGuides="1">
      <p:cViewPr varScale="1">
        <p:scale>
          <a:sx n="104" d="100"/>
          <a:sy n="104" d="100"/>
        </p:scale>
        <p:origin x="126" y="33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72" d="100"/>
          <a:sy n="72" d="100"/>
        </p:scale>
        <p:origin x="31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9BBBD98-8689-4A62-BBFB-92BF328A7966}" type="datetime1">
              <a:rPr lang="es-ES" smtClean="0"/>
              <a:t>31/05/2018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8E41AB9B-16BF-4ECF-B92C-3E61E5BECA90}" type="datetime1">
              <a:rPr lang="es-ES" noProof="0" smtClean="0"/>
              <a:t>31/05/2018</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a:t>
            </a:fld>
            <a:endParaRPr lang="es-ES" dirty="0"/>
          </a:p>
        </p:txBody>
      </p:sp>
    </p:spTree>
    <p:extLst>
      <p:ext uri="{BB962C8B-B14F-4D97-AF65-F5344CB8AC3E}">
        <p14:creationId xmlns:p14="http://schemas.microsoft.com/office/powerpoint/2010/main" val="40080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40</a:t>
            </a:fld>
            <a:endParaRPr lang="es-ES" dirty="0"/>
          </a:p>
        </p:txBody>
      </p:sp>
    </p:spTree>
    <p:extLst>
      <p:ext uri="{BB962C8B-B14F-4D97-AF65-F5344CB8AC3E}">
        <p14:creationId xmlns:p14="http://schemas.microsoft.com/office/powerpoint/2010/main" val="1514963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57</a:t>
            </a:fld>
            <a:endParaRPr lang="es-ES" dirty="0"/>
          </a:p>
        </p:txBody>
      </p:sp>
    </p:spTree>
    <p:extLst>
      <p:ext uri="{BB962C8B-B14F-4D97-AF65-F5344CB8AC3E}">
        <p14:creationId xmlns:p14="http://schemas.microsoft.com/office/powerpoint/2010/main" val="2576345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86</a:t>
            </a:fld>
            <a:endParaRPr lang="es-ES" dirty="0"/>
          </a:p>
        </p:txBody>
      </p:sp>
    </p:spTree>
    <p:extLst>
      <p:ext uri="{BB962C8B-B14F-4D97-AF65-F5344CB8AC3E}">
        <p14:creationId xmlns:p14="http://schemas.microsoft.com/office/powerpoint/2010/main" val="183637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94</a:t>
            </a:fld>
            <a:endParaRPr lang="es-ES" dirty="0"/>
          </a:p>
        </p:txBody>
      </p:sp>
    </p:spTree>
    <p:extLst>
      <p:ext uri="{BB962C8B-B14F-4D97-AF65-F5344CB8AC3E}">
        <p14:creationId xmlns:p14="http://schemas.microsoft.com/office/powerpoint/2010/main" val="1767140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1" name="Rectángulo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2" name="Rectángulo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bwMode="black">
          <a:xfrm>
            <a:off x="0" y="5643132"/>
            <a:ext cx="1216152" cy="1214868"/>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428669" y="1600200"/>
            <a:ext cx="8329031" cy="2680127"/>
          </a:xfrm>
        </p:spPr>
        <p:txBody>
          <a:bodyPr rtlCol="0">
            <a:noAutofit/>
          </a:bodyPr>
          <a:lstStyle>
            <a:lvl1pP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466E6084-0988-49B4-BD4E-1264194D9864}" type="datetime1">
              <a:rPr lang="es-ES" noProof="0" smtClean="0"/>
              <a:t>31/05/2018</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pic>
        <p:nvPicPr>
          <p:cNvPr id="18" name="Imagen 17">
            <a:extLst>
              <a:ext uri="{FF2B5EF4-FFF2-40B4-BE49-F238E27FC236}">
                <a16:creationId xmlns:a16="http://schemas.microsoft.com/office/drawing/2014/main" id="{1C672DBA-49C3-447C-8085-7649BB6EA8EE}"/>
              </a:ext>
            </a:extLst>
          </p:cNvPr>
          <p:cNvPicPr>
            <a:picLocks noChangeAspect="1"/>
          </p:cNvPicPr>
          <p:nvPr userDrawn="1"/>
        </p:nvPicPr>
        <p:blipFill>
          <a:blip r:embed="rId2"/>
          <a:stretch>
            <a:fillRect/>
          </a:stretch>
        </p:blipFill>
        <p:spPr>
          <a:xfrm>
            <a:off x="103317" y="5748804"/>
            <a:ext cx="972672" cy="972672"/>
          </a:xfrm>
          <a:prstGeom prst="rect">
            <a:avLst/>
          </a:prstGeom>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45EEB305-4E92-401E-9FCA-996DF9FD55B6}" type="datetime1">
              <a:rPr lang="es-ES" noProof="0" smtClean="0"/>
              <a:t>31/05/2018</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98613" y="685800"/>
            <a:ext cx="7848599" cy="5486400"/>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67E901BA-1555-4CE1-92B2-39682A57B7CA}" type="datetime1">
              <a:rPr lang="es-ES" noProof="0" smtClean="0"/>
              <a:t>31/05/2018</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8B94D32F-F0D9-47B3-AAC6-D43DC057831A}" type="datetime1">
              <a:rPr lang="es-ES" noProof="0" smtClean="0"/>
              <a:t>31/05/2018</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0" name="Rectángulo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4" name="Rectángulo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1" name="Rectángulo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bwMode="black">
          <a:xfrm>
            <a:off x="0" y="5643132"/>
            <a:ext cx="1216152" cy="1214868"/>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7" name="Rectángulo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8" name="Rectángulo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0" name="Rectángulo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BB07FB1B-461B-4D1D-952B-7FEEFF2CFA29}" type="datetime1">
              <a:rPr lang="es-ES" noProof="0" smtClean="0"/>
              <a:t>31/05/2018</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pic>
        <p:nvPicPr>
          <p:cNvPr id="25" name="Imagen 24">
            <a:extLst>
              <a:ext uri="{FF2B5EF4-FFF2-40B4-BE49-F238E27FC236}">
                <a16:creationId xmlns:a16="http://schemas.microsoft.com/office/drawing/2014/main" id="{C2F5AABF-08C1-432E-AF6A-37E77E77AFA3}"/>
              </a:ext>
            </a:extLst>
          </p:cNvPr>
          <p:cNvPicPr>
            <a:picLocks noChangeAspect="1"/>
          </p:cNvPicPr>
          <p:nvPr userDrawn="1"/>
        </p:nvPicPr>
        <p:blipFill>
          <a:blip r:embed="rId2"/>
          <a:stretch>
            <a:fillRect/>
          </a:stretch>
        </p:blipFill>
        <p:spPr>
          <a:xfrm>
            <a:off x="103317" y="5748804"/>
            <a:ext cx="972672" cy="972672"/>
          </a:xfrm>
          <a:prstGeom prst="rect">
            <a:avLst/>
          </a:prstGeom>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p>
            <a:pPr rtl="0"/>
            <a:fld id="{6EC9D876-84BE-45D9-9418-9FF24663C364}" type="datetime1">
              <a:rPr lang="es-ES" noProof="0" smtClean="0"/>
              <a:t>31/05/2018</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AACDF9AA-CFE1-4BA9-8C5D-54C264D423B8}" type="datetime1">
              <a:rPr lang="es-ES" noProof="0" smtClean="0"/>
              <a:t>31/05/2018</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CDA51D7A-9E1F-4C6F-8B86-F39A8650CB7A}" type="datetime1">
              <a:rPr lang="es-ES" noProof="0" smtClean="0"/>
              <a:t>31/05/2018</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6" name="Rectángulo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Marcador de posición de fecha 1"/>
          <p:cNvSpPr>
            <a:spLocks noGrp="1"/>
          </p:cNvSpPr>
          <p:nvPr>
            <p:ph type="dt" sz="half" idx="10"/>
          </p:nvPr>
        </p:nvSpPr>
        <p:spPr/>
        <p:txBody>
          <a:bodyPr rtlCol="0"/>
          <a:lstStyle/>
          <a:p>
            <a:pPr rtl="0"/>
            <a:fld id="{66A1E9FB-24DE-4A64-B35D-DF3FF6E51288}" type="datetime1">
              <a:rPr lang="es-ES" noProof="0" smtClean="0"/>
              <a:t>31/05/2018</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s-ES" noProof="0"/>
              <a:pPr rtl="0"/>
              <a:t>‹Nº›</a:t>
            </a:fld>
            <a:endParaRPr lang="es-ES"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p>
            <a:pPr rtl="0"/>
            <a:fld id="{53CDA7DC-138B-4843-B77A-91873FF451A9}" type="datetime1">
              <a:rPr lang="es-ES" noProof="0" smtClean="0"/>
              <a:t>31/05/2018</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defRPr baseline="0">
                <a:solidFill>
                  <a:schemeClr val="tx2"/>
                </a:solidFill>
              </a:defRPr>
            </a:lvl1pPr>
          </a:lstStyle>
          <a:p>
            <a:pPr rtl="0"/>
            <a:fld id="{CB016917-91ED-4B62-9DC6-0583229F954A}" type="datetime1">
              <a:rPr lang="es-ES" noProof="0" smtClean="0"/>
              <a:t>31/05/2018</a:t>
            </a:fld>
            <a:endParaRPr lang="es-ES" noProof="0" dirty="0"/>
          </a:p>
        </p:txBody>
      </p:sp>
      <p:sp>
        <p:nvSpPr>
          <p:cNvPr id="6" name="Marcador de posición de pie de página 5"/>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3" name="Rectángulo 12"/>
          <p:cNvSpPr/>
          <p:nvPr userDrawn="1"/>
        </p:nvSpPr>
        <p:spPr bwMode="black">
          <a:xfrm>
            <a:off x="621804" y="736219"/>
            <a:ext cx="609441" cy="609600"/>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posición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75031EA3-1207-456F-B1A7-F20CDD0C2E7B}" type="datetime1">
              <a:rPr lang="es-ES" noProof="0" smtClean="0"/>
              <a:t>31/05/2018</a:t>
            </a:fld>
            <a:endParaRPr lang="es-ES" noProof="0" dirty="0"/>
          </a:p>
        </p:txBody>
      </p:sp>
      <p:sp>
        <p:nvSpPr>
          <p:cNvPr id="5" name="Marcador de posición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s-ES" noProof="0" smtClean="0"/>
              <a:pPr rtl="0"/>
              <a:t>‹Nº›</a:t>
            </a:fld>
            <a:endParaRPr lang="es-ES" noProof="0" dirty="0"/>
          </a:p>
        </p:txBody>
      </p:sp>
      <p:pic>
        <p:nvPicPr>
          <p:cNvPr id="17" name="Imagen 16">
            <a:extLst>
              <a:ext uri="{FF2B5EF4-FFF2-40B4-BE49-F238E27FC236}">
                <a16:creationId xmlns:a16="http://schemas.microsoft.com/office/drawing/2014/main" id="{4DE858A8-E6EE-45BB-AE22-EA6A22517247}"/>
              </a:ext>
            </a:extLst>
          </p:cNvPr>
          <p:cNvPicPr>
            <a:picLocks noChangeAspect="1"/>
          </p:cNvPicPr>
          <p:nvPr userDrawn="1"/>
        </p:nvPicPr>
        <p:blipFill>
          <a:blip r:embed="rId13"/>
          <a:stretch>
            <a:fillRect/>
          </a:stretch>
        </p:blipFill>
        <p:spPr>
          <a:xfrm>
            <a:off x="667929" y="775793"/>
            <a:ext cx="507867" cy="50786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bluej.org/tutorial/tutorial-spanish-201.pdf" TargetMode="External"/><Relationship Id="rId2" Type="http://schemas.openxmlformats.org/officeDocument/2006/relationships/hyperlink" Target="http://www.bluej.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netbeans.org/downloads/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s://docs.oracle.com/javase/10/docs/api/index.html?overview-summary.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sz="6600" b="1" dirty="0"/>
              <a:t>Java</a:t>
            </a:r>
            <a:r>
              <a:rPr lang="es-ES" dirty="0"/>
              <a:t> para Cibernética y Computación</a:t>
            </a:r>
          </a:p>
        </p:txBody>
      </p:sp>
      <p:sp>
        <p:nvSpPr>
          <p:cNvPr id="3" name="Subtítulo 2"/>
          <p:cNvSpPr>
            <a:spLocks noGrp="1"/>
          </p:cNvSpPr>
          <p:nvPr>
            <p:ph type="subTitle" idx="1"/>
          </p:nvPr>
        </p:nvSpPr>
        <p:spPr/>
        <p:txBody>
          <a:bodyPr rtlCol="0">
            <a:normAutofit/>
          </a:bodyPr>
          <a:lstStyle/>
          <a:p>
            <a:pPr rtl="0"/>
            <a:r>
              <a:rPr lang="es-ES" sz="1800" dirty="0"/>
              <a:t>Colegio de Ciencias y Humanidades – Plantel Oriente</a:t>
            </a:r>
          </a:p>
        </p:txBody>
      </p:sp>
      <p:sp>
        <p:nvSpPr>
          <p:cNvPr id="4" name="Subtítulo 2">
            <a:extLst>
              <a:ext uri="{FF2B5EF4-FFF2-40B4-BE49-F238E27FC236}">
                <a16:creationId xmlns:a16="http://schemas.microsoft.com/office/drawing/2014/main" id="{5EBB5D89-82B4-4DBE-84A5-31CDD89635C3}"/>
              </a:ext>
            </a:extLst>
          </p:cNvPr>
          <p:cNvSpPr txBox="1">
            <a:spLocks/>
          </p:cNvSpPr>
          <p:nvPr/>
        </p:nvSpPr>
        <p:spPr>
          <a:xfrm>
            <a:off x="2428669" y="5733257"/>
            <a:ext cx="5616693" cy="1008112"/>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MX" sz="1600" b="1" dirty="0"/>
              <a:t>Instructores:</a:t>
            </a:r>
          </a:p>
          <a:p>
            <a:r>
              <a:rPr lang="es-MX" sz="1600" b="1" dirty="0">
                <a:solidFill>
                  <a:srgbClr val="C00000"/>
                </a:solidFill>
              </a:rPr>
              <a:t>¡¡¡TODOS LOS PROFESORES INSCRITOS EN EL CURSO!!!</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57ED1-56A1-4949-AFF7-91B50F0FFC60}"/>
              </a:ext>
            </a:extLst>
          </p:cNvPr>
          <p:cNvSpPr>
            <a:spLocks noGrp="1"/>
          </p:cNvSpPr>
          <p:nvPr>
            <p:ph type="title"/>
          </p:nvPr>
        </p:nvSpPr>
        <p:spPr/>
        <p:txBody>
          <a:bodyPr/>
          <a:lstStyle/>
          <a:p>
            <a:r>
              <a:rPr lang="es-MX" dirty="0"/>
              <a:t>Ambientes de trabajo</a:t>
            </a:r>
          </a:p>
        </p:txBody>
      </p:sp>
      <p:pic>
        <p:nvPicPr>
          <p:cNvPr id="2050" name="Picture 2" descr="Resultado de imagen para bloc de notas">
            <a:extLst>
              <a:ext uri="{FF2B5EF4-FFF2-40B4-BE49-F238E27FC236}">
                <a16:creationId xmlns:a16="http://schemas.microsoft.com/office/drawing/2014/main" id="{1DEF5078-9C30-4893-8B40-5324938E5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072" y="1844824"/>
            <a:ext cx="6120680" cy="4267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94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EBE44-4C59-4ED7-B255-3EE2076773A5}"/>
              </a:ext>
            </a:extLst>
          </p:cNvPr>
          <p:cNvSpPr>
            <a:spLocks noGrp="1"/>
          </p:cNvSpPr>
          <p:nvPr>
            <p:ph type="title"/>
          </p:nvPr>
        </p:nvSpPr>
        <p:spPr/>
        <p:txBody>
          <a:bodyPr/>
          <a:lstStyle/>
          <a:p>
            <a:r>
              <a:rPr lang="es-MX" dirty="0"/>
              <a:t>Ambientes de trabajo</a:t>
            </a:r>
          </a:p>
        </p:txBody>
      </p:sp>
      <p:pic>
        <p:nvPicPr>
          <p:cNvPr id="3074" name="Picture 2" descr="Resultado de imagen para bluej java">
            <a:extLst>
              <a:ext uri="{FF2B5EF4-FFF2-40B4-BE49-F238E27FC236}">
                <a16:creationId xmlns:a16="http://schemas.microsoft.com/office/drawing/2014/main" id="{A9A86251-6697-4451-B01D-C54A400A6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2011823"/>
            <a:ext cx="4226180" cy="32925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bluej java">
            <a:extLst>
              <a:ext uri="{FF2B5EF4-FFF2-40B4-BE49-F238E27FC236}">
                <a16:creationId xmlns:a16="http://schemas.microsoft.com/office/drawing/2014/main" id="{2C093C4C-DD2B-4EDA-AD01-0C62AD566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444" y="1484784"/>
            <a:ext cx="5070292" cy="4202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78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A9113-DFE2-42AB-BEBE-074D5EE3367D}"/>
              </a:ext>
            </a:extLst>
          </p:cNvPr>
          <p:cNvSpPr>
            <a:spLocks noGrp="1"/>
          </p:cNvSpPr>
          <p:nvPr>
            <p:ph type="title"/>
          </p:nvPr>
        </p:nvSpPr>
        <p:spPr/>
        <p:txBody>
          <a:bodyPr/>
          <a:lstStyle/>
          <a:p>
            <a:r>
              <a:rPr lang="es-MX" dirty="0"/>
              <a:t>BlueJ</a:t>
            </a:r>
          </a:p>
        </p:txBody>
      </p:sp>
      <p:sp>
        <p:nvSpPr>
          <p:cNvPr id="4" name="Marcador de contenido 2">
            <a:extLst>
              <a:ext uri="{FF2B5EF4-FFF2-40B4-BE49-F238E27FC236}">
                <a16:creationId xmlns:a16="http://schemas.microsoft.com/office/drawing/2014/main" id="{4A4218E3-4894-4A5E-A961-16E6DAA21900}"/>
              </a:ext>
            </a:extLst>
          </p:cNvPr>
          <p:cNvSpPr>
            <a:spLocks noGrp="1"/>
          </p:cNvSpPr>
          <p:nvPr>
            <p:ph idx="1"/>
          </p:nvPr>
        </p:nvSpPr>
        <p:spPr>
          <a:xfrm>
            <a:off x="1485900" y="1988840"/>
            <a:ext cx="9937104" cy="3366584"/>
          </a:xfrm>
        </p:spPr>
        <p:txBody>
          <a:bodyPr>
            <a:normAutofit fontScale="77500" lnSpcReduction="20000"/>
          </a:bodyPr>
          <a:lstStyle/>
          <a:p>
            <a:pPr algn="just">
              <a:buFont typeface="Wingdings" panose="05000000000000000000" pitchFamily="2" charset="2"/>
              <a:buChar char="q"/>
            </a:pPr>
            <a:r>
              <a:rPr lang="es-MX" dirty="0"/>
              <a:t>BlueJ es un entorno integrado de desarrollo muy sencillo de uso, pensado para aprender a programar en Java.</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a:t>Es recomendable para estudiantes por el diseño de interfaz gráfica.</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a:t>Las principales ventajas de BlueJ son:</a:t>
            </a:r>
          </a:p>
          <a:p>
            <a:pPr lvl="1" algn="just">
              <a:buFont typeface="Wingdings" panose="05000000000000000000" pitchFamily="2" charset="2"/>
              <a:buChar char="q"/>
            </a:pPr>
            <a:r>
              <a:rPr lang="es-MX" dirty="0"/>
              <a:t>Es gratuito</a:t>
            </a:r>
          </a:p>
          <a:p>
            <a:pPr lvl="1" algn="just">
              <a:buFont typeface="Wingdings" panose="05000000000000000000" pitchFamily="2" charset="2"/>
              <a:buChar char="q"/>
            </a:pPr>
            <a:r>
              <a:rPr lang="es-MX" dirty="0"/>
              <a:t>Es fácil de usar</a:t>
            </a:r>
          </a:p>
          <a:p>
            <a:pPr lvl="1" algn="just">
              <a:buFont typeface="Wingdings" panose="05000000000000000000" pitchFamily="2" charset="2"/>
              <a:buChar char="q"/>
            </a:pPr>
            <a:r>
              <a:rPr lang="es-MX" dirty="0"/>
              <a:t>Es ligero (no requiere una máquina muy potente)</a:t>
            </a:r>
          </a:p>
          <a:p>
            <a:pPr lvl="1" algn="just">
              <a:buFont typeface="Wingdings" panose="05000000000000000000" pitchFamily="2" charset="2"/>
              <a:buChar char="q"/>
            </a:pPr>
            <a:r>
              <a:rPr lang="es-MX" dirty="0"/>
              <a:t>Puede ser portable</a:t>
            </a:r>
          </a:p>
          <a:p>
            <a:pPr algn="just"/>
            <a:endParaRPr lang="es-MX" dirty="0"/>
          </a:p>
        </p:txBody>
      </p:sp>
      <p:pic>
        <p:nvPicPr>
          <p:cNvPr id="5" name="Imagen 4">
            <a:extLst>
              <a:ext uri="{FF2B5EF4-FFF2-40B4-BE49-F238E27FC236}">
                <a16:creationId xmlns:a16="http://schemas.microsoft.com/office/drawing/2014/main" id="{A7DB44F3-2815-4FCC-9988-66E47D3DCFA4}"/>
              </a:ext>
            </a:extLst>
          </p:cNvPr>
          <p:cNvPicPr>
            <a:picLocks noChangeAspect="1"/>
          </p:cNvPicPr>
          <p:nvPr/>
        </p:nvPicPr>
        <p:blipFill>
          <a:blip r:embed="rId2"/>
          <a:stretch>
            <a:fillRect/>
          </a:stretch>
        </p:blipFill>
        <p:spPr>
          <a:xfrm>
            <a:off x="9190756" y="4210013"/>
            <a:ext cx="2470187" cy="2470187"/>
          </a:xfrm>
          <a:prstGeom prst="rect">
            <a:avLst/>
          </a:prstGeom>
        </p:spPr>
      </p:pic>
    </p:spTree>
    <p:extLst>
      <p:ext uri="{BB962C8B-B14F-4D97-AF65-F5344CB8AC3E}">
        <p14:creationId xmlns:p14="http://schemas.microsoft.com/office/powerpoint/2010/main" val="166894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F7524-89A9-4242-AE48-3286698E02E8}"/>
              </a:ext>
            </a:extLst>
          </p:cNvPr>
          <p:cNvSpPr>
            <a:spLocks noGrp="1"/>
          </p:cNvSpPr>
          <p:nvPr>
            <p:ph type="title"/>
          </p:nvPr>
        </p:nvSpPr>
        <p:spPr/>
        <p:txBody>
          <a:bodyPr/>
          <a:lstStyle/>
          <a:p>
            <a:r>
              <a:rPr lang="es-MX" dirty="0"/>
              <a:t>Instalación</a:t>
            </a:r>
          </a:p>
        </p:txBody>
      </p:sp>
      <p:sp>
        <p:nvSpPr>
          <p:cNvPr id="4" name="Marcador de contenido 2">
            <a:extLst>
              <a:ext uri="{FF2B5EF4-FFF2-40B4-BE49-F238E27FC236}">
                <a16:creationId xmlns:a16="http://schemas.microsoft.com/office/drawing/2014/main" id="{F327FE1B-436A-4790-AF6B-FEB3DBD64E40}"/>
              </a:ext>
            </a:extLst>
          </p:cNvPr>
          <p:cNvSpPr>
            <a:spLocks noGrp="1"/>
          </p:cNvSpPr>
          <p:nvPr>
            <p:ph idx="1"/>
          </p:nvPr>
        </p:nvSpPr>
        <p:spPr>
          <a:xfrm>
            <a:off x="1593436" y="2276872"/>
            <a:ext cx="9603275" cy="3294576"/>
          </a:xfrm>
        </p:spPr>
        <p:txBody>
          <a:bodyPr>
            <a:normAutofit fontScale="92500" lnSpcReduction="10000"/>
          </a:bodyPr>
          <a:lstStyle/>
          <a:p>
            <a:pPr marL="457200" indent="-457200">
              <a:buFont typeface="+mj-lt"/>
              <a:buAutoNum type="arabicPeriod"/>
            </a:pPr>
            <a:r>
              <a:rPr lang="es-MX" dirty="0"/>
              <a:t>Ingresar a </a:t>
            </a:r>
            <a:r>
              <a:rPr lang="es-MX" dirty="0">
                <a:hlinkClick r:id="rId2"/>
              </a:rPr>
              <a:t>http://www.bluej.org/</a:t>
            </a:r>
            <a:endParaRPr lang="es-MX" dirty="0"/>
          </a:p>
          <a:p>
            <a:pPr marL="457200" indent="-457200">
              <a:buFont typeface="+mj-lt"/>
              <a:buAutoNum type="arabicPeriod"/>
            </a:pPr>
            <a:r>
              <a:rPr lang="es-MX" dirty="0"/>
              <a:t>Descargar el ejecutable para Windows</a:t>
            </a:r>
          </a:p>
          <a:p>
            <a:pPr marL="914400" lvl="1" indent="-457200">
              <a:buFont typeface="+mj-lt"/>
              <a:buAutoNum type="alphaLcPeriod"/>
            </a:pPr>
            <a:r>
              <a:rPr lang="es-MX" dirty="0"/>
              <a:t>Vaya a la sección "</a:t>
            </a:r>
            <a:r>
              <a:rPr lang="es-MX" dirty="0" err="1"/>
              <a:t>download</a:t>
            </a:r>
            <a:r>
              <a:rPr lang="es-MX" dirty="0"/>
              <a:t> and </a:t>
            </a:r>
            <a:r>
              <a:rPr lang="es-MX" dirty="0" err="1"/>
              <a:t>install</a:t>
            </a:r>
            <a:r>
              <a:rPr lang="es-MX" dirty="0"/>
              <a:t>“</a:t>
            </a:r>
          </a:p>
          <a:p>
            <a:pPr marL="914400" lvl="1" indent="-457200">
              <a:buFont typeface="+mj-lt"/>
              <a:buAutoNum type="alphaLcPeriod"/>
            </a:pPr>
            <a:r>
              <a:rPr lang="es-MX" dirty="0"/>
              <a:t>Descargue la última versión oficial</a:t>
            </a:r>
          </a:p>
          <a:p>
            <a:pPr marL="457200" indent="-457200">
              <a:buFont typeface="+mj-lt"/>
              <a:buAutoNum type="arabicPeriod"/>
            </a:pPr>
            <a:r>
              <a:rPr lang="es-MX" dirty="0"/>
              <a:t>Ejecute el archivo que ha descargado y siga las instrucciones de instalación</a:t>
            </a:r>
          </a:p>
          <a:p>
            <a:pPr marL="457200" indent="-457200">
              <a:buFont typeface="+mj-lt"/>
              <a:buAutoNum type="arabicPeriod"/>
            </a:pPr>
            <a:r>
              <a:rPr lang="es-MX" dirty="0"/>
              <a:t>Puede encontrar instrucciones detalladas de instalación en </a:t>
            </a:r>
            <a:r>
              <a:rPr lang="es-MX" dirty="0">
                <a:hlinkClick r:id="rId3"/>
              </a:rPr>
              <a:t>http://www.bluej.org/tutorial/tutorial-spanish-201.pdf</a:t>
            </a:r>
            <a:endParaRPr lang="es-MX" dirty="0"/>
          </a:p>
          <a:p>
            <a:pPr marL="457200" indent="-457200">
              <a:buFont typeface="+mj-lt"/>
              <a:buAutoNum type="arabicPeriod"/>
            </a:pPr>
            <a:endParaRPr lang="es-MX" dirty="0"/>
          </a:p>
        </p:txBody>
      </p:sp>
    </p:spTree>
    <p:extLst>
      <p:ext uri="{BB962C8B-B14F-4D97-AF65-F5344CB8AC3E}">
        <p14:creationId xmlns:p14="http://schemas.microsoft.com/office/powerpoint/2010/main" val="199000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1D8F4-76CF-4006-80BE-16B5AB70D120}"/>
              </a:ext>
            </a:extLst>
          </p:cNvPr>
          <p:cNvSpPr>
            <a:spLocks noGrp="1"/>
          </p:cNvSpPr>
          <p:nvPr>
            <p:ph type="title"/>
          </p:nvPr>
        </p:nvSpPr>
        <p:spPr/>
        <p:txBody>
          <a:bodyPr/>
          <a:lstStyle/>
          <a:p>
            <a:r>
              <a:rPr lang="es-MX" dirty="0"/>
              <a:t>Ambientes de trabajo</a:t>
            </a:r>
          </a:p>
        </p:txBody>
      </p:sp>
      <p:pic>
        <p:nvPicPr>
          <p:cNvPr id="4098" name="Picture 2" descr="Resultado de imagen para jcreator">
            <a:extLst>
              <a:ext uri="{FF2B5EF4-FFF2-40B4-BE49-F238E27FC236}">
                <a16:creationId xmlns:a16="http://schemas.microsoft.com/office/drawing/2014/main" id="{8C08E22A-CE22-49C7-B894-9222F6E7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436" y="2060847"/>
            <a:ext cx="4830820" cy="3533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eclipse java">
            <a:extLst>
              <a:ext uri="{FF2B5EF4-FFF2-40B4-BE49-F238E27FC236}">
                <a16:creationId xmlns:a16="http://schemas.microsoft.com/office/drawing/2014/main" id="{EA0E6473-1356-48BC-AE44-B4A7D56A7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492" y="2422610"/>
            <a:ext cx="4333875"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6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8D24B-6AD0-4D31-8E92-3DB636D0E3E6}"/>
              </a:ext>
            </a:extLst>
          </p:cNvPr>
          <p:cNvSpPr>
            <a:spLocks noGrp="1"/>
          </p:cNvSpPr>
          <p:nvPr>
            <p:ph type="title"/>
          </p:nvPr>
        </p:nvSpPr>
        <p:spPr/>
        <p:txBody>
          <a:bodyPr/>
          <a:lstStyle/>
          <a:p>
            <a:r>
              <a:rPr lang="es-MX" dirty="0"/>
              <a:t>Ambientes de trabajo</a:t>
            </a:r>
          </a:p>
        </p:txBody>
      </p:sp>
      <p:pic>
        <p:nvPicPr>
          <p:cNvPr id="1026" name="Picture 2" descr="Resultado de imagen para netbeans">
            <a:extLst>
              <a:ext uri="{FF2B5EF4-FFF2-40B4-BE49-F238E27FC236}">
                <a16:creationId xmlns:a16="http://schemas.microsoft.com/office/drawing/2014/main" id="{980ACC99-F55C-4536-AB9C-AB97DCB70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004" y="1844824"/>
            <a:ext cx="7567663" cy="4475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78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3CE138-2E91-4B3B-9C92-086CFF5570FF}"/>
              </a:ext>
            </a:extLst>
          </p:cNvPr>
          <p:cNvSpPr>
            <a:spLocks noGrp="1"/>
          </p:cNvSpPr>
          <p:nvPr>
            <p:ph type="title"/>
          </p:nvPr>
        </p:nvSpPr>
        <p:spPr/>
        <p:txBody>
          <a:bodyPr/>
          <a:lstStyle/>
          <a:p>
            <a:r>
              <a:rPr lang="es-MX" dirty="0" err="1"/>
              <a:t>Netbeans</a:t>
            </a:r>
            <a:endParaRPr lang="es-MX" dirty="0"/>
          </a:p>
        </p:txBody>
      </p:sp>
      <p:sp>
        <p:nvSpPr>
          <p:cNvPr id="3" name="Marcador de contenido 2">
            <a:extLst>
              <a:ext uri="{FF2B5EF4-FFF2-40B4-BE49-F238E27FC236}">
                <a16:creationId xmlns:a16="http://schemas.microsoft.com/office/drawing/2014/main" id="{216A2326-F600-4796-90DC-30B967137348}"/>
              </a:ext>
            </a:extLst>
          </p:cNvPr>
          <p:cNvSpPr>
            <a:spLocks noGrp="1"/>
          </p:cNvSpPr>
          <p:nvPr>
            <p:ph idx="1"/>
          </p:nvPr>
        </p:nvSpPr>
        <p:spPr/>
        <p:txBody>
          <a:bodyPr/>
          <a:lstStyle/>
          <a:p>
            <a:pPr algn="just"/>
            <a:r>
              <a:rPr lang="es-MX" dirty="0"/>
              <a:t>Es un entorno de desarrollo, es decir, es una herramienta para que los programadores puedan escribir, compilar, depurar y ejecutar programas. Está escrito en Java pero puede servir para cualquier otro lenguaje de programación. NetBeans es un producto libre y gratuito sin restricciones de uso.</a:t>
            </a:r>
          </a:p>
        </p:txBody>
      </p:sp>
    </p:spTree>
    <p:extLst>
      <p:ext uri="{BB962C8B-B14F-4D97-AF65-F5344CB8AC3E}">
        <p14:creationId xmlns:p14="http://schemas.microsoft.com/office/powerpoint/2010/main" val="246856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0F92E-AB62-447D-B932-83D9D31B1551}"/>
              </a:ext>
            </a:extLst>
          </p:cNvPr>
          <p:cNvSpPr>
            <a:spLocks noGrp="1"/>
          </p:cNvSpPr>
          <p:nvPr>
            <p:ph type="title"/>
          </p:nvPr>
        </p:nvSpPr>
        <p:spPr/>
        <p:txBody>
          <a:bodyPr/>
          <a:lstStyle/>
          <a:p>
            <a:r>
              <a:rPr lang="es-MX" dirty="0"/>
              <a:t>Instalación de </a:t>
            </a:r>
            <a:r>
              <a:rPr lang="es-MX" dirty="0" err="1"/>
              <a:t>Netbeans</a:t>
            </a:r>
            <a:endParaRPr lang="es-MX" dirty="0"/>
          </a:p>
        </p:txBody>
      </p:sp>
      <p:sp>
        <p:nvSpPr>
          <p:cNvPr id="3" name="Marcador de contenido 2">
            <a:extLst>
              <a:ext uri="{FF2B5EF4-FFF2-40B4-BE49-F238E27FC236}">
                <a16:creationId xmlns:a16="http://schemas.microsoft.com/office/drawing/2014/main" id="{D963DE66-527F-4DAE-9418-003DDA13EC8E}"/>
              </a:ext>
            </a:extLst>
          </p:cNvPr>
          <p:cNvSpPr>
            <a:spLocks noGrp="1"/>
          </p:cNvSpPr>
          <p:nvPr>
            <p:ph idx="1"/>
          </p:nvPr>
        </p:nvSpPr>
        <p:spPr/>
        <p:txBody>
          <a:bodyPr/>
          <a:lstStyle/>
          <a:p>
            <a:r>
              <a:rPr lang="es-MX" dirty="0"/>
              <a:t>Ingresar a la página : </a:t>
            </a:r>
            <a:r>
              <a:rPr lang="es-MX" dirty="0">
                <a:hlinkClick r:id="rId2"/>
              </a:rPr>
              <a:t>https://netbeans.org/downloads/index.html</a:t>
            </a:r>
            <a:endParaRPr lang="es-MX" dirty="0"/>
          </a:p>
          <a:p>
            <a:r>
              <a:rPr lang="es-MX" dirty="0"/>
              <a:t>Ejecute el archivo descargado y sigas las instrucciones de instalación.</a:t>
            </a:r>
          </a:p>
        </p:txBody>
      </p:sp>
    </p:spTree>
    <p:extLst>
      <p:ext uri="{BB962C8B-B14F-4D97-AF65-F5344CB8AC3E}">
        <p14:creationId xmlns:p14="http://schemas.microsoft.com/office/powerpoint/2010/main" val="394212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07119-FD94-4309-8D6B-61CD4BA897F5}"/>
              </a:ext>
            </a:extLst>
          </p:cNvPr>
          <p:cNvSpPr>
            <a:spLocks noGrp="1"/>
          </p:cNvSpPr>
          <p:nvPr>
            <p:ph type="title"/>
          </p:nvPr>
        </p:nvSpPr>
        <p:spPr/>
        <p:txBody>
          <a:bodyPr/>
          <a:lstStyle/>
          <a:p>
            <a:r>
              <a:rPr lang="es-MX" dirty="0"/>
              <a:t>Opciones de descarga</a:t>
            </a:r>
          </a:p>
        </p:txBody>
      </p:sp>
      <p:pic>
        <p:nvPicPr>
          <p:cNvPr id="4" name="Imagen 3">
            <a:extLst>
              <a:ext uri="{FF2B5EF4-FFF2-40B4-BE49-F238E27FC236}">
                <a16:creationId xmlns:a16="http://schemas.microsoft.com/office/drawing/2014/main" id="{6B5ED163-D06A-4C70-8DB5-404AF6872DF8}"/>
              </a:ext>
            </a:extLst>
          </p:cNvPr>
          <p:cNvPicPr>
            <a:picLocks noChangeAspect="1"/>
          </p:cNvPicPr>
          <p:nvPr/>
        </p:nvPicPr>
        <p:blipFill>
          <a:blip r:embed="rId2"/>
          <a:stretch>
            <a:fillRect/>
          </a:stretch>
        </p:blipFill>
        <p:spPr>
          <a:xfrm>
            <a:off x="2998068" y="1844824"/>
            <a:ext cx="6667847" cy="4673514"/>
          </a:xfrm>
          <a:prstGeom prst="rect">
            <a:avLst/>
          </a:prstGeom>
        </p:spPr>
      </p:pic>
      <p:sp>
        <p:nvSpPr>
          <p:cNvPr id="5" name="Rectángulo: esquinas redondeadas 4">
            <a:extLst>
              <a:ext uri="{FF2B5EF4-FFF2-40B4-BE49-F238E27FC236}">
                <a16:creationId xmlns:a16="http://schemas.microsoft.com/office/drawing/2014/main" id="{4009C90A-285E-49F0-B293-AEAE21C14717}"/>
              </a:ext>
            </a:extLst>
          </p:cNvPr>
          <p:cNvSpPr/>
          <p:nvPr/>
        </p:nvSpPr>
        <p:spPr>
          <a:xfrm>
            <a:off x="4448116" y="3140968"/>
            <a:ext cx="926216" cy="3024336"/>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5">
            <a:extLst>
              <a:ext uri="{FF2B5EF4-FFF2-40B4-BE49-F238E27FC236}">
                <a16:creationId xmlns:a16="http://schemas.microsoft.com/office/drawing/2014/main" id="{1806CB0E-7546-4021-B7EA-7F0B1137E79B}"/>
              </a:ext>
            </a:extLst>
          </p:cNvPr>
          <p:cNvSpPr/>
          <p:nvPr/>
        </p:nvSpPr>
        <p:spPr>
          <a:xfrm>
            <a:off x="6331990" y="2060848"/>
            <a:ext cx="1562621" cy="5124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EA9342FB-F85F-4FFD-BA0E-3A37DF5525E7}"/>
              </a:ext>
            </a:extLst>
          </p:cNvPr>
          <p:cNvSpPr/>
          <p:nvPr/>
        </p:nvSpPr>
        <p:spPr>
          <a:xfrm>
            <a:off x="7894611" y="2060848"/>
            <a:ext cx="1771304" cy="5124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09249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5661D-071E-44DC-95E8-5F5C95986E1E}"/>
              </a:ext>
            </a:extLst>
          </p:cNvPr>
          <p:cNvSpPr>
            <a:spLocks noGrp="1"/>
          </p:cNvSpPr>
          <p:nvPr>
            <p:ph type="title"/>
          </p:nvPr>
        </p:nvSpPr>
        <p:spPr/>
        <p:txBody>
          <a:bodyPr/>
          <a:lstStyle/>
          <a:p>
            <a:r>
              <a:rPr lang="es-MX" dirty="0"/>
              <a:t>Estructura básica de un programa</a:t>
            </a:r>
          </a:p>
        </p:txBody>
      </p:sp>
      <p:sp>
        <p:nvSpPr>
          <p:cNvPr id="5" name="Marcador de contenido 2">
            <a:extLst>
              <a:ext uri="{FF2B5EF4-FFF2-40B4-BE49-F238E27FC236}">
                <a16:creationId xmlns:a16="http://schemas.microsoft.com/office/drawing/2014/main" id="{8B2C4C51-6965-4B01-B32C-9E70BA137B81}"/>
              </a:ext>
            </a:extLst>
          </p:cNvPr>
          <p:cNvSpPr>
            <a:spLocks noGrp="1"/>
          </p:cNvSpPr>
          <p:nvPr>
            <p:ph idx="1"/>
          </p:nvPr>
        </p:nvSpPr>
        <p:spPr>
          <a:xfrm>
            <a:off x="1269876" y="1090224"/>
            <a:ext cx="11582124" cy="4859056"/>
          </a:xfrm>
        </p:spPr>
        <p:txBody>
          <a:bodyPr/>
          <a:lstStyle/>
          <a:p>
            <a:pPr marL="0" indent="0" algn="just">
              <a:buNone/>
            </a:pPr>
            <a:endParaRPr lang="es-MX" dirty="0"/>
          </a:p>
          <a:p>
            <a:pPr marL="0" indent="0" algn="just">
              <a:buNone/>
            </a:pPr>
            <a:endParaRPr lang="es-MX" dirty="0"/>
          </a:p>
          <a:p>
            <a:pPr marL="0" indent="0" algn="just">
              <a:buNone/>
            </a:pPr>
            <a:r>
              <a:rPr lang="es-MX" dirty="0" err="1">
                <a:latin typeface="Consolas" panose="020B0609020204030204" pitchFamily="49" charset="0"/>
              </a:rPr>
              <a:t>class</a:t>
            </a:r>
            <a:r>
              <a:rPr lang="es-MX" dirty="0">
                <a:latin typeface="Consolas" panose="020B0609020204030204" pitchFamily="49" charset="0"/>
              </a:rPr>
              <a:t> </a:t>
            </a:r>
            <a:r>
              <a:rPr lang="es-MX" dirty="0" err="1">
                <a:latin typeface="Consolas" panose="020B0609020204030204" pitchFamily="49" charset="0"/>
              </a:rPr>
              <a:t>HolaMundo</a:t>
            </a:r>
            <a:r>
              <a:rPr lang="es-MX" dirty="0">
                <a:latin typeface="Consolas" panose="020B0609020204030204" pitchFamily="49" charset="0"/>
              </a:rPr>
              <a:t>{</a:t>
            </a:r>
          </a:p>
          <a:p>
            <a:pPr marL="0" indent="0" algn="just">
              <a:buNone/>
            </a:pPr>
            <a:r>
              <a:rPr lang="es-MX" dirty="0">
                <a:latin typeface="Consolas" panose="020B0609020204030204" pitchFamily="49" charset="0"/>
              </a:rPr>
              <a:t>	</a:t>
            </a:r>
            <a:r>
              <a:rPr lang="es-MX" dirty="0" err="1">
                <a:latin typeface="Consolas" panose="020B0609020204030204" pitchFamily="49" charset="0"/>
              </a:rPr>
              <a:t>public</a:t>
            </a:r>
            <a:r>
              <a:rPr lang="es-MX" dirty="0">
                <a:latin typeface="Consolas" panose="020B0609020204030204" pitchFamily="49" charset="0"/>
              </a:rPr>
              <a:t> </a:t>
            </a:r>
            <a:r>
              <a:rPr lang="es-MX" dirty="0" err="1">
                <a:latin typeface="Consolas" panose="020B0609020204030204" pitchFamily="49" charset="0"/>
              </a:rPr>
              <a:t>static</a:t>
            </a:r>
            <a:r>
              <a:rPr lang="es-MX" dirty="0">
                <a:latin typeface="Consolas" panose="020B0609020204030204" pitchFamily="49" charset="0"/>
              </a:rPr>
              <a:t> </a:t>
            </a:r>
            <a:r>
              <a:rPr lang="es-MX" dirty="0" err="1">
                <a:latin typeface="Consolas" panose="020B0609020204030204" pitchFamily="49" charset="0"/>
              </a:rPr>
              <a:t>void</a:t>
            </a:r>
            <a:r>
              <a:rPr lang="es-MX" dirty="0">
                <a:latin typeface="Consolas" panose="020B0609020204030204" pitchFamily="49" charset="0"/>
              </a:rPr>
              <a:t> </a:t>
            </a:r>
            <a:r>
              <a:rPr lang="es-MX" dirty="0" err="1">
                <a:latin typeface="Consolas" panose="020B0609020204030204" pitchFamily="49" charset="0"/>
              </a:rPr>
              <a:t>main</a:t>
            </a:r>
            <a:r>
              <a:rPr lang="es-MX" dirty="0">
                <a:latin typeface="Consolas" panose="020B0609020204030204" pitchFamily="49" charset="0"/>
              </a:rPr>
              <a:t>(</a:t>
            </a:r>
            <a:r>
              <a:rPr lang="es-MX" dirty="0" err="1">
                <a:latin typeface="Consolas" panose="020B0609020204030204" pitchFamily="49" charset="0"/>
              </a:rPr>
              <a:t>String</a:t>
            </a:r>
            <a:r>
              <a:rPr lang="es-MX" dirty="0">
                <a:latin typeface="Consolas" panose="020B0609020204030204" pitchFamily="49" charset="0"/>
              </a:rPr>
              <a:t>[] </a:t>
            </a:r>
            <a:r>
              <a:rPr lang="es-MX" dirty="0" err="1">
                <a:latin typeface="Consolas" panose="020B0609020204030204" pitchFamily="49" charset="0"/>
              </a:rPr>
              <a:t>args</a:t>
            </a:r>
            <a:r>
              <a:rPr lang="es-MX" dirty="0">
                <a:latin typeface="Consolas" panose="020B0609020204030204" pitchFamily="49" charset="0"/>
              </a:rPr>
              <a:t>){</a:t>
            </a:r>
          </a:p>
          <a:p>
            <a:pPr marL="0" indent="0" algn="just">
              <a:buNone/>
            </a:pPr>
            <a:r>
              <a:rPr lang="es-MX" dirty="0">
                <a:latin typeface="Consolas" panose="020B0609020204030204" pitchFamily="49" charset="0"/>
              </a:rPr>
              <a:t>		</a:t>
            </a:r>
            <a:r>
              <a:rPr lang="es-MX" dirty="0" err="1">
                <a:latin typeface="Consolas" panose="020B0609020204030204" pitchFamily="49" charset="0"/>
              </a:rPr>
              <a:t>System.out.println</a:t>
            </a:r>
            <a:r>
              <a:rPr lang="es-MX" dirty="0">
                <a:latin typeface="Consolas" panose="020B0609020204030204" pitchFamily="49" charset="0"/>
              </a:rPr>
              <a:t>(“Hola Mundo!!!”);</a:t>
            </a:r>
          </a:p>
          <a:p>
            <a:pPr marL="0" indent="0" algn="just">
              <a:buNone/>
            </a:pPr>
            <a:r>
              <a:rPr lang="es-MX" dirty="0">
                <a:latin typeface="Consolas" panose="020B0609020204030204" pitchFamily="49" charset="0"/>
              </a:rPr>
              <a:t>	}</a:t>
            </a:r>
          </a:p>
          <a:p>
            <a:pPr marL="0" indent="0" algn="just">
              <a:buNone/>
            </a:pPr>
            <a:r>
              <a:rPr lang="es-MX" dirty="0">
                <a:latin typeface="Consolas" panose="020B0609020204030204" pitchFamily="49" charset="0"/>
              </a:rPr>
              <a:t>}</a:t>
            </a:r>
          </a:p>
        </p:txBody>
      </p:sp>
      <p:sp>
        <p:nvSpPr>
          <p:cNvPr id="6" name="Rectángulo: esquinas redondeadas 5">
            <a:extLst>
              <a:ext uri="{FF2B5EF4-FFF2-40B4-BE49-F238E27FC236}">
                <a16:creationId xmlns:a16="http://schemas.microsoft.com/office/drawing/2014/main" id="{BBDA8071-E97A-4FD0-814D-E8B6B7C3CBCD}"/>
              </a:ext>
            </a:extLst>
          </p:cNvPr>
          <p:cNvSpPr/>
          <p:nvPr/>
        </p:nvSpPr>
        <p:spPr>
          <a:xfrm>
            <a:off x="1267549" y="2223083"/>
            <a:ext cx="1154455" cy="41944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552891B2-FB93-4125-AA92-C0A7E3265078}"/>
              </a:ext>
            </a:extLst>
          </p:cNvPr>
          <p:cNvSpPr/>
          <p:nvPr/>
        </p:nvSpPr>
        <p:spPr>
          <a:xfrm>
            <a:off x="2494012" y="2223082"/>
            <a:ext cx="1840955" cy="419449"/>
          </a:xfrm>
          <a:prstGeom prst="roundRect">
            <a:avLst/>
          </a:prstGeom>
          <a:solidFill>
            <a:srgbClr val="8ACEE6">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cxnSp>
        <p:nvCxnSpPr>
          <p:cNvPr id="8" name="Conector: angular 7">
            <a:extLst>
              <a:ext uri="{FF2B5EF4-FFF2-40B4-BE49-F238E27FC236}">
                <a16:creationId xmlns:a16="http://schemas.microsoft.com/office/drawing/2014/main" id="{3EFD219C-9F5B-450F-A418-88AC90435263}"/>
              </a:ext>
            </a:extLst>
          </p:cNvPr>
          <p:cNvCxnSpPr>
            <a:cxnSpLocks/>
          </p:cNvCxnSpPr>
          <p:nvPr/>
        </p:nvCxnSpPr>
        <p:spPr>
          <a:xfrm rot="16200000" flipH="1">
            <a:off x="929476" y="3523376"/>
            <a:ext cx="2877428" cy="1115738"/>
          </a:xfrm>
          <a:prstGeom prst="bentConnector3">
            <a:avLst>
              <a:gd name="adj1" fmla="val 100146"/>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5BE4710A-6CB3-4BA8-A8A9-0A05F094B4B0}"/>
              </a:ext>
            </a:extLst>
          </p:cNvPr>
          <p:cNvSpPr txBox="1"/>
          <p:nvPr/>
        </p:nvSpPr>
        <p:spPr>
          <a:xfrm>
            <a:off x="2926060" y="5363924"/>
            <a:ext cx="5346272" cy="369332"/>
          </a:xfrm>
          <a:prstGeom prst="rect">
            <a:avLst/>
          </a:prstGeom>
          <a:noFill/>
          <a:ln w="28575">
            <a:solidFill>
              <a:schemeClr val="accent2">
                <a:lumMod val="60000"/>
                <a:lumOff val="40000"/>
              </a:schemeClr>
            </a:solidFill>
          </a:ln>
        </p:spPr>
        <p:txBody>
          <a:bodyPr wrap="square" rtlCol="0">
            <a:spAutoFit/>
          </a:bodyPr>
          <a:lstStyle/>
          <a:p>
            <a:r>
              <a:rPr lang="es-MX" dirty="0">
                <a:latin typeface="Josefin Sans" pitchFamily="2" charset="0"/>
              </a:rPr>
              <a:t>La palabra reservada </a:t>
            </a:r>
            <a:r>
              <a:rPr lang="es-MX" b="1" dirty="0" err="1">
                <a:latin typeface="Josefin Sans" pitchFamily="2" charset="0"/>
              </a:rPr>
              <a:t>class</a:t>
            </a:r>
            <a:r>
              <a:rPr lang="es-MX" dirty="0">
                <a:latin typeface="Josefin Sans" pitchFamily="2" charset="0"/>
              </a:rPr>
              <a:t> se utiliza para definir la clase.</a:t>
            </a:r>
          </a:p>
        </p:txBody>
      </p:sp>
      <p:cxnSp>
        <p:nvCxnSpPr>
          <p:cNvPr id="10" name="Conector: angular 9">
            <a:extLst>
              <a:ext uri="{FF2B5EF4-FFF2-40B4-BE49-F238E27FC236}">
                <a16:creationId xmlns:a16="http://schemas.microsoft.com/office/drawing/2014/main" id="{104866A2-5502-4B75-B26A-568DD6B0AC56}"/>
              </a:ext>
            </a:extLst>
          </p:cNvPr>
          <p:cNvCxnSpPr>
            <a:cxnSpLocks/>
          </p:cNvCxnSpPr>
          <p:nvPr/>
        </p:nvCxnSpPr>
        <p:spPr>
          <a:xfrm rot="5400000" flipH="1" flipV="1">
            <a:off x="4612111" y="703387"/>
            <a:ext cx="159390" cy="2880000"/>
          </a:xfrm>
          <a:prstGeom prst="bentConnector2">
            <a:avLst/>
          </a:prstGeom>
          <a:ln w="127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B319A0DD-868D-4344-BE5C-6E3CF5AA1212}"/>
              </a:ext>
            </a:extLst>
          </p:cNvPr>
          <p:cNvSpPr txBox="1"/>
          <p:nvPr/>
        </p:nvSpPr>
        <p:spPr>
          <a:xfrm>
            <a:off x="6193017" y="1661899"/>
            <a:ext cx="5301995" cy="830997"/>
          </a:xfrm>
          <a:prstGeom prst="rect">
            <a:avLst/>
          </a:prstGeom>
          <a:noFill/>
          <a:ln w="28575">
            <a:solidFill>
              <a:srgbClr val="0070C0"/>
            </a:solidFill>
          </a:ln>
        </p:spPr>
        <p:txBody>
          <a:bodyPr wrap="square" rtlCol="0">
            <a:spAutoFit/>
          </a:bodyPr>
          <a:lstStyle/>
          <a:p>
            <a:pPr algn="just"/>
            <a:r>
              <a:rPr lang="es-MX" sz="1600" dirty="0">
                <a:latin typeface="Josefin Sans" pitchFamily="2" charset="0"/>
              </a:rPr>
              <a:t>Después de la palabra </a:t>
            </a:r>
            <a:r>
              <a:rPr lang="es-MX" sz="1600" b="1" dirty="0" err="1">
                <a:latin typeface="Josefin Sans" pitchFamily="2" charset="0"/>
              </a:rPr>
              <a:t>class</a:t>
            </a:r>
            <a:r>
              <a:rPr lang="es-MX" sz="1600" dirty="0">
                <a:latin typeface="Josefin Sans" pitchFamily="2" charset="0"/>
              </a:rPr>
              <a:t>, se define el nombre de la clase, el cuál por convención se escribe combinando mayúsculas y minúsculas. Si es una sola palabra se empieza con mayúscula.</a:t>
            </a:r>
          </a:p>
        </p:txBody>
      </p:sp>
    </p:spTree>
    <p:extLst>
      <p:ext uri="{BB962C8B-B14F-4D97-AF65-F5344CB8AC3E}">
        <p14:creationId xmlns:p14="http://schemas.microsoft.com/office/powerpoint/2010/main" val="300267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9D33E0-65ED-4AFC-B750-5AB8730DD752}"/>
              </a:ext>
            </a:extLst>
          </p:cNvPr>
          <p:cNvSpPr>
            <a:spLocks noGrp="1"/>
          </p:cNvSpPr>
          <p:nvPr>
            <p:ph type="title"/>
          </p:nvPr>
        </p:nvSpPr>
        <p:spPr/>
        <p:txBody>
          <a:bodyPr/>
          <a:lstStyle/>
          <a:p>
            <a:r>
              <a:rPr lang="es-MX" dirty="0"/>
              <a:t>Forma de trabajo</a:t>
            </a:r>
          </a:p>
        </p:txBody>
      </p:sp>
      <p:sp>
        <p:nvSpPr>
          <p:cNvPr id="3" name="Marcador de contenido 2">
            <a:extLst>
              <a:ext uri="{FF2B5EF4-FFF2-40B4-BE49-F238E27FC236}">
                <a16:creationId xmlns:a16="http://schemas.microsoft.com/office/drawing/2014/main" id="{1278BCEA-4E3A-4B4C-9BD0-5579F72D331B}"/>
              </a:ext>
            </a:extLst>
          </p:cNvPr>
          <p:cNvSpPr>
            <a:spLocks noGrp="1"/>
          </p:cNvSpPr>
          <p:nvPr>
            <p:ph idx="1"/>
          </p:nvPr>
        </p:nvSpPr>
        <p:spPr/>
        <p:txBody>
          <a:bodyPr/>
          <a:lstStyle/>
          <a:p>
            <a:r>
              <a:rPr lang="es-MX" dirty="0"/>
              <a:t>Asistencia</a:t>
            </a:r>
          </a:p>
          <a:p>
            <a:r>
              <a:rPr lang="es-MX" dirty="0"/>
              <a:t>Participación</a:t>
            </a:r>
          </a:p>
          <a:p>
            <a:r>
              <a:rPr lang="es-MX" dirty="0"/>
              <a:t>Propuestas por parte de los profesores asistentes</a:t>
            </a:r>
          </a:p>
          <a:p>
            <a:pPr marL="0" indent="0">
              <a:buNone/>
            </a:pPr>
            <a:endParaRPr lang="es-MX" dirty="0"/>
          </a:p>
        </p:txBody>
      </p:sp>
    </p:spTree>
    <p:extLst>
      <p:ext uri="{BB962C8B-B14F-4D97-AF65-F5344CB8AC3E}">
        <p14:creationId xmlns:p14="http://schemas.microsoft.com/office/powerpoint/2010/main" val="154030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9F228164-AA26-41C6-8F9C-AE27CAC8BEC4}"/>
              </a:ext>
            </a:extLst>
          </p:cNvPr>
          <p:cNvSpPr>
            <a:spLocks noGrp="1"/>
          </p:cNvSpPr>
          <p:nvPr>
            <p:ph idx="1"/>
          </p:nvPr>
        </p:nvSpPr>
        <p:spPr>
          <a:xfrm>
            <a:off x="1230509" y="493119"/>
            <a:ext cx="10457148" cy="5503026"/>
          </a:xfrm>
        </p:spPr>
        <p:txBody>
          <a:bodyPr/>
          <a:lstStyle/>
          <a:p>
            <a:pPr marL="0" indent="0" algn="just">
              <a:buNone/>
            </a:pPr>
            <a:endParaRPr lang="es-MX" dirty="0"/>
          </a:p>
          <a:p>
            <a:pPr marL="0" indent="0" algn="just">
              <a:buNone/>
            </a:pPr>
            <a:endParaRPr lang="es-MX" dirty="0"/>
          </a:p>
          <a:p>
            <a:pPr marL="0" indent="0" algn="just">
              <a:buNone/>
            </a:pPr>
            <a:r>
              <a:rPr lang="es-MX" sz="2800" dirty="0" err="1">
                <a:latin typeface="Consolas" panose="020B0609020204030204" pitchFamily="49" charset="0"/>
              </a:rPr>
              <a:t>class</a:t>
            </a:r>
            <a:r>
              <a:rPr lang="es-MX" sz="2800" dirty="0">
                <a:latin typeface="Consolas" panose="020B0609020204030204" pitchFamily="49" charset="0"/>
              </a:rPr>
              <a:t> </a:t>
            </a:r>
            <a:r>
              <a:rPr lang="es-MX" sz="2800" dirty="0" err="1">
                <a:latin typeface="Consolas" panose="020B0609020204030204" pitchFamily="49" charset="0"/>
              </a:rPr>
              <a:t>HolaMundo</a:t>
            </a:r>
            <a:r>
              <a:rPr lang="es-MX" sz="2800" dirty="0">
                <a:latin typeface="Consolas" panose="020B0609020204030204" pitchFamily="49" charset="0"/>
              </a:rPr>
              <a:t>{</a:t>
            </a:r>
          </a:p>
          <a:p>
            <a:pPr marL="0" indent="0" algn="just">
              <a:buNone/>
            </a:pPr>
            <a:r>
              <a:rPr lang="es-MX" sz="2800" dirty="0">
                <a:latin typeface="Consolas" panose="020B0609020204030204" pitchFamily="49" charset="0"/>
              </a:rPr>
              <a:t>	</a:t>
            </a:r>
            <a:r>
              <a:rPr lang="es-MX" sz="2800" dirty="0" err="1">
                <a:latin typeface="Consolas" panose="020B0609020204030204" pitchFamily="49" charset="0"/>
              </a:rPr>
              <a:t>public</a:t>
            </a:r>
            <a:r>
              <a:rPr lang="es-MX" sz="2800" dirty="0">
                <a:latin typeface="Consolas" panose="020B0609020204030204" pitchFamily="49" charset="0"/>
              </a:rPr>
              <a:t> </a:t>
            </a:r>
            <a:r>
              <a:rPr lang="es-MX" sz="2800" dirty="0" err="1">
                <a:latin typeface="Consolas" panose="020B0609020204030204" pitchFamily="49" charset="0"/>
              </a:rPr>
              <a:t>static</a:t>
            </a:r>
            <a:r>
              <a:rPr lang="es-MX" sz="2800" dirty="0">
                <a:latin typeface="Consolas" panose="020B0609020204030204" pitchFamily="49" charset="0"/>
              </a:rPr>
              <a:t> </a:t>
            </a:r>
            <a:r>
              <a:rPr lang="es-MX" sz="2800" dirty="0" err="1">
                <a:latin typeface="Consolas" panose="020B0609020204030204" pitchFamily="49" charset="0"/>
              </a:rPr>
              <a:t>void</a:t>
            </a:r>
            <a:r>
              <a:rPr lang="es-MX" sz="2800" dirty="0">
                <a:latin typeface="Consolas" panose="020B0609020204030204" pitchFamily="49" charset="0"/>
              </a:rPr>
              <a:t> </a:t>
            </a:r>
            <a:r>
              <a:rPr lang="es-MX" sz="2800" dirty="0" err="1">
                <a:latin typeface="Consolas" panose="020B0609020204030204" pitchFamily="49" charset="0"/>
              </a:rPr>
              <a:t>main</a:t>
            </a:r>
            <a:r>
              <a:rPr lang="es-MX" sz="2800" dirty="0">
                <a:latin typeface="Consolas" panose="020B0609020204030204" pitchFamily="49" charset="0"/>
              </a:rPr>
              <a:t>(</a:t>
            </a:r>
            <a:r>
              <a:rPr lang="es-MX" sz="2800" dirty="0" err="1">
                <a:latin typeface="Consolas" panose="020B0609020204030204" pitchFamily="49" charset="0"/>
              </a:rPr>
              <a:t>String</a:t>
            </a:r>
            <a:r>
              <a:rPr lang="es-MX" sz="2800" dirty="0">
                <a:latin typeface="Consolas" panose="020B0609020204030204" pitchFamily="49" charset="0"/>
              </a:rPr>
              <a:t>[] </a:t>
            </a:r>
            <a:r>
              <a:rPr lang="es-MX" sz="2800" dirty="0" err="1">
                <a:latin typeface="Consolas" panose="020B0609020204030204" pitchFamily="49" charset="0"/>
              </a:rPr>
              <a:t>args</a:t>
            </a:r>
            <a:r>
              <a:rPr lang="es-MX" sz="2800" dirty="0">
                <a:latin typeface="Consolas" panose="020B0609020204030204" pitchFamily="49" charset="0"/>
              </a:rPr>
              <a:t>){</a:t>
            </a:r>
          </a:p>
          <a:p>
            <a:pPr marL="0" indent="0" algn="just">
              <a:buNone/>
            </a:pPr>
            <a:r>
              <a:rPr lang="es-MX" sz="2800" dirty="0">
                <a:latin typeface="Consolas" panose="020B0609020204030204" pitchFamily="49" charset="0"/>
              </a:rPr>
              <a:t>		</a:t>
            </a:r>
            <a:r>
              <a:rPr lang="es-MX" sz="2800" dirty="0" err="1">
                <a:latin typeface="Consolas" panose="020B0609020204030204" pitchFamily="49" charset="0"/>
              </a:rPr>
              <a:t>System.out.println</a:t>
            </a:r>
            <a:r>
              <a:rPr lang="es-MX" sz="2800" dirty="0">
                <a:latin typeface="Consolas" panose="020B0609020204030204" pitchFamily="49" charset="0"/>
              </a:rPr>
              <a:t>(“Hola Mundo!!!”);</a:t>
            </a:r>
          </a:p>
          <a:p>
            <a:pPr marL="0" indent="0" algn="just">
              <a:buNone/>
            </a:pPr>
            <a:r>
              <a:rPr lang="es-MX" sz="2800" dirty="0">
                <a:latin typeface="Consolas" panose="020B0609020204030204" pitchFamily="49" charset="0"/>
              </a:rPr>
              <a:t>	}</a:t>
            </a:r>
          </a:p>
          <a:p>
            <a:pPr marL="0" indent="0" algn="just">
              <a:buNone/>
            </a:pPr>
            <a:r>
              <a:rPr lang="es-MX" sz="2800" dirty="0">
                <a:latin typeface="Consolas" panose="020B0609020204030204" pitchFamily="49" charset="0"/>
              </a:rPr>
              <a:t>}</a:t>
            </a:r>
            <a:endParaRPr lang="es-MX" dirty="0">
              <a:latin typeface="Consolas" panose="020B0609020204030204" pitchFamily="49" charset="0"/>
            </a:endParaRPr>
          </a:p>
        </p:txBody>
      </p:sp>
      <p:sp>
        <p:nvSpPr>
          <p:cNvPr id="5" name="Rectángulo: esquinas redondeadas 4">
            <a:extLst>
              <a:ext uri="{FF2B5EF4-FFF2-40B4-BE49-F238E27FC236}">
                <a16:creationId xmlns:a16="http://schemas.microsoft.com/office/drawing/2014/main" id="{2BD6F4E5-394C-4608-B132-B15B74E86791}"/>
              </a:ext>
            </a:extLst>
          </p:cNvPr>
          <p:cNvSpPr/>
          <p:nvPr/>
        </p:nvSpPr>
        <p:spPr>
          <a:xfrm>
            <a:off x="4255709" y="1644241"/>
            <a:ext cx="243281" cy="419449"/>
          </a:xfrm>
          <a:prstGeom prst="roundRect">
            <a:avLst/>
          </a:prstGeom>
          <a:solidFill>
            <a:srgbClr val="0070C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6" name="Rectángulo: esquinas redondeadas 5">
            <a:extLst>
              <a:ext uri="{FF2B5EF4-FFF2-40B4-BE49-F238E27FC236}">
                <a16:creationId xmlns:a16="http://schemas.microsoft.com/office/drawing/2014/main" id="{1F346E50-8611-4198-A6B4-6DA5D2CFB958}"/>
              </a:ext>
            </a:extLst>
          </p:cNvPr>
          <p:cNvSpPr/>
          <p:nvPr/>
        </p:nvSpPr>
        <p:spPr>
          <a:xfrm>
            <a:off x="9626061" y="2199313"/>
            <a:ext cx="243281" cy="419449"/>
          </a:xfrm>
          <a:prstGeom prst="roundRect">
            <a:avLst/>
          </a:prstGeom>
          <a:solidFill>
            <a:srgbClr val="0070C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5503B3D5-DFDA-42DF-B885-7C7ECAC6DA88}"/>
              </a:ext>
            </a:extLst>
          </p:cNvPr>
          <p:cNvSpPr/>
          <p:nvPr/>
        </p:nvSpPr>
        <p:spPr>
          <a:xfrm>
            <a:off x="2210193" y="3356992"/>
            <a:ext cx="243281" cy="419449"/>
          </a:xfrm>
          <a:prstGeom prst="roundRect">
            <a:avLst/>
          </a:prstGeom>
          <a:solidFill>
            <a:srgbClr val="0070C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CB3B278F-A5E4-40CD-8ECB-613FCEAB97FF}"/>
              </a:ext>
            </a:extLst>
          </p:cNvPr>
          <p:cNvSpPr/>
          <p:nvPr/>
        </p:nvSpPr>
        <p:spPr>
          <a:xfrm>
            <a:off x="1295793" y="3933056"/>
            <a:ext cx="243281" cy="419449"/>
          </a:xfrm>
          <a:prstGeom prst="roundRect">
            <a:avLst/>
          </a:prstGeom>
          <a:solidFill>
            <a:srgbClr val="0070C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id="{22222FB4-9ECC-48B8-AB6C-01ECFEB8F1B2}"/>
              </a:ext>
            </a:extLst>
          </p:cNvPr>
          <p:cNvSpPr txBox="1"/>
          <p:nvPr/>
        </p:nvSpPr>
        <p:spPr>
          <a:xfrm>
            <a:off x="2061964" y="5478323"/>
            <a:ext cx="8699383" cy="830997"/>
          </a:xfrm>
          <a:prstGeom prst="rect">
            <a:avLst/>
          </a:prstGeom>
          <a:noFill/>
          <a:ln w="28575">
            <a:solidFill>
              <a:srgbClr val="0099FF"/>
            </a:solidFill>
          </a:ln>
        </p:spPr>
        <p:txBody>
          <a:bodyPr wrap="square" rtlCol="0">
            <a:spAutoFit/>
          </a:bodyPr>
          <a:lstStyle/>
          <a:p>
            <a:pPr algn="just"/>
            <a:r>
              <a:rPr lang="es-MX" sz="2400" dirty="0">
                <a:latin typeface="Josefin Sans" pitchFamily="2" charset="0"/>
              </a:rPr>
              <a:t>Los corchetes </a:t>
            </a:r>
            <a:r>
              <a:rPr lang="es-MX" sz="2400" b="1" dirty="0">
                <a:solidFill>
                  <a:srgbClr val="C00000"/>
                </a:solidFill>
                <a:latin typeface="Josefin Sans" pitchFamily="2" charset="0"/>
              </a:rPr>
              <a:t>{ }</a:t>
            </a:r>
            <a:r>
              <a:rPr lang="es-MX" sz="2400" dirty="0">
                <a:latin typeface="Josefin Sans" pitchFamily="2" charset="0"/>
              </a:rPr>
              <a:t> delimitan la extensión, tanto de una clase, como de un método. </a:t>
            </a:r>
          </a:p>
        </p:txBody>
      </p:sp>
      <p:cxnSp>
        <p:nvCxnSpPr>
          <p:cNvPr id="10" name="Conector recto 9">
            <a:extLst>
              <a:ext uri="{FF2B5EF4-FFF2-40B4-BE49-F238E27FC236}">
                <a16:creationId xmlns:a16="http://schemas.microsoft.com/office/drawing/2014/main" id="{DA15449C-FA00-4251-8EC4-19B167681486}"/>
              </a:ext>
            </a:extLst>
          </p:cNvPr>
          <p:cNvCxnSpPr>
            <a:cxnSpLocks/>
          </p:cNvCxnSpPr>
          <p:nvPr/>
        </p:nvCxnSpPr>
        <p:spPr>
          <a:xfrm>
            <a:off x="11612854" y="1853965"/>
            <a:ext cx="0" cy="2288815"/>
          </a:xfrm>
          <a:prstGeom prst="line">
            <a:avLst/>
          </a:prstGeom>
          <a:ln w="12700"/>
        </p:spPr>
        <p:style>
          <a:lnRef idx="1">
            <a:schemeClr val="dk1"/>
          </a:lnRef>
          <a:fillRef idx="0">
            <a:schemeClr val="dk1"/>
          </a:fillRef>
          <a:effectRef idx="0">
            <a:schemeClr val="dk1"/>
          </a:effectRef>
          <a:fontRef idx="minor">
            <a:schemeClr val="tx1"/>
          </a:fontRef>
        </p:style>
      </p:cxnSp>
      <p:sp>
        <p:nvSpPr>
          <p:cNvPr id="11" name="CuadroTexto 10">
            <a:extLst>
              <a:ext uri="{FF2B5EF4-FFF2-40B4-BE49-F238E27FC236}">
                <a16:creationId xmlns:a16="http://schemas.microsoft.com/office/drawing/2014/main" id="{DDFA5764-C3EE-4FC4-9526-9F5603EE2AEA}"/>
              </a:ext>
            </a:extLst>
          </p:cNvPr>
          <p:cNvSpPr txBox="1"/>
          <p:nvPr/>
        </p:nvSpPr>
        <p:spPr>
          <a:xfrm>
            <a:off x="9869342" y="4202504"/>
            <a:ext cx="1263241" cy="738664"/>
          </a:xfrm>
          <a:prstGeom prst="rect">
            <a:avLst/>
          </a:prstGeom>
          <a:noFill/>
        </p:spPr>
        <p:txBody>
          <a:bodyPr wrap="square" rtlCol="0">
            <a:spAutoFit/>
          </a:bodyPr>
          <a:lstStyle/>
          <a:p>
            <a:pPr algn="ctr"/>
            <a:r>
              <a:rPr lang="es-MX" sz="1400" b="1" dirty="0">
                <a:latin typeface="Josefin Sans" pitchFamily="2" charset="0"/>
              </a:rPr>
              <a:t>Corchetes que </a:t>
            </a:r>
          </a:p>
          <a:p>
            <a:pPr algn="ctr"/>
            <a:r>
              <a:rPr lang="es-MX" sz="1400" b="1" dirty="0">
                <a:latin typeface="Josefin Sans" pitchFamily="2" charset="0"/>
              </a:rPr>
              <a:t>delimitan </a:t>
            </a:r>
          </a:p>
          <a:p>
            <a:pPr algn="ctr"/>
            <a:r>
              <a:rPr lang="es-MX" sz="1400" b="1" dirty="0">
                <a:latin typeface="Josefin Sans" pitchFamily="2" charset="0"/>
              </a:rPr>
              <a:t>la clase</a:t>
            </a:r>
          </a:p>
        </p:txBody>
      </p:sp>
      <p:cxnSp>
        <p:nvCxnSpPr>
          <p:cNvPr id="12" name="Conector recto 11">
            <a:extLst>
              <a:ext uri="{FF2B5EF4-FFF2-40B4-BE49-F238E27FC236}">
                <a16:creationId xmlns:a16="http://schemas.microsoft.com/office/drawing/2014/main" id="{6F9BEA68-D8B1-45D1-8AD5-DDC6906A41D6}"/>
              </a:ext>
            </a:extLst>
          </p:cNvPr>
          <p:cNvCxnSpPr>
            <a:cxnSpLocks/>
          </p:cNvCxnSpPr>
          <p:nvPr/>
        </p:nvCxnSpPr>
        <p:spPr>
          <a:xfrm>
            <a:off x="10413229" y="2394165"/>
            <a:ext cx="0" cy="117255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608A2204-A4D4-4993-966B-0557DD36BA01}"/>
              </a:ext>
            </a:extLst>
          </p:cNvPr>
          <p:cNvSpPr txBox="1"/>
          <p:nvPr/>
        </p:nvSpPr>
        <p:spPr>
          <a:xfrm>
            <a:off x="10299280" y="2445895"/>
            <a:ext cx="1388377" cy="954107"/>
          </a:xfrm>
          <a:prstGeom prst="rect">
            <a:avLst/>
          </a:prstGeom>
          <a:noFill/>
        </p:spPr>
        <p:txBody>
          <a:bodyPr wrap="square" rtlCol="0">
            <a:spAutoFit/>
          </a:bodyPr>
          <a:lstStyle/>
          <a:p>
            <a:pPr algn="ctr"/>
            <a:r>
              <a:rPr lang="es-MX" sz="1400" b="1" dirty="0">
                <a:ln w="0"/>
                <a:solidFill>
                  <a:schemeClr val="accent1"/>
                </a:solidFill>
                <a:effectLst>
                  <a:outerShdw blurRad="38100" dist="25400" dir="5400000" algn="ctr" rotWithShape="0">
                    <a:srgbClr val="6E747A">
                      <a:alpha val="43000"/>
                    </a:srgbClr>
                  </a:outerShdw>
                </a:effectLst>
                <a:latin typeface="Josefin Sans" pitchFamily="2" charset="0"/>
              </a:rPr>
              <a:t>Corchetes que </a:t>
            </a:r>
          </a:p>
          <a:p>
            <a:pPr algn="ctr"/>
            <a:r>
              <a:rPr lang="es-MX" sz="1400" b="1" dirty="0">
                <a:ln w="0"/>
                <a:solidFill>
                  <a:schemeClr val="accent1"/>
                </a:solidFill>
                <a:effectLst>
                  <a:outerShdw blurRad="38100" dist="25400" dir="5400000" algn="ctr" rotWithShape="0">
                    <a:srgbClr val="6E747A">
                      <a:alpha val="43000"/>
                    </a:srgbClr>
                  </a:outerShdw>
                </a:effectLst>
                <a:latin typeface="Josefin Sans" pitchFamily="2" charset="0"/>
              </a:rPr>
              <a:t>delimitan el</a:t>
            </a:r>
          </a:p>
          <a:p>
            <a:pPr algn="ctr"/>
            <a:r>
              <a:rPr lang="es-MX" sz="1400" b="1" dirty="0">
                <a:ln w="0"/>
                <a:solidFill>
                  <a:schemeClr val="accent1"/>
                </a:solidFill>
                <a:effectLst>
                  <a:outerShdw blurRad="38100" dist="25400" dir="5400000" algn="ctr" rotWithShape="0">
                    <a:srgbClr val="6E747A">
                      <a:alpha val="43000"/>
                    </a:srgbClr>
                  </a:outerShdw>
                </a:effectLst>
                <a:latin typeface="Josefin Sans" pitchFamily="2" charset="0"/>
              </a:rPr>
              <a:t>método</a:t>
            </a:r>
          </a:p>
          <a:p>
            <a:pPr algn="ctr"/>
            <a:r>
              <a:rPr lang="es-MX" sz="1400" b="1" dirty="0" err="1">
                <a:ln w="0"/>
                <a:solidFill>
                  <a:schemeClr val="accent1"/>
                </a:solidFill>
                <a:effectLst>
                  <a:outerShdw blurRad="38100" dist="25400" dir="5400000" algn="ctr" rotWithShape="0">
                    <a:srgbClr val="6E747A">
                      <a:alpha val="43000"/>
                    </a:srgbClr>
                  </a:outerShdw>
                </a:effectLst>
                <a:latin typeface="Josefin Sans" pitchFamily="2" charset="0"/>
              </a:rPr>
              <a:t>main</a:t>
            </a:r>
            <a:endParaRPr lang="es-MX" sz="1400" b="1" dirty="0">
              <a:ln w="0"/>
              <a:solidFill>
                <a:schemeClr val="accent1"/>
              </a:solidFill>
              <a:effectLst>
                <a:outerShdw blurRad="38100" dist="25400" dir="5400000" algn="ctr" rotWithShape="0">
                  <a:srgbClr val="6E747A">
                    <a:alpha val="43000"/>
                  </a:srgbClr>
                </a:outerShdw>
              </a:effectLst>
              <a:latin typeface="Josefin Sans" pitchFamily="2" charset="0"/>
            </a:endParaRPr>
          </a:p>
        </p:txBody>
      </p:sp>
      <p:cxnSp>
        <p:nvCxnSpPr>
          <p:cNvPr id="14" name="Conector recto de flecha 13">
            <a:extLst>
              <a:ext uri="{FF2B5EF4-FFF2-40B4-BE49-F238E27FC236}">
                <a16:creationId xmlns:a16="http://schemas.microsoft.com/office/drawing/2014/main" id="{0917B3D0-5994-4448-BAC6-C4A75FD5EA37}"/>
              </a:ext>
            </a:extLst>
          </p:cNvPr>
          <p:cNvCxnSpPr>
            <a:cxnSpLocks/>
            <a:endCxn id="5" idx="3"/>
          </p:cNvCxnSpPr>
          <p:nvPr/>
        </p:nvCxnSpPr>
        <p:spPr>
          <a:xfrm flipH="1">
            <a:off x="4498990" y="1853966"/>
            <a:ext cx="711386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Conector recto de flecha 14">
            <a:extLst>
              <a:ext uri="{FF2B5EF4-FFF2-40B4-BE49-F238E27FC236}">
                <a16:creationId xmlns:a16="http://schemas.microsoft.com/office/drawing/2014/main" id="{63C5108D-C53E-4CAE-A62F-BD7ABB7F8AF0}"/>
              </a:ext>
            </a:extLst>
          </p:cNvPr>
          <p:cNvCxnSpPr>
            <a:cxnSpLocks/>
            <a:endCxn id="8" idx="3"/>
          </p:cNvCxnSpPr>
          <p:nvPr/>
        </p:nvCxnSpPr>
        <p:spPr>
          <a:xfrm flipH="1">
            <a:off x="1539074" y="4142780"/>
            <a:ext cx="1007378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Conector recto de flecha 15">
            <a:extLst>
              <a:ext uri="{FF2B5EF4-FFF2-40B4-BE49-F238E27FC236}">
                <a16:creationId xmlns:a16="http://schemas.microsoft.com/office/drawing/2014/main" id="{61C659CA-56E7-40C2-B9F7-0698923331AA}"/>
              </a:ext>
            </a:extLst>
          </p:cNvPr>
          <p:cNvCxnSpPr/>
          <p:nvPr/>
        </p:nvCxnSpPr>
        <p:spPr>
          <a:xfrm flipH="1">
            <a:off x="9869342" y="2394165"/>
            <a:ext cx="54388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5FED645C-9DF7-48CC-A5EA-E6B3EEF32FD7}"/>
              </a:ext>
            </a:extLst>
          </p:cNvPr>
          <p:cNvCxnSpPr>
            <a:cxnSpLocks/>
            <a:endCxn id="7" idx="3"/>
          </p:cNvCxnSpPr>
          <p:nvPr/>
        </p:nvCxnSpPr>
        <p:spPr>
          <a:xfrm flipH="1">
            <a:off x="2453474" y="3566717"/>
            <a:ext cx="79597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86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FA424-F667-4DBD-A925-909B09B580D3}"/>
              </a:ext>
            </a:extLst>
          </p:cNvPr>
          <p:cNvSpPr>
            <a:spLocks noGrp="1"/>
          </p:cNvSpPr>
          <p:nvPr>
            <p:ph type="title"/>
          </p:nvPr>
        </p:nvSpPr>
        <p:spPr/>
        <p:txBody>
          <a:bodyPr/>
          <a:lstStyle/>
          <a:p>
            <a:r>
              <a:rPr lang="es-MX" dirty="0"/>
              <a:t>El objeto </a:t>
            </a:r>
            <a:r>
              <a:rPr lang="es-MX" dirty="0" err="1"/>
              <a:t>System.out</a:t>
            </a:r>
            <a:endParaRPr lang="es-MX" dirty="0"/>
          </a:p>
        </p:txBody>
      </p:sp>
      <p:sp>
        <p:nvSpPr>
          <p:cNvPr id="3" name="Marcador de contenido 2">
            <a:extLst>
              <a:ext uri="{FF2B5EF4-FFF2-40B4-BE49-F238E27FC236}">
                <a16:creationId xmlns:a16="http://schemas.microsoft.com/office/drawing/2014/main" id="{7E0D0D69-9D06-437A-8DCD-E765EF09291D}"/>
              </a:ext>
            </a:extLst>
          </p:cNvPr>
          <p:cNvSpPr>
            <a:spLocks noGrp="1"/>
          </p:cNvSpPr>
          <p:nvPr>
            <p:ph idx="1"/>
          </p:nvPr>
        </p:nvSpPr>
        <p:spPr/>
        <p:txBody>
          <a:bodyPr/>
          <a:lstStyle/>
          <a:p>
            <a:pPr algn="just"/>
            <a:r>
              <a:rPr lang="es-MX" dirty="0"/>
              <a:t>El objeto </a:t>
            </a:r>
            <a:r>
              <a:rPr lang="es-MX" dirty="0" err="1"/>
              <a:t>System.out</a:t>
            </a:r>
            <a:r>
              <a:rPr lang="es-MX" dirty="0"/>
              <a:t> nos sirve tener un flujo de salida hacia el monitor. Este objeto cuenta con dos métodos:</a:t>
            </a:r>
          </a:p>
          <a:p>
            <a:pPr lvl="1" algn="just"/>
            <a:r>
              <a:rPr lang="es-MX" dirty="0" err="1"/>
              <a:t>System.out.print</a:t>
            </a:r>
            <a:endParaRPr lang="es-MX" dirty="0"/>
          </a:p>
          <a:p>
            <a:pPr lvl="1" algn="just"/>
            <a:r>
              <a:rPr lang="es-MX" dirty="0" err="1"/>
              <a:t>System.out.println</a:t>
            </a:r>
            <a:endParaRPr lang="es-MX" dirty="0"/>
          </a:p>
          <a:p>
            <a:pPr algn="just"/>
            <a:endParaRPr lang="es-MX" dirty="0"/>
          </a:p>
          <a:p>
            <a:pPr algn="just"/>
            <a:r>
              <a:rPr lang="es-MX" dirty="0"/>
              <a:t>El primero imprime en la consola el valor del argumento que le pasamos. El segundo hace lo mismo, pero agrega un salto de línea al final.</a:t>
            </a:r>
          </a:p>
          <a:p>
            <a:pPr algn="just"/>
            <a:endParaRPr lang="es-MX" dirty="0"/>
          </a:p>
        </p:txBody>
      </p:sp>
    </p:spTree>
    <p:extLst>
      <p:ext uri="{BB962C8B-B14F-4D97-AF65-F5344CB8AC3E}">
        <p14:creationId xmlns:p14="http://schemas.microsoft.com/office/powerpoint/2010/main" val="388201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FC7DA-BC87-4269-83D8-AB3394E2E4A4}"/>
              </a:ext>
            </a:extLst>
          </p:cNvPr>
          <p:cNvSpPr>
            <a:spLocks noGrp="1"/>
          </p:cNvSpPr>
          <p:nvPr>
            <p:ph type="title"/>
          </p:nvPr>
        </p:nvSpPr>
        <p:spPr/>
        <p:txBody>
          <a:bodyPr/>
          <a:lstStyle/>
          <a:p>
            <a:r>
              <a:rPr lang="es-MX" dirty="0"/>
              <a:t>La clase Scanner</a:t>
            </a:r>
          </a:p>
        </p:txBody>
      </p:sp>
      <p:sp>
        <p:nvSpPr>
          <p:cNvPr id="3" name="Marcador de contenido 2">
            <a:extLst>
              <a:ext uri="{FF2B5EF4-FFF2-40B4-BE49-F238E27FC236}">
                <a16:creationId xmlns:a16="http://schemas.microsoft.com/office/drawing/2014/main" id="{A95F3D83-8E0D-4FCB-8856-36905C580DB5}"/>
              </a:ext>
            </a:extLst>
          </p:cNvPr>
          <p:cNvSpPr>
            <a:spLocks noGrp="1"/>
          </p:cNvSpPr>
          <p:nvPr>
            <p:ph idx="1"/>
          </p:nvPr>
        </p:nvSpPr>
        <p:spPr/>
        <p:txBody>
          <a:bodyPr/>
          <a:lstStyle/>
          <a:p>
            <a:pPr algn="just"/>
            <a:r>
              <a:rPr lang="es-MX" dirty="0"/>
              <a:t>La clase Scanner permite leer datos a través del teclado.</a:t>
            </a:r>
          </a:p>
          <a:p>
            <a:pPr algn="just"/>
            <a:r>
              <a:rPr lang="es-MX" dirty="0"/>
              <a:t>Para hacer uso de esta clase, es necesario importarla desde el paquete: </a:t>
            </a:r>
            <a:r>
              <a:rPr lang="es-MX" dirty="0" err="1"/>
              <a:t>java.util</a:t>
            </a:r>
            <a:endParaRPr lang="es-MX" dirty="0"/>
          </a:p>
          <a:p>
            <a:pPr algn="just"/>
            <a:r>
              <a:rPr lang="es-MX" dirty="0"/>
              <a:t>Su sintaxis sería la siguiente:</a:t>
            </a:r>
          </a:p>
          <a:p>
            <a:pPr marL="365760" lvl="1" indent="0" algn="just">
              <a:buNone/>
            </a:pPr>
            <a:r>
              <a:rPr lang="es-MX" dirty="0" err="1"/>
              <a:t>import</a:t>
            </a:r>
            <a:r>
              <a:rPr lang="es-MX" dirty="0"/>
              <a:t> </a:t>
            </a:r>
            <a:r>
              <a:rPr lang="es-MX" dirty="0" err="1"/>
              <a:t>java.util.Scanner</a:t>
            </a:r>
            <a:r>
              <a:rPr lang="es-MX" dirty="0"/>
              <a:t>;</a:t>
            </a:r>
          </a:p>
        </p:txBody>
      </p:sp>
    </p:spTree>
    <p:extLst>
      <p:ext uri="{BB962C8B-B14F-4D97-AF65-F5344CB8AC3E}">
        <p14:creationId xmlns:p14="http://schemas.microsoft.com/office/powerpoint/2010/main" val="371733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4D77A7A1-8112-40FA-B56D-D654ACEC1EB0}"/>
              </a:ext>
            </a:extLst>
          </p:cNvPr>
          <p:cNvSpPr>
            <a:spLocks noGrp="1"/>
          </p:cNvSpPr>
          <p:nvPr>
            <p:ph idx="1"/>
          </p:nvPr>
        </p:nvSpPr>
        <p:spPr>
          <a:xfrm>
            <a:off x="1468641" y="880846"/>
            <a:ext cx="11034483" cy="5394120"/>
          </a:xfrm>
        </p:spPr>
        <p:txBody>
          <a:bodyPr>
            <a:normAutofit lnSpcReduction="10000"/>
          </a:bodyPr>
          <a:lstStyle/>
          <a:p>
            <a:pPr marL="0" indent="0">
              <a:buNone/>
            </a:pPr>
            <a:r>
              <a:rPr lang="es-MX" sz="2400" dirty="0" err="1">
                <a:latin typeface="Consolas" panose="020B0609020204030204" pitchFamily="49" charset="0"/>
              </a:rPr>
              <a:t>import</a:t>
            </a:r>
            <a:r>
              <a:rPr lang="es-MX" sz="2400" dirty="0">
                <a:latin typeface="Consolas" panose="020B0609020204030204" pitchFamily="49" charset="0"/>
              </a:rPr>
              <a:t> </a:t>
            </a:r>
            <a:r>
              <a:rPr lang="es-MX" sz="2400" dirty="0" err="1">
                <a:latin typeface="Consolas" panose="020B0609020204030204" pitchFamily="49" charset="0"/>
              </a:rPr>
              <a:t>java.util.Scanner</a:t>
            </a:r>
            <a:r>
              <a:rPr lang="es-MX" sz="2400" dirty="0">
                <a:latin typeface="Consolas" panose="020B0609020204030204" pitchFamily="49" charset="0"/>
              </a:rPr>
              <a:t>;</a:t>
            </a:r>
          </a:p>
          <a:p>
            <a:pPr marL="0" indent="0">
              <a:buNone/>
            </a:pPr>
            <a:endParaRPr lang="es-MX" sz="2400" dirty="0">
              <a:latin typeface="Consolas" panose="020B0609020204030204" pitchFamily="49" charset="0"/>
            </a:endParaRPr>
          </a:p>
          <a:p>
            <a:pPr marL="0" indent="0">
              <a:buNone/>
            </a:pPr>
            <a:r>
              <a:rPr lang="es-MX" sz="2400" dirty="0" err="1">
                <a:latin typeface="Consolas" panose="020B0609020204030204" pitchFamily="49" charset="0"/>
              </a:rPr>
              <a:t>class</a:t>
            </a:r>
            <a:r>
              <a:rPr lang="es-MX" sz="2400" dirty="0">
                <a:latin typeface="Consolas" panose="020B0609020204030204" pitchFamily="49" charset="0"/>
              </a:rPr>
              <a:t> </a:t>
            </a:r>
            <a:r>
              <a:rPr lang="es-MX" sz="2400" dirty="0" err="1">
                <a:latin typeface="Consolas" panose="020B0609020204030204" pitchFamily="49" charset="0"/>
              </a:rPr>
              <a:t>PideDatos</a:t>
            </a:r>
            <a:r>
              <a:rPr lang="es-MX" sz="2400" dirty="0">
                <a:latin typeface="Consolas" panose="020B0609020204030204" pitchFamily="49" charset="0"/>
              </a:rPr>
              <a:t>{</a:t>
            </a:r>
          </a:p>
          <a:p>
            <a:pPr marL="0" indent="0">
              <a:buNone/>
            </a:pPr>
            <a:r>
              <a:rPr lang="es-MX" sz="2400" dirty="0">
                <a:latin typeface="Consolas" panose="020B0609020204030204" pitchFamily="49" charset="0"/>
              </a:rPr>
              <a:t>	</a:t>
            </a:r>
            <a:r>
              <a:rPr lang="es-MX" sz="2400" dirty="0" err="1">
                <a:latin typeface="Consolas" panose="020B0609020204030204" pitchFamily="49" charset="0"/>
              </a:rPr>
              <a:t>public</a:t>
            </a:r>
            <a:r>
              <a:rPr lang="es-MX" sz="2400" dirty="0">
                <a:latin typeface="Consolas" panose="020B0609020204030204" pitchFamily="49" charset="0"/>
              </a:rPr>
              <a:t> </a:t>
            </a:r>
            <a:r>
              <a:rPr lang="es-MX" sz="2400" dirty="0" err="1">
                <a:latin typeface="Consolas" panose="020B0609020204030204" pitchFamily="49" charset="0"/>
              </a:rPr>
              <a:t>static</a:t>
            </a:r>
            <a:r>
              <a:rPr lang="es-MX" sz="2400" dirty="0">
                <a:latin typeface="Consolas" panose="020B0609020204030204" pitchFamily="49" charset="0"/>
              </a:rPr>
              <a:t> </a:t>
            </a:r>
            <a:r>
              <a:rPr lang="es-MX" sz="2400" dirty="0" err="1">
                <a:latin typeface="Consolas" panose="020B0609020204030204" pitchFamily="49" charset="0"/>
              </a:rPr>
              <a:t>void</a:t>
            </a:r>
            <a:r>
              <a:rPr lang="es-MX" sz="2400" dirty="0">
                <a:latin typeface="Consolas" panose="020B0609020204030204" pitchFamily="49" charset="0"/>
              </a:rPr>
              <a:t> </a:t>
            </a:r>
            <a:r>
              <a:rPr lang="es-MX" sz="2400" dirty="0" err="1">
                <a:latin typeface="Consolas" panose="020B0609020204030204" pitchFamily="49" charset="0"/>
              </a:rPr>
              <a:t>main</a:t>
            </a:r>
            <a:r>
              <a:rPr lang="es-MX" sz="2400" dirty="0">
                <a:latin typeface="Consolas" panose="020B0609020204030204" pitchFamily="49" charset="0"/>
              </a:rPr>
              <a:t>(</a:t>
            </a:r>
            <a:r>
              <a:rPr lang="es-MX" sz="2400" dirty="0" err="1">
                <a:latin typeface="Consolas" panose="020B0609020204030204" pitchFamily="49" charset="0"/>
              </a:rPr>
              <a:t>String</a:t>
            </a:r>
            <a:r>
              <a:rPr lang="es-MX" sz="2400" dirty="0">
                <a:latin typeface="Consolas" panose="020B0609020204030204" pitchFamily="49" charset="0"/>
              </a:rPr>
              <a:t> []</a:t>
            </a:r>
            <a:r>
              <a:rPr lang="es-MX" sz="2400" dirty="0" err="1">
                <a:latin typeface="Consolas" panose="020B0609020204030204" pitchFamily="49" charset="0"/>
              </a:rPr>
              <a:t>args</a:t>
            </a:r>
            <a:r>
              <a:rPr lang="es-MX" sz="2400" dirty="0">
                <a:latin typeface="Consolas" panose="020B0609020204030204" pitchFamily="49" charset="0"/>
              </a:rPr>
              <a:t>){</a:t>
            </a:r>
          </a:p>
          <a:p>
            <a:pPr marL="0" indent="0">
              <a:buNone/>
            </a:pPr>
            <a:r>
              <a:rPr lang="es-MX" sz="2400" dirty="0">
                <a:latin typeface="Consolas" panose="020B0609020204030204" pitchFamily="49" charset="0"/>
              </a:rPr>
              <a:t>		Scanner teclado = new Scanner(System.in);</a:t>
            </a:r>
          </a:p>
          <a:p>
            <a:pPr marL="0" indent="0">
              <a:buNone/>
            </a:pPr>
            <a:r>
              <a:rPr lang="es-MX" sz="2400" dirty="0">
                <a:latin typeface="Consolas" panose="020B0609020204030204" pitchFamily="49" charset="0"/>
              </a:rPr>
              <a:t>		</a:t>
            </a:r>
            <a:r>
              <a:rPr lang="es-MX" sz="2400" dirty="0" err="1">
                <a:latin typeface="Consolas" panose="020B0609020204030204" pitchFamily="49" charset="0"/>
              </a:rPr>
              <a:t>System.out.print</a:t>
            </a:r>
            <a:r>
              <a:rPr lang="es-MX" sz="2400" dirty="0">
                <a:latin typeface="Consolas" panose="020B0609020204030204" pitchFamily="49" charset="0"/>
              </a:rPr>
              <a:t>("Ingresa tu nombre: ");</a:t>
            </a:r>
          </a:p>
          <a:p>
            <a:pPr marL="0" indent="0">
              <a:buNone/>
            </a:pPr>
            <a:r>
              <a:rPr lang="es-MX" sz="2400" dirty="0">
                <a:latin typeface="Consolas" panose="020B0609020204030204" pitchFamily="49" charset="0"/>
              </a:rPr>
              <a:t>		</a:t>
            </a:r>
            <a:r>
              <a:rPr lang="es-MX" sz="2400" dirty="0" err="1">
                <a:latin typeface="Consolas" panose="020B0609020204030204" pitchFamily="49" charset="0"/>
              </a:rPr>
              <a:t>String</a:t>
            </a:r>
            <a:r>
              <a:rPr lang="es-MX" sz="2400" dirty="0">
                <a:latin typeface="Consolas" panose="020B0609020204030204" pitchFamily="49" charset="0"/>
              </a:rPr>
              <a:t> nombre;</a:t>
            </a:r>
          </a:p>
          <a:p>
            <a:pPr marL="0" indent="0">
              <a:buNone/>
            </a:pPr>
            <a:r>
              <a:rPr lang="es-MX" sz="2400" dirty="0">
                <a:latin typeface="Consolas" panose="020B0609020204030204" pitchFamily="49" charset="0"/>
              </a:rPr>
              <a:t>		nombre = </a:t>
            </a:r>
            <a:r>
              <a:rPr lang="es-MX" sz="2400" dirty="0" err="1">
                <a:latin typeface="Consolas" panose="020B0609020204030204" pitchFamily="49" charset="0"/>
              </a:rPr>
              <a:t>teclado.nextLine</a:t>
            </a:r>
            <a:r>
              <a:rPr lang="es-MX" sz="2400" dirty="0">
                <a:latin typeface="Consolas" panose="020B0609020204030204" pitchFamily="49" charset="0"/>
              </a:rPr>
              <a:t>();</a:t>
            </a:r>
          </a:p>
          <a:p>
            <a:pPr marL="0" indent="0">
              <a:buNone/>
            </a:pPr>
            <a:r>
              <a:rPr lang="es-MX" sz="2400" dirty="0">
                <a:latin typeface="Consolas" panose="020B0609020204030204" pitchFamily="49" charset="0"/>
              </a:rPr>
              <a:t>		</a:t>
            </a:r>
            <a:r>
              <a:rPr lang="es-MX" sz="2400" dirty="0" err="1">
                <a:latin typeface="Consolas" panose="020B0609020204030204" pitchFamily="49" charset="0"/>
              </a:rPr>
              <a:t>System.out.println</a:t>
            </a:r>
            <a:r>
              <a:rPr lang="es-MX" sz="2400" dirty="0">
                <a:latin typeface="Consolas" panose="020B0609020204030204" pitchFamily="49" charset="0"/>
              </a:rPr>
              <a:t>("Hola " + nombre);</a:t>
            </a:r>
          </a:p>
          <a:p>
            <a:pPr marL="0" indent="0">
              <a:buNone/>
            </a:pPr>
            <a:r>
              <a:rPr lang="es-MX" sz="2400" dirty="0">
                <a:latin typeface="Consolas" panose="020B0609020204030204" pitchFamily="49" charset="0"/>
              </a:rPr>
              <a:t>	}	</a:t>
            </a:r>
          </a:p>
          <a:p>
            <a:pPr marL="0" indent="0">
              <a:buNone/>
            </a:pPr>
            <a:r>
              <a:rPr lang="es-MX" sz="2400" dirty="0">
                <a:latin typeface="Consolas" panose="020B0609020204030204" pitchFamily="49" charset="0"/>
              </a:rPr>
              <a:t>}</a:t>
            </a:r>
          </a:p>
        </p:txBody>
      </p:sp>
      <p:sp>
        <p:nvSpPr>
          <p:cNvPr id="5" name="Rectángulo: esquinas redondeadas 4">
            <a:extLst>
              <a:ext uri="{FF2B5EF4-FFF2-40B4-BE49-F238E27FC236}">
                <a16:creationId xmlns:a16="http://schemas.microsoft.com/office/drawing/2014/main" id="{C3A053DE-6534-47FF-8767-4902DD8E9652}"/>
              </a:ext>
            </a:extLst>
          </p:cNvPr>
          <p:cNvSpPr/>
          <p:nvPr/>
        </p:nvSpPr>
        <p:spPr>
          <a:xfrm>
            <a:off x="1538826" y="910205"/>
            <a:ext cx="4063582" cy="42783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6" name="Rectángulo: esquinas redondeadas 5">
            <a:extLst>
              <a:ext uri="{FF2B5EF4-FFF2-40B4-BE49-F238E27FC236}">
                <a16:creationId xmlns:a16="http://schemas.microsoft.com/office/drawing/2014/main" id="{A1186847-FAFB-4525-94F2-E7DC3B4F06C4}"/>
              </a:ext>
            </a:extLst>
          </p:cNvPr>
          <p:cNvSpPr/>
          <p:nvPr/>
        </p:nvSpPr>
        <p:spPr>
          <a:xfrm>
            <a:off x="3319535" y="2799825"/>
            <a:ext cx="6698394" cy="3271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02F15C0F-3A32-48C3-836F-50E6FAF82F07}"/>
              </a:ext>
            </a:extLst>
          </p:cNvPr>
          <p:cNvSpPr/>
          <p:nvPr/>
        </p:nvSpPr>
        <p:spPr>
          <a:xfrm>
            <a:off x="3319535" y="3747780"/>
            <a:ext cx="2355866" cy="327171"/>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2C393923-EEE7-4CA5-939B-795554C4CBE0}"/>
              </a:ext>
            </a:extLst>
          </p:cNvPr>
          <p:cNvSpPr/>
          <p:nvPr/>
        </p:nvSpPr>
        <p:spPr>
          <a:xfrm>
            <a:off x="4754052" y="4185055"/>
            <a:ext cx="3147015" cy="35233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7534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A4287-FCA7-4624-9038-38ECD13647D0}"/>
              </a:ext>
            </a:extLst>
          </p:cNvPr>
          <p:cNvSpPr>
            <a:spLocks noGrp="1"/>
          </p:cNvSpPr>
          <p:nvPr>
            <p:ph type="title"/>
          </p:nvPr>
        </p:nvSpPr>
        <p:spPr/>
        <p:txBody>
          <a:bodyPr/>
          <a:lstStyle/>
          <a:p>
            <a:r>
              <a:rPr lang="es-MX" dirty="0"/>
              <a:t>Métodos </a:t>
            </a:r>
            <a:r>
              <a:rPr lang="es-MX" dirty="0" err="1"/>
              <a:t>next</a:t>
            </a:r>
            <a:r>
              <a:rPr lang="es-MX" dirty="0"/>
              <a:t>()</a:t>
            </a:r>
          </a:p>
        </p:txBody>
      </p:sp>
      <p:sp>
        <p:nvSpPr>
          <p:cNvPr id="3" name="Marcador de contenido 2">
            <a:extLst>
              <a:ext uri="{FF2B5EF4-FFF2-40B4-BE49-F238E27FC236}">
                <a16:creationId xmlns:a16="http://schemas.microsoft.com/office/drawing/2014/main" id="{C252F413-BB3D-4D7F-AD99-156453F8888B}"/>
              </a:ext>
            </a:extLst>
          </p:cNvPr>
          <p:cNvSpPr>
            <a:spLocks noGrp="1"/>
          </p:cNvSpPr>
          <p:nvPr>
            <p:ph idx="1"/>
          </p:nvPr>
        </p:nvSpPr>
        <p:spPr/>
        <p:txBody>
          <a:bodyPr/>
          <a:lstStyle/>
          <a:p>
            <a:pPr algn="just"/>
            <a:r>
              <a:rPr lang="es-MX" dirty="0"/>
              <a:t>Los métodos </a:t>
            </a:r>
            <a:r>
              <a:rPr lang="es-MX" dirty="0" err="1"/>
              <a:t>next</a:t>
            </a:r>
            <a:r>
              <a:rPr lang="es-MX" dirty="0"/>
              <a:t>() sirven para la lectura de datos a través del teclado y puede tener las siguientes formas:</a:t>
            </a:r>
          </a:p>
          <a:p>
            <a:pPr marL="0" indent="0" algn="just">
              <a:buNone/>
            </a:pPr>
            <a:endParaRPr lang="es-MX" dirty="0"/>
          </a:p>
          <a:p>
            <a:pPr lvl="1" algn="just"/>
            <a:r>
              <a:rPr lang="es-MX" b="1" dirty="0" err="1"/>
              <a:t>next</a:t>
            </a:r>
            <a:r>
              <a:rPr lang="es-MX" b="1" dirty="0"/>
              <a:t>() </a:t>
            </a:r>
            <a:r>
              <a:rPr lang="es-MX" dirty="0"/>
              <a:t>solo lee hasta donde encuentra un espacio (hasta un espacio).</a:t>
            </a:r>
          </a:p>
          <a:p>
            <a:pPr lvl="1" algn="just"/>
            <a:r>
              <a:rPr lang="es-MX" b="1" dirty="0" err="1"/>
              <a:t>nextLine</a:t>
            </a:r>
            <a:r>
              <a:rPr lang="es-MX" b="1" dirty="0"/>
              <a:t>() </a:t>
            </a:r>
            <a:r>
              <a:rPr lang="es-MX" dirty="0"/>
              <a:t>lee todo incluyendo espacios (hasta un </a:t>
            </a:r>
            <a:r>
              <a:rPr lang="es-MX" dirty="0" err="1"/>
              <a:t>enter</a:t>
            </a:r>
            <a:r>
              <a:rPr lang="es-MX" dirty="0"/>
              <a:t>).</a:t>
            </a:r>
          </a:p>
          <a:p>
            <a:pPr lvl="1" algn="just"/>
            <a:r>
              <a:rPr lang="es-MX" b="1" dirty="0" err="1"/>
              <a:t>nextInt</a:t>
            </a:r>
            <a:r>
              <a:rPr lang="es-MX" b="1" dirty="0"/>
              <a:t>() </a:t>
            </a:r>
            <a:r>
              <a:rPr lang="es-MX" dirty="0"/>
              <a:t>lee un número entero</a:t>
            </a:r>
          </a:p>
          <a:p>
            <a:pPr lvl="1" algn="just"/>
            <a:r>
              <a:rPr lang="es-MX" b="1" dirty="0" err="1"/>
              <a:t>nextDouble</a:t>
            </a:r>
            <a:r>
              <a:rPr lang="es-MX" b="1" dirty="0"/>
              <a:t>() </a:t>
            </a:r>
            <a:r>
              <a:rPr lang="es-MX" dirty="0"/>
              <a:t>lee un número de tipo </a:t>
            </a:r>
            <a:r>
              <a:rPr lang="es-MX" dirty="0" err="1"/>
              <a:t>double</a:t>
            </a:r>
            <a:endParaRPr lang="es-MX" dirty="0"/>
          </a:p>
          <a:p>
            <a:pPr lvl="1" algn="just"/>
            <a:r>
              <a:rPr lang="es-MX" b="1" dirty="0" err="1"/>
              <a:t>nextFloat</a:t>
            </a:r>
            <a:r>
              <a:rPr lang="es-MX" b="1" dirty="0"/>
              <a:t>() </a:t>
            </a:r>
            <a:r>
              <a:rPr lang="es-MX" dirty="0"/>
              <a:t>lee un número de tipo </a:t>
            </a:r>
            <a:r>
              <a:rPr lang="es-MX" dirty="0" err="1"/>
              <a:t>float</a:t>
            </a:r>
            <a:endParaRPr lang="es-MX" dirty="0"/>
          </a:p>
          <a:p>
            <a:pPr lvl="1" algn="just"/>
            <a:r>
              <a:rPr lang="es-MX" b="1" dirty="0" err="1"/>
              <a:t>next</a:t>
            </a:r>
            <a:r>
              <a:rPr lang="es-MX" b="1" dirty="0"/>
              <a:t>().</a:t>
            </a:r>
            <a:r>
              <a:rPr lang="es-MX" b="1" dirty="0" err="1"/>
              <a:t>charAt</a:t>
            </a:r>
            <a:r>
              <a:rPr lang="es-MX" b="1" dirty="0"/>
              <a:t>(0) </a:t>
            </a:r>
            <a:r>
              <a:rPr lang="es-MX" dirty="0"/>
              <a:t>lee un </a:t>
            </a:r>
            <a:r>
              <a:rPr lang="es-MX" dirty="0" err="1"/>
              <a:t>caracter</a:t>
            </a:r>
            <a:r>
              <a:rPr lang="es-MX" dirty="0"/>
              <a:t> </a:t>
            </a:r>
          </a:p>
        </p:txBody>
      </p:sp>
    </p:spTree>
    <p:extLst>
      <p:ext uri="{BB962C8B-B14F-4D97-AF65-F5344CB8AC3E}">
        <p14:creationId xmlns:p14="http://schemas.microsoft.com/office/powerpoint/2010/main" val="366191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C224E4-158D-4749-A71D-13CE1C196405}"/>
              </a:ext>
            </a:extLst>
          </p:cNvPr>
          <p:cNvSpPr>
            <a:spLocks noGrp="1"/>
          </p:cNvSpPr>
          <p:nvPr>
            <p:ph type="title"/>
          </p:nvPr>
        </p:nvSpPr>
        <p:spPr/>
        <p:txBody>
          <a:bodyPr/>
          <a:lstStyle/>
          <a:p>
            <a:r>
              <a:rPr lang="es-MX" dirty="0"/>
              <a:t>Definición de variables</a:t>
            </a:r>
          </a:p>
        </p:txBody>
      </p:sp>
      <p:sp>
        <p:nvSpPr>
          <p:cNvPr id="4" name="Marcador de contenido 2">
            <a:extLst>
              <a:ext uri="{FF2B5EF4-FFF2-40B4-BE49-F238E27FC236}">
                <a16:creationId xmlns:a16="http://schemas.microsoft.com/office/drawing/2014/main" id="{8552A14F-389F-40F9-9B20-A2676EF37809}"/>
              </a:ext>
            </a:extLst>
          </p:cNvPr>
          <p:cNvSpPr>
            <a:spLocks noGrp="1"/>
          </p:cNvSpPr>
          <p:nvPr>
            <p:ph idx="1"/>
          </p:nvPr>
        </p:nvSpPr>
        <p:spPr>
          <a:xfrm>
            <a:off x="1593436" y="1988840"/>
            <a:ext cx="9931460" cy="4479721"/>
          </a:xfrm>
        </p:spPr>
        <p:txBody>
          <a:bodyPr>
            <a:normAutofit fontScale="85000" lnSpcReduction="20000"/>
          </a:bodyPr>
          <a:lstStyle/>
          <a:p>
            <a:pPr marL="0" indent="0" algn="just">
              <a:buNone/>
            </a:pPr>
            <a:r>
              <a:rPr lang="es-MX" dirty="0"/>
              <a:t>Podemos definir variables en cualquier parte del código simplemente indicando el tipo de datos y el nombre de la variable (identificador). </a:t>
            </a:r>
          </a:p>
          <a:p>
            <a:pPr algn="just">
              <a:buFont typeface="Wingdings" panose="05000000000000000000" pitchFamily="2" charset="2"/>
              <a:buChar char="q"/>
            </a:pPr>
            <a:r>
              <a:rPr lang="es-MX" dirty="0"/>
              <a:t>Identificadores válidos son: </a:t>
            </a:r>
          </a:p>
          <a:p>
            <a:pPr lvl="1" algn="just">
              <a:buFont typeface="Wingdings" panose="05000000000000000000" pitchFamily="2" charset="2"/>
              <a:buChar char="q"/>
            </a:pPr>
            <a:r>
              <a:rPr lang="es-MX" dirty="0"/>
              <a:t>fecha</a:t>
            </a:r>
          </a:p>
          <a:p>
            <a:pPr lvl="1" algn="just">
              <a:buFont typeface="Wingdings" panose="05000000000000000000" pitchFamily="2" charset="2"/>
              <a:buChar char="q"/>
            </a:pPr>
            <a:r>
              <a:rPr lang="es-MX" dirty="0" err="1"/>
              <a:t>iFecha</a:t>
            </a:r>
            <a:endParaRPr lang="es-MX" dirty="0"/>
          </a:p>
          <a:p>
            <a:pPr lvl="1" algn="just">
              <a:buFont typeface="Wingdings" panose="05000000000000000000" pitchFamily="2" charset="2"/>
              <a:buChar char="q"/>
            </a:pPr>
            <a:r>
              <a:rPr lang="es-MX" dirty="0" err="1"/>
              <a:t>fechaNacimiento</a:t>
            </a:r>
            <a:endParaRPr lang="es-MX" dirty="0"/>
          </a:p>
          <a:p>
            <a:pPr lvl="1" algn="just">
              <a:buFont typeface="Wingdings" panose="05000000000000000000" pitchFamily="2" charset="2"/>
              <a:buChar char="q"/>
            </a:pPr>
            <a:r>
              <a:rPr lang="es-MX" dirty="0" err="1"/>
              <a:t>fecha_nacimiento</a:t>
            </a:r>
            <a:endParaRPr lang="es-MX" dirty="0"/>
          </a:p>
          <a:p>
            <a:pPr lvl="1" algn="just">
              <a:buFont typeface="Wingdings" panose="05000000000000000000" pitchFamily="2" charset="2"/>
              <a:buChar char="q"/>
            </a:pPr>
            <a:r>
              <a:rPr lang="es-MX" dirty="0"/>
              <a:t>fecha3</a:t>
            </a:r>
          </a:p>
          <a:p>
            <a:pPr lvl="1" algn="just">
              <a:buFont typeface="Wingdings" panose="05000000000000000000" pitchFamily="2" charset="2"/>
              <a:buChar char="q"/>
            </a:pPr>
            <a:r>
              <a:rPr lang="es-MX" dirty="0"/>
              <a:t>_fecha</a:t>
            </a:r>
          </a:p>
          <a:p>
            <a:pPr algn="just">
              <a:buFont typeface="Wingdings" panose="05000000000000000000" pitchFamily="2" charset="2"/>
              <a:buChar char="q"/>
            </a:pPr>
            <a:r>
              <a:rPr lang="es-MX" dirty="0"/>
              <a:t>Identificadores NO válidos son:</a:t>
            </a:r>
          </a:p>
          <a:p>
            <a:pPr lvl="1" algn="just">
              <a:buFont typeface="Wingdings" panose="05000000000000000000" pitchFamily="2" charset="2"/>
              <a:buChar char="q"/>
            </a:pPr>
            <a:r>
              <a:rPr lang="es-MX" dirty="0"/>
              <a:t>3fecha</a:t>
            </a:r>
          </a:p>
          <a:p>
            <a:pPr lvl="1" algn="just">
              <a:buFont typeface="Wingdings" panose="05000000000000000000" pitchFamily="2" charset="2"/>
              <a:buChar char="q"/>
            </a:pPr>
            <a:r>
              <a:rPr lang="es-MX" dirty="0"/>
              <a:t>fecha-nacimiento</a:t>
            </a:r>
          </a:p>
          <a:p>
            <a:pPr lvl="1" algn="just">
              <a:buFont typeface="Wingdings" panose="05000000000000000000" pitchFamily="2" charset="2"/>
              <a:buChar char="q"/>
            </a:pPr>
            <a:r>
              <a:rPr lang="es-MX" dirty="0" err="1"/>
              <a:t>fecha+nacimiento</a:t>
            </a:r>
            <a:endParaRPr lang="es-MX" dirty="0"/>
          </a:p>
          <a:p>
            <a:pPr lvl="1" algn="just">
              <a:buFont typeface="Wingdings" panose="05000000000000000000" pitchFamily="2" charset="2"/>
              <a:buChar char="q"/>
            </a:pPr>
            <a:r>
              <a:rPr lang="es-MX" dirty="0"/>
              <a:t>-fecha</a:t>
            </a:r>
          </a:p>
          <a:p>
            <a:pPr algn="just">
              <a:buFont typeface="Wingdings" panose="05000000000000000000" pitchFamily="2" charset="2"/>
              <a:buChar char="q"/>
            </a:pPr>
            <a:endParaRPr lang="es-MX" dirty="0"/>
          </a:p>
        </p:txBody>
      </p:sp>
    </p:spTree>
    <p:extLst>
      <p:ext uri="{BB962C8B-B14F-4D97-AF65-F5344CB8AC3E}">
        <p14:creationId xmlns:p14="http://schemas.microsoft.com/office/powerpoint/2010/main" val="366416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E2F57-9BC8-4684-9D07-E95A12C12352}"/>
              </a:ext>
            </a:extLst>
          </p:cNvPr>
          <p:cNvSpPr>
            <a:spLocks noGrp="1"/>
          </p:cNvSpPr>
          <p:nvPr>
            <p:ph type="title"/>
          </p:nvPr>
        </p:nvSpPr>
        <p:spPr/>
        <p:txBody>
          <a:bodyPr/>
          <a:lstStyle/>
          <a:p>
            <a:r>
              <a:rPr lang="es-MX" dirty="0"/>
              <a:t>Constantes</a:t>
            </a:r>
          </a:p>
        </p:txBody>
      </p:sp>
      <p:sp>
        <p:nvSpPr>
          <p:cNvPr id="4" name="Marcador de contenido 2">
            <a:extLst>
              <a:ext uri="{FF2B5EF4-FFF2-40B4-BE49-F238E27FC236}">
                <a16:creationId xmlns:a16="http://schemas.microsoft.com/office/drawing/2014/main" id="{D807AEEB-7A4F-4F39-90D3-5C10FC16BDE3}"/>
              </a:ext>
            </a:extLst>
          </p:cNvPr>
          <p:cNvSpPr>
            <a:spLocks noGrp="1"/>
          </p:cNvSpPr>
          <p:nvPr>
            <p:ph idx="1"/>
          </p:nvPr>
        </p:nvSpPr>
        <p:spPr>
          <a:xfrm>
            <a:off x="1683198" y="1988840"/>
            <a:ext cx="9603275" cy="3713046"/>
          </a:xfrm>
        </p:spPr>
        <p:txBody>
          <a:bodyPr>
            <a:normAutofit/>
          </a:bodyPr>
          <a:lstStyle/>
          <a:p>
            <a:pPr marL="0" indent="0" algn="just">
              <a:buNone/>
            </a:pPr>
            <a:r>
              <a:rPr lang="es-ES" sz="2400" dirty="0"/>
              <a:t>En Java, se utiliza la palabra clave </a:t>
            </a:r>
            <a:r>
              <a:rPr lang="es-ES" sz="2400" i="1" dirty="0">
                <a:solidFill>
                  <a:srgbClr val="FF0000"/>
                </a:solidFill>
              </a:rPr>
              <a:t>final</a:t>
            </a:r>
            <a:r>
              <a:rPr lang="es-ES" sz="2400" dirty="0"/>
              <a:t> para indicar que una variable debe comportarse como si fuese </a:t>
            </a:r>
            <a:r>
              <a:rPr lang="es-ES" sz="2400" i="1" dirty="0"/>
              <a:t>constante</a:t>
            </a:r>
            <a:r>
              <a:rPr lang="es-ES" sz="2400" dirty="0"/>
              <a:t>, significando con esto que no se permite su modificación una vez que haya sido declarada e inicializada.</a:t>
            </a:r>
          </a:p>
          <a:p>
            <a:endParaRPr lang="es-MX" sz="2400" dirty="0"/>
          </a:p>
          <a:p>
            <a:pPr>
              <a:buFontTx/>
              <a:buNone/>
            </a:pPr>
            <a:r>
              <a:rPr lang="es-ES" sz="2400" dirty="0"/>
              <a:t> Por ejemplo:</a:t>
            </a:r>
          </a:p>
          <a:p>
            <a:pPr>
              <a:buFontTx/>
              <a:buNone/>
            </a:pPr>
            <a:endParaRPr lang="es-ES" sz="2400" dirty="0"/>
          </a:p>
          <a:p>
            <a:pPr>
              <a:buFontTx/>
              <a:buNone/>
            </a:pPr>
            <a:r>
              <a:rPr lang="en-US" sz="2400" dirty="0"/>
              <a:t>	                    final float PI = 3.14159;</a:t>
            </a:r>
            <a:endParaRPr lang="es-ES" sz="2400" dirty="0"/>
          </a:p>
          <a:p>
            <a:pPr marL="0" indent="0">
              <a:buNone/>
            </a:pPr>
            <a:endParaRPr lang="es-MX" sz="2400" dirty="0"/>
          </a:p>
        </p:txBody>
      </p:sp>
    </p:spTree>
    <p:extLst>
      <p:ext uri="{BB962C8B-B14F-4D97-AF65-F5344CB8AC3E}">
        <p14:creationId xmlns:p14="http://schemas.microsoft.com/office/powerpoint/2010/main" val="146048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99D81-2851-49ED-A17B-56D838762880}"/>
              </a:ext>
            </a:extLst>
          </p:cNvPr>
          <p:cNvSpPr>
            <a:spLocks noGrp="1"/>
          </p:cNvSpPr>
          <p:nvPr>
            <p:ph type="title"/>
          </p:nvPr>
        </p:nvSpPr>
        <p:spPr/>
        <p:txBody>
          <a:bodyPr/>
          <a:lstStyle/>
          <a:p>
            <a:r>
              <a:rPr lang="es-MX" dirty="0"/>
              <a:t>Comentarios</a:t>
            </a:r>
          </a:p>
        </p:txBody>
      </p:sp>
      <p:sp>
        <p:nvSpPr>
          <p:cNvPr id="3" name="Marcador de contenido 2">
            <a:extLst>
              <a:ext uri="{FF2B5EF4-FFF2-40B4-BE49-F238E27FC236}">
                <a16:creationId xmlns:a16="http://schemas.microsoft.com/office/drawing/2014/main" id="{D6F5BA30-1B13-4ED5-9F62-112680158E66}"/>
              </a:ext>
            </a:extLst>
          </p:cNvPr>
          <p:cNvSpPr>
            <a:spLocks noGrp="1"/>
          </p:cNvSpPr>
          <p:nvPr>
            <p:ph idx="1"/>
          </p:nvPr>
        </p:nvSpPr>
        <p:spPr/>
        <p:txBody>
          <a:bodyPr/>
          <a:lstStyle/>
          <a:p>
            <a:pPr marL="0" indent="0">
              <a:buNone/>
            </a:pPr>
            <a:r>
              <a:rPr lang="es-MX" dirty="0"/>
              <a:t>En Java hay tres tipos de comentarios:</a:t>
            </a:r>
          </a:p>
          <a:p>
            <a:endParaRPr lang="es-MX" dirty="0"/>
          </a:p>
          <a:p>
            <a:pPr marL="0" indent="0">
              <a:buNone/>
            </a:pPr>
            <a:r>
              <a:rPr lang="es-MX" dirty="0"/>
              <a:t>// comentarios para una sola línea</a:t>
            </a:r>
          </a:p>
          <a:p>
            <a:endParaRPr lang="es-MX" dirty="0"/>
          </a:p>
          <a:p>
            <a:pPr marL="0" indent="0">
              <a:buNone/>
            </a:pPr>
            <a:r>
              <a:rPr lang="es-MX" dirty="0"/>
              <a:t>/* comentarios de una o más líneas  */</a:t>
            </a:r>
          </a:p>
          <a:p>
            <a:endParaRPr lang="es-MX" dirty="0"/>
          </a:p>
          <a:p>
            <a:pPr marL="0" indent="0">
              <a:buNone/>
            </a:pPr>
            <a:r>
              <a:rPr lang="es-MX" dirty="0"/>
              <a:t>/** comentario de documentación, de una o más líneas*/</a:t>
            </a:r>
          </a:p>
          <a:p>
            <a:endParaRPr lang="es-MX" dirty="0"/>
          </a:p>
        </p:txBody>
      </p:sp>
    </p:spTree>
    <p:extLst>
      <p:ext uri="{BB962C8B-B14F-4D97-AF65-F5344CB8AC3E}">
        <p14:creationId xmlns:p14="http://schemas.microsoft.com/office/powerpoint/2010/main" val="424890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9DBDF-5332-48A7-882E-4FD1DB77C071}"/>
              </a:ext>
            </a:extLst>
          </p:cNvPr>
          <p:cNvSpPr>
            <a:spLocks noGrp="1"/>
          </p:cNvSpPr>
          <p:nvPr>
            <p:ph type="title"/>
          </p:nvPr>
        </p:nvSpPr>
        <p:spPr/>
        <p:txBody>
          <a:bodyPr/>
          <a:lstStyle/>
          <a:p>
            <a:r>
              <a:rPr lang="es-MX" dirty="0"/>
              <a:t>Tipos de datos</a:t>
            </a:r>
          </a:p>
        </p:txBody>
      </p:sp>
      <p:graphicFrame>
        <p:nvGraphicFramePr>
          <p:cNvPr id="4" name="Marcador de contenido 3">
            <a:extLst>
              <a:ext uri="{FF2B5EF4-FFF2-40B4-BE49-F238E27FC236}">
                <a16:creationId xmlns:a16="http://schemas.microsoft.com/office/drawing/2014/main" id="{5E0D6053-9E4F-4667-AFDC-E7652852B7BC}"/>
              </a:ext>
            </a:extLst>
          </p:cNvPr>
          <p:cNvGraphicFramePr>
            <a:graphicFrameLocks noGrp="1"/>
          </p:cNvGraphicFramePr>
          <p:nvPr>
            <p:ph idx="1"/>
            <p:extLst>
              <p:ext uri="{D42A27DB-BD31-4B8C-83A1-F6EECF244321}">
                <p14:modId xmlns:p14="http://schemas.microsoft.com/office/powerpoint/2010/main" val="980855674"/>
              </p:ext>
            </p:extLst>
          </p:nvPr>
        </p:nvGraphicFramePr>
        <p:xfrm>
          <a:off x="1764922" y="1772816"/>
          <a:ext cx="9439828" cy="4202300"/>
        </p:xfrm>
        <a:graphic>
          <a:graphicData uri="http://schemas.openxmlformats.org/drawingml/2006/table">
            <a:tbl>
              <a:tblPr firstRow="1" bandRow="1">
                <a:tableStyleId>{5C22544A-7EE6-4342-B048-85BDC9FD1C3A}</a:tableStyleId>
              </a:tblPr>
              <a:tblGrid>
                <a:gridCol w="1915394">
                  <a:extLst>
                    <a:ext uri="{9D8B030D-6E8A-4147-A177-3AD203B41FA5}">
                      <a16:colId xmlns:a16="http://schemas.microsoft.com/office/drawing/2014/main" val="756869808"/>
                    </a:ext>
                  </a:extLst>
                </a:gridCol>
                <a:gridCol w="3311389">
                  <a:extLst>
                    <a:ext uri="{9D8B030D-6E8A-4147-A177-3AD203B41FA5}">
                      <a16:colId xmlns:a16="http://schemas.microsoft.com/office/drawing/2014/main" val="1715888597"/>
                    </a:ext>
                  </a:extLst>
                </a:gridCol>
                <a:gridCol w="4213045">
                  <a:extLst>
                    <a:ext uri="{9D8B030D-6E8A-4147-A177-3AD203B41FA5}">
                      <a16:colId xmlns:a16="http://schemas.microsoft.com/office/drawing/2014/main" val="1583007671"/>
                    </a:ext>
                  </a:extLst>
                </a:gridCol>
              </a:tblGrid>
              <a:tr h="420230">
                <a:tc>
                  <a:txBody>
                    <a:bodyPr/>
                    <a:lstStyle/>
                    <a:p>
                      <a:pPr algn="ctr"/>
                      <a:r>
                        <a:rPr lang="es-MX" dirty="0"/>
                        <a:t>Tipo</a:t>
                      </a:r>
                    </a:p>
                  </a:txBody>
                  <a:tcPr/>
                </a:tc>
                <a:tc>
                  <a:txBody>
                    <a:bodyPr/>
                    <a:lstStyle/>
                    <a:p>
                      <a:pPr algn="ctr"/>
                      <a:r>
                        <a:rPr lang="es-MX" dirty="0"/>
                        <a:t>Valor por default</a:t>
                      </a:r>
                    </a:p>
                  </a:txBody>
                  <a:tcPr/>
                </a:tc>
                <a:tc>
                  <a:txBody>
                    <a:bodyPr/>
                    <a:lstStyle/>
                    <a:p>
                      <a:pPr algn="ctr"/>
                      <a:r>
                        <a:rPr lang="es-MX" dirty="0"/>
                        <a:t>Longitud</a:t>
                      </a:r>
                    </a:p>
                  </a:txBody>
                  <a:tcPr/>
                </a:tc>
                <a:extLst>
                  <a:ext uri="{0D108BD9-81ED-4DB2-BD59-A6C34878D82A}">
                    <a16:rowId xmlns:a16="http://schemas.microsoft.com/office/drawing/2014/main" val="1620491914"/>
                  </a:ext>
                </a:extLst>
              </a:tr>
              <a:tr h="420230">
                <a:tc>
                  <a:txBody>
                    <a:bodyPr/>
                    <a:lstStyle/>
                    <a:p>
                      <a:pPr algn="ctr"/>
                      <a:r>
                        <a:rPr lang="es-MX" dirty="0"/>
                        <a:t>byte</a:t>
                      </a:r>
                    </a:p>
                  </a:txBody>
                  <a:tcPr/>
                </a:tc>
                <a:tc>
                  <a:txBody>
                    <a:bodyPr/>
                    <a:lstStyle/>
                    <a:p>
                      <a:pPr algn="ctr"/>
                      <a:r>
                        <a:rPr lang="es-MX" dirty="0"/>
                        <a:t>0</a:t>
                      </a:r>
                    </a:p>
                  </a:txBody>
                  <a:tcPr/>
                </a:tc>
                <a:tc>
                  <a:txBody>
                    <a:bodyPr/>
                    <a:lstStyle/>
                    <a:p>
                      <a:pPr algn="ctr"/>
                      <a:r>
                        <a:rPr lang="es-MX" dirty="0"/>
                        <a:t>8 bits</a:t>
                      </a:r>
                    </a:p>
                  </a:txBody>
                  <a:tcPr/>
                </a:tc>
                <a:extLst>
                  <a:ext uri="{0D108BD9-81ED-4DB2-BD59-A6C34878D82A}">
                    <a16:rowId xmlns:a16="http://schemas.microsoft.com/office/drawing/2014/main" val="563802283"/>
                  </a:ext>
                </a:extLst>
              </a:tr>
              <a:tr h="420230">
                <a:tc>
                  <a:txBody>
                    <a:bodyPr/>
                    <a:lstStyle/>
                    <a:p>
                      <a:pPr algn="ctr"/>
                      <a:r>
                        <a:rPr lang="es-MX" dirty="0" err="1"/>
                        <a:t>char</a:t>
                      </a:r>
                      <a:endParaRPr lang="es-MX" dirty="0"/>
                    </a:p>
                  </a:txBody>
                  <a:tcPr/>
                </a:tc>
                <a:tc>
                  <a:txBody>
                    <a:bodyPr/>
                    <a:lstStyle/>
                    <a:p>
                      <a:pPr algn="ctr"/>
                      <a:r>
                        <a:rPr lang="es-MX" dirty="0"/>
                        <a:t>\u000</a:t>
                      </a:r>
                    </a:p>
                  </a:txBody>
                  <a:tcPr/>
                </a:tc>
                <a:tc>
                  <a:txBody>
                    <a:bodyPr/>
                    <a:lstStyle/>
                    <a:p>
                      <a:pPr algn="ctr"/>
                      <a:r>
                        <a:rPr lang="es-MX" dirty="0"/>
                        <a:t>16 bits</a:t>
                      </a:r>
                    </a:p>
                  </a:txBody>
                  <a:tcPr/>
                </a:tc>
                <a:extLst>
                  <a:ext uri="{0D108BD9-81ED-4DB2-BD59-A6C34878D82A}">
                    <a16:rowId xmlns:a16="http://schemas.microsoft.com/office/drawing/2014/main" val="688628166"/>
                  </a:ext>
                </a:extLst>
              </a:tr>
              <a:tr h="420230">
                <a:tc>
                  <a:txBody>
                    <a:bodyPr/>
                    <a:lstStyle/>
                    <a:p>
                      <a:pPr algn="ctr"/>
                      <a:r>
                        <a:rPr lang="es-MX" dirty="0"/>
                        <a:t>short</a:t>
                      </a:r>
                    </a:p>
                  </a:txBody>
                  <a:tcPr/>
                </a:tc>
                <a:tc>
                  <a:txBody>
                    <a:bodyPr/>
                    <a:lstStyle/>
                    <a:p>
                      <a:pPr algn="ctr"/>
                      <a:r>
                        <a:rPr lang="es-MX" dirty="0"/>
                        <a:t>0</a:t>
                      </a:r>
                    </a:p>
                  </a:txBody>
                  <a:tcPr/>
                </a:tc>
                <a:tc>
                  <a:txBody>
                    <a:bodyPr/>
                    <a:lstStyle/>
                    <a:p>
                      <a:pPr algn="ctr"/>
                      <a:r>
                        <a:rPr lang="es-MX" dirty="0"/>
                        <a:t>16 bits</a:t>
                      </a:r>
                    </a:p>
                  </a:txBody>
                  <a:tcPr/>
                </a:tc>
                <a:extLst>
                  <a:ext uri="{0D108BD9-81ED-4DB2-BD59-A6C34878D82A}">
                    <a16:rowId xmlns:a16="http://schemas.microsoft.com/office/drawing/2014/main" val="893384249"/>
                  </a:ext>
                </a:extLst>
              </a:tr>
              <a:tr h="420230">
                <a:tc>
                  <a:txBody>
                    <a:bodyPr/>
                    <a:lstStyle/>
                    <a:p>
                      <a:pPr algn="ctr"/>
                      <a:r>
                        <a:rPr lang="es-MX" dirty="0" err="1"/>
                        <a:t>int</a:t>
                      </a:r>
                      <a:endParaRPr lang="es-MX" dirty="0"/>
                    </a:p>
                  </a:txBody>
                  <a:tcPr/>
                </a:tc>
                <a:tc>
                  <a:txBody>
                    <a:bodyPr/>
                    <a:lstStyle/>
                    <a:p>
                      <a:pPr algn="ctr"/>
                      <a:r>
                        <a:rPr lang="es-MX" dirty="0"/>
                        <a:t>0</a:t>
                      </a:r>
                    </a:p>
                  </a:txBody>
                  <a:tcPr/>
                </a:tc>
                <a:tc>
                  <a:txBody>
                    <a:bodyPr/>
                    <a:lstStyle/>
                    <a:p>
                      <a:pPr algn="ctr"/>
                      <a:r>
                        <a:rPr lang="es-MX" dirty="0"/>
                        <a:t>32 bits</a:t>
                      </a:r>
                    </a:p>
                  </a:txBody>
                  <a:tcPr/>
                </a:tc>
                <a:extLst>
                  <a:ext uri="{0D108BD9-81ED-4DB2-BD59-A6C34878D82A}">
                    <a16:rowId xmlns:a16="http://schemas.microsoft.com/office/drawing/2014/main" val="3040798899"/>
                  </a:ext>
                </a:extLst>
              </a:tr>
              <a:tr h="420230">
                <a:tc>
                  <a:txBody>
                    <a:bodyPr/>
                    <a:lstStyle/>
                    <a:p>
                      <a:pPr algn="ctr"/>
                      <a:r>
                        <a:rPr lang="es-MX" dirty="0" err="1"/>
                        <a:t>long</a:t>
                      </a:r>
                      <a:endParaRPr lang="es-MX" dirty="0"/>
                    </a:p>
                  </a:txBody>
                  <a:tcPr/>
                </a:tc>
                <a:tc>
                  <a:txBody>
                    <a:bodyPr/>
                    <a:lstStyle/>
                    <a:p>
                      <a:pPr algn="ctr"/>
                      <a:r>
                        <a:rPr lang="es-MX" dirty="0"/>
                        <a:t>0</a:t>
                      </a:r>
                    </a:p>
                  </a:txBody>
                  <a:tcPr/>
                </a:tc>
                <a:tc>
                  <a:txBody>
                    <a:bodyPr/>
                    <a:lstStyle/>
                    <a:p>
                      <a:pPr algn="ctr"/>
                      <a:r>
                        <a:rPr lang="es-MX" dirty="0"/>
                        <a:t>64 bits</a:t>
                      </a:r>
                    </a:p>
                  </a:txBody>
                  <a:tcPr/>
                </a:tc>
                <a:extLst>
                  <a:ext uri="{0D108BD9-81ED-4DB2-BD59-A6C34878D82A}">
                    <a16:rowId xmlns:a16="http://schemas.microsoft.com/office/drawing/2014/main" val="2679887529"/>
                  </a:ext>
                </a:extLst>
              </a:tr>
              <a:tr h="420230">
                <a:tc>
                  <a:txBody>
                    <a:bodyPr/>
                    <a:lstStyle/>
                    <a:p>
                      <a:pPr algn="ctr"/>
                      <a:r>
                        <a:rPr lang="es-MX" dirty="0" err="1"/>
                        <a:t>float</a:t>
                      </a:r>
                      <a:endParaRPr lang="es-MX" dirty="0"/>
                    </a:p>
                  </a:txBody>
                  <a:tcPr/>
                </a:tc>
                <a:tc>
                  <a:txBody>
                    <a:bodyPr/>
                    <a:lstStyle/>
                    <a:p>
                      <a:pPr algn="ctr"/>
                      <a:r>
                        <a:rPr lang="es-MX" dirty="0"/>
                        <a:t>0.0</a:t>
                      </a:r>
                    </a:p>
                  </a:txBody>
                  <a:tcPr/>
                </a:tc>
                <a:tc>
                  <a:txBody>
                    <a:bodyPr/>
                    <a:lstStyle/>
                    <a:p>
                      <a:pPr algn="ctr"/>
                      <a:r>
                        <a:rPr lang="es-MX" dirty="0"/>
                        <a:t>32 bits</a:t>
                      </a:r>
                    </a:p>
                  </a:txBody>
                  <a:tcPr/>
                </a:tc>
                <a:extLst>
                  <a:ext uri="{0D108BD9-81ED-4DB2-BD59-A6C34878D82A}">
                    <a16:rowId xmlns:a16="http://schemas.microsoft.com/office/drawing/2014/main" val="3582979232"/>
                  </a:ext>
                </a:extLst>
              </a:tr>
              <a:tr h="420230">
                <a:tc>
                  <a:txBody>
                    <a:bodyPr/>
                    <a:lstStyle/>
                    <a:p>
                      <a:pPr algn="ctr"/>
                      <a:r>
                        <a:rPr lang="es-MX" dirty="0" err="1"/>
                        <a:t>double</a:t>
                      </a:r>
                      <a:endParaRPr lang="es-MX" dirty="0"/>
                    </a:p>
                  </a:txBody>
                  <a:tcPr/>
                </a:tc>
                <a:tc>
                  <a:txBody>
                    <a:bodyPr/>
                    <a:lstStyle/>
                    <a:p>
                      <a:pPr algn="ctr"/>
                      <a:r>
                        <a:rPr lang="es-MX" dirty="0"/>
                        <a:t>0.0</a:t>
                      </a:r>
                    </a:p>
                  </a:txBody>
                  <a:tcPr/>
                </a:tc>
                <a:tc>
                  <a:txBody>
                    <a:bodyPr/>
                    <a:lstStyle/>
                    <a:p>
                      <a:pPr algn="ctr"/>
                      <a:r>
                        <a:rPr lang="es-MX" dirty="0"/>
                        <a:t>64 bits</a:t>
                      </a:r>
                    </a:p>
                  </a:txBody>
                  <a:tcPr/>
                </a:tc>
                <a:extLst>
                  <a:ext uri="{0D108BD9-81ED-4DB2-BD59-A6C34878D82A}">
                    <a16:rowId xmlns:a16="http://schemas.microsoft.com/office/drawing/2014/main" val="175062070"/>
                  </a:ext>
                </a:extLst>
              </a:tr>
              <a:tr h="420230">
                <a:tc>
                  <a:txBody>
                    <a:bodyPr/>
                    <a:lstStyle/>
                    <a:p>
                      <a:pPr algn="ctr"/>
                      <a:r>
                        <a:rPr lang="es-MX" dirty="0" err="1"/>
                        <a:t>boolean</a:t>
                      </a:r>
                      <a:endParaRPr lang="es-MX" dirty="0"/>
                    </a:p>
                  </a:txBody>
                  <a:tcPr/>
                </a:tc>
                <a:tc>
                  <a:txBody>
                    <a:bodyPr/>
                    <a:lstStyle/>
                    <a:p>
                      <a:pPr algn="ctr"/>
                      <a:r>
                        <a:rPr lang="es-MX" dirty="0"/>
                        <a:t>false</a:t>
                      </a:r>
                    </a:p>
                  </a:txBody>
                  <a:tcPr/>
                </a:tc>
                <a:tc>
                  <a:txBody>
                    <a:bodyPr/>
                    <a:lstStyle/>
                    <a:p>
                      <a:pPr algn="ctr"/>
                      <a:r>
                        <a:rPr lang="es-MX" dirty="0"/>
                        <a:t>1 bit</a:t>
                      </a:r>
                    </a:p>
                  </a:txBody>
                  <a:tcPr/>
                </a:tc>
                <a:extLst>
                  <a:ext uri="{0D108BD9-81ED-4DB2-BD59-A6C34878D82A}">
                    <a16:rowId xmlns:a16="http://schemas.microsoft.com/office/drawing/2014/main" val="1051548998"/>
                  </a:ext>
                </a:extLst>
              </a:tr>
              <a:tr h="420230">
                <a:tc>
                  <a:txBody>
                    <a:bodyPr/>
                    <a:lstStyle/>
                    <a:p>
                      <a:pPr algn="ctr"/>
                      <a:r>
                        <a:rPr lang="es-MX" dirty="0" err="1"/>
                        <a:t>String</a:t>
                      </a:r>
                      <a:endParaRPr lang="es-MX" dirty="0"/>
                    </a:p>
                  </a:txBody>
                  <a:tcPr/>
                </a:tc>
                <a:tc>
                  <a:txBody>
                    <a:bodyPr/>
                    <a:lstStyle/>
                    <a:p>
                      <a:pPr algn="ctr"/>
                      <a:r>
                        <a:rPr lang="es-MX" dirty="0" err="1"/>
                        <a:t>null</a:t>
                      </a:r>
                      <a:endParaRPr lang="es-MX" dirty="0"/>
                    </a:p>
                  </a:txBody>
                  <a:tcPr/>
                </a:tc>
                <a:tc>
                  <a:txBody>
                    <a:bodyPr/>
                    <a:lstStyle/>
                    <a:p>
                      <a:pPr algn="ctr"/>
                      <a:endParaRPr lang="es-MX" dirty="0"/>
                    </a:p>
                  </a:txBody>
                  <a:tcPr/>
                </a:tc>
                <a:extLst>
                  <a:ext uri="{0D108BD9-81ED-4DB2-BD59-A6C34878D82A}">
                    <a16:rowId xmlns:a16="http://schemas.microsoft.com/office/drawing/2014/main" val="4247607715"/>
                  </a:ext>
                </a:extLst>
              </a:tr>
            </a:tbl>
          </a:graphicData>
        </a:graphic>
      </p:graphicFrame>
    </p:spTree>
    <p:extLst>
      <p:ext uri="{BB962C8B-B14F-4D97-AF65-F5344CB8AC3E}">
        <p14:creationId xmlns:p14="http://schemas.microsoft.com/office/powerpoint/2010/main" val="19923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6D374-8AB3-4AA2-99BB-3DEF84E99BF4}"/>
              </a:ext>
            </a:extLst>
          </p:cNvPr>
          <p:cNvSpPr>
            <a:spLocks noGrp="1"/>
          </p:cNvSpPr>
          <p:nvPr>
            <p:ph type="title"/>
          </p:nvPr>
        </p:nvSpPr>
        <p:spPr/>
        <p:txBody>
          <a:bodyPr/>
          <a:lstStyle/>
          <a:p>
            <a:r>
              <a:rPr lang="es-MX" dirty="0"/>
              <a:t>Palabras reservadas</a:t>
            </a:r>
          </a:p>
        </p:txBody>
      </p:sp>
      <p:grpSp>
        <p:nvGrpSpPr>
          <p:cNvPr id="4" name="Group 125">
            <a:extLst>
              <a:ext uri="{FF2B5EF4-FFF2-40B4-BE49-F238E27FC236}">
                <a16:creationId xmlns:a16="http://schemas.microsoft.com/office/drawing/2014/main" id="{CDA40606-83E2-4D6F-BB0B-67662D06C7AE}"/>
              </a:ext>
            </a:extLst>
          </p:cNvPr>
          <p:cNvGrpSpPr>
            <a:grpSpLocks/>
          </p:cNvGrpSpPr>
          <p:nvPr/>
        </p:nvGrpSpPr>
        <p:grpSpPr bwMode="auto">
          <a:xfrm>
            <a:off x="2408136" y="1700808"/>
            <a:ext cx="8153400" cy="3962400"/>
            <a:chOff x="28" y="0"/>
            <a:chExt cx="3460" cy="4940"/>
          </a:xfrm>
        </p:grpSpPr>
        <p:sp>
          <p:nvSpPr>
            <p:cNvPr id="5" name="Rectangle 65">
              <a:extLst>
                <a:ext uri="{FF2B5EF4-FFF2-40B4-BE49-F238E27FC236}">
                  <a16:creationId xmlns:a16="http://schemas.microsoft.com/office/drawing/2014/main" id="{B09DA367-1D58-4562-B85E-6B4516C6F15C}"/>
                </a:ext>
              </a:extLst>
            </p:cNvPr>
            <p:cNvSpPr>
              <a:spLocks noChangeArrowheads="1"/>
            </p:cNvSpPr>
            <p:nvPr/>
          </p:nvSpPr>
          <p:spPr bwMode="auto">
            <a:xfrm>
              <a:off x="28"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dirty="0">
                <a:cs typeface="Arial" panose="020B0604020202020204" pitchFamily="34" charset="0"/>
              </a:endParaRPr>
            </a:p>
            <a:p>
              <a:pPr algn="just"/>
              <a:r>
                <a:rPr lang="en-GB" altLang="es-MX" sz="1600" dirty="0">
                  <a:cs typeface="Arial" panose="020B0604020202020204" pitchFamily="34" charset="0"/>
                </a:rPr>
                <a:t>abstract</a:t>
              </a:r>
              <a:endParaRPr lang="es-ES_tradnl" altLang="es-MX" sz="2800" dirty="0"/>
            </a:p>
          </p:txBody>
        </p:sp>
        <p:sp>
          <p:nvSpPr>
            <p:cNvPr id="6" name="Rectangle 66">
              <a:extLst>
                <a:ext uri="{FF2B5EF4-FFF2-40B4-BE49-F238E27FC236}">
                  <a16:creationId xmlns:a16="http://schemas.microsoft.com/office/drawing/2014/main" id="{2B9EC23E-3B4A-4FE7-973E-D118A7D26EDC}"/>
                </a:ext>
              </a:extLst>
            </p:cNvPr>
            <p:cNvSpPr>
              <a:spLocks noChangeArrowheads="1"/>
            </p:cNvSpPr>
            <p:nvPr/>
          </p:nvSpPr>
          <p:spPr bwMode="auto">
            <a:xfrm>
              <a:off x="720"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a:cs typeface="Arial" panose="020B0604020202020204" pitchFamily="34" charset="0"/>
              </a:endParaRPr>
            </a:p>
            <a:p>
              <a:pPr algn="just"/>
              <a:r>
                <a:rPr lang="en-GB" altLang="es-MX" sz="1600">
                  <a:cs typeface="Arial" panose="020B0604020202020204" pitchFamily="34" charset="0"/>
                </a:rPr>
                <a:t>default</a:t>
              </a:r>
              <a:endParaRPr lang="es-ES_tradnl" altLang="es-MX" sz="1600">
                <a:cs typeface="Arial" panose="020B0604020202020204" pitchFamily="34" charset="0"/>
              </a:endParaRPr>
            </a:p>
            <a:p>
              <a:pPr algn="just" eaLnBrk="0" hangingPunct="0"/>
              <a:endParaRPr lang="es-ES_tradnl" altLang="es-MX" sz="2800"/>
            </a:p>
          </p:txBody>
        </p:sp>
        <p:sp>
          <p:nvSpPr>
            <p:cNvPr id="7" name="Rectangle 67">
              <a:extLst>
                <a:ext uri="{FF2B5EF4-FFF2-40B4-BE49-F238E27FC236}">
                  <a16:creationId xmlns:a16="http://schemas.microsoft.com/office/drawing/2014/main" id="{D69E1C19-3258-4061-9177-29D4A2962D53}"/>
                </a:ext>
              </a:extLst>
            </p:cNvPr>
            <p:cNvSpPr>
              <a:spLocks noChangeArrowheads="1"/>
            </p:cNvSpPr>
            <p:nvPr/>
          </p:nvSpPr>
          <p:spPr bwMode="auto">
            <a:xfrm>
              <a:off x="1412"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a:cs typeface="Arial" panose="020B0604020202020204" pitchFamily="34" charset="0"/>
              </a:endParaRPr>
            </a:p>
            <a:p>
              <a:pPr algn="just"/>
              <a:r>
                <a:rPr lang="en-GB" altLang="es-MX" sz="1600">
                  <a:cs typeface="Arial" panose="020B0604020202020204" pitchFamily="34" charset="0"/>
                </a:rPr>
                <a:t>goto</a:t>
              </a:r>
              <a:endParaRPr lang="es-ES_tradnl" altLang="es-MX" sz="1600">
                <a:cs typeface="Arial" panose="020B0604020202020204" pitchFamily="34" charset="0"/>
              </a:endParaRPr>
            </a:p>
            <a:p>
              <a:pPr algn="just" eaLnBrk="0" hangingPunct="0"/>
              <a:endParaRPr lang="es-ES_tradnl" altLang="es-MX" sz="2800"/>
            </a:p>
          </p:txBody>
        </p:sp>
        <p:sp>
          <p:nvSpPr>
            <p:cNvPr id="8" name="Rectangle 68">
              <a:extLst>
                <a:ext uri="{FF2B5EF4-FFF2-40B4-BE49-F238E27FC236}">
                  <a16:creationId xmlns:a16="http://schemas.microsoft.com/office/drawing/2014/main" id="{DA7344AA-2F4F-4746-A2F5-207DA7E5D795}"/>
                </a:ext>
              </a:extLst>
            </p:cNvPr>
            <p:cNvSpPr>
              <a:spLocks noChangeArrowheads="1"/>
            </p:cNvSpPr>
            <p:nvPr/>
          </p:nvSpPr>
          <p:spPr bwMode="auto">
            <a:xfrm>
              <a:off x="2104"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a:cs typeface="Arial" panose="020B0604020202020204" pitchFamily="34" charset="0"/>
              </a:endParaRPr>
            </a:p>
            <a:p>
              <a:pPr algn="just"/>
              <a:r>
                <a:rPr lang="en-GB" altLang="es-MX" sz="1600">
                  <a:cs typeface="Arial" panose="020B0604020202020204" pitchFamily="34" charset="0"/>
                </a:rPr>
                <a:t>operator</a:t>
              </a:r>
              <a:endParaRPr lang="es-ES_tradnl" altLang="es-MX" sz="1600">
                <a:cs typeface="Arial" panose="020B0604020202020204" pitchFamily="34" charset="0"/>
              </a:endParaRPr>
            </a:p>
            <a:p>
              <a:pPr algn="just" eaLnBrk="0" hangingPunct="0"/>
              <a:endParaRPr lang="es-ES_tradnl" altLang="es-MX" sz="2800"/>
            </a:p>
          </p:txBody>
        </p:sp>
        <p:sp>
          <p:nvSpPr>
            <p:cNvPr id="9" name="Rectangle 69">
              <a:extLst>
                <a:ext uri="{FF2B5EF4-FFF2-40B4-BE49-F238E27FC236}">
                  <a16:creationId xmlns:a16="http://schemas.microsoft.com/office/drawing/2014/main" id="{846AD85E-E2D7-4AAE-B0D3-AF12D6ED7827}"/>
                </a:ext>
              </a:extLst>
            </p:cNvPr>
            <p:cNvSpPr>
              <a:spLocks noChangeArrowheads="1"/>
            </p:cNvSpPr>
            <p:nvPr/>
          </p:nvSpPr>
          <p:spPr bwMode="auto">
            <a:xfrm>
              <a:off x="2796" y="0"/>
              <a:ext cx="692"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GB" altLang="es-MX" sz="1600">
                <a:cs typeface="Arial" panose="020B0604020202020204" pitchFamily="34" charset="0"/>
              </a:endParaRPr>
            </a:p>
            <a:p>
              <a:pPr algn="just"/>
              <a:r>
                <a:rPr lang="en-GB" altLang="es-MX" sz="1600">
                  <a:cs typeface="Arial" panose="020B0604020202020204" pitchFamily="34" charset="0"/>
                </a:rPr>
                <a:t>synchronized</a:t>
              </a:r>
              <a:endParaRPr lang="es-ES_tradnl" altLang="es-MX" sz="1600">
                <a:cs typeface="Arial" panose="020B0604020202020204" pitchFamily="34" charset="0"/>
              </a:endParaRPr>
            </a:p>
            <a:p>
              <a:pPr algn="just" eaLnBrk="0" hangingPunct="0"/>
              <a:endParaRPr lang="es-ES_tradnl" altLang="es-MX" sz="2800"/>
            </a:p>
          </p:txBody>
        </p:sp>
        <p:sp>
          <p:nvSpPr>
            <p:cNvPr id="10" name="Rectangle 70">
              <a:extLst>
                <a:ext uri="{FF2B5EF4-FFF2-40B4-BE49-F238E27FC236}">
                  <a16:creationId xmlns:a16="http://schemas.microsoft.com/office/drawing/2014/main" id="{95D8D6A0-4DE6-4B93-8EFB-D8402D588877}"/>
                </a:ext>
              </a:extLst>
            </p:cNvPr>
            <p:cNvSpPr>
              <a:spLocks noChangeArrowheads="1"/>
            </p:cNvSpPr>
            <p:nvPr/>
          </p:nvSpPr>
          <p:spPr bwMode="auto">
            <a:xfrm>
              <a:off x="28"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dirty="0" err="1">
                  <a:cs typeface="Arial" panose="020B0604020202020204" pitchFamily="34" charset="0"/>
                </a:rPr>
                <a:t>boolean</a:t>
              </a:r>
              <a:endParaRPr lang="es-ES_tradnl" altLang="es-MX" sz="1600" dirty="0">
                <a:cs typeface="Arial" panose="020B0604020202020204" pitchFamily="34" charset="0"/>
              </a:endParaRPr>
            </a:p>
            <a:p>
              <a:pPr algn="just" eaLnBrk="0" hangingPunct="0"/>
              <a:endParaRPr lang="es-ES_tradnl" altLang="es-MX" sz="2800" dirty="0"/>
            </a:p>
          </p:txBody>
        </p:sp>
        <p:sp>
          <p:nvSpPr>
            <p:cNvPr id="11" name="Rectangle 71">
              <a:extLst>
                <a:ext uri="{FF2B5EF4-FFF2-40B4-BE49-F238E27FC236}">
                  <a16:creationId xmlns:a16="http://schemas.microsoft.com/office/drawing/2014/main" id="{23446950-727B-4575-A6B0-79922F9049D6}"/>
                </a:ext>
              </a:extLst>
            </p:cNvPr>
            <p:cNvSpPr>
              <a:spLocks noChangeArrowheads="1"/>
            </p:cNvSpPr>
            <p:nvPr/>
          </p:nvSpPr>
          <p:spPr bwMode="auto">
            <a:xfrm>
              <a:off x="720"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do</a:t>
              </a:r>
              <a:endParaRPr lang="es-ES_tradnl" altLang="es-MX" sz="1600">
                <a:cs typeface="Arial" panose="020B0604020202020204" pitchFamily="34" charset="0"/>
              </a:endParaRPr>
            </a:p>
            <a:p>
              <a:pPr algn="just" eaLnBrk="0" hangingPunct="0"/>
              <a:endParaRPr lang="es-ES_tradnl" altLang="es-MX" sz="2800"/>
            </a:p>
          </p:txBody>
        </p:sp>
        <p:sp>
          <p:nvSpPr>
            <p:cNvPr id="12" name="Rectangle 72">
              <a:extLst>
                <a:ext uri="{FF2B5EF4-FFF2-40B4-BE49-F238E27FC236}">
                  <a16:creationId xmlns:a16="http://schemas.microsoft.com/office/drawing/2014/main" id="{1CA1CBAE-3D3F-4EF0-9A0E-539598306DF2}"/>
                </a:ext>
              </a:extLst>
            </p:cNvPr>
            <p:cNvSpPr>
              <a:spLocks noChangeArrowheads="1"/>
            </p:cNvSpPr>
            <p:nvPr/>
          </p:nvSpPr>
          <p:spPr bwMode="auto">
            <a:xfrm>
              <a:off x="1412"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if</a:t>
              </a:r>
              <a:endParaRPr lang="es-ES_tradnl" altLang="es-MX" sz="1600">
                <a:cs typeface="Arial" panose="020B0604020202020204" pitchFamily="34" charset="0"/>
              </a:endParaRPr>
            </a:p>
            <a:p>
              <a:pPr algn="just" eaLnBrk="0" hangingPunct="0"/>
              <a:endParaRPr lang="es-ES_tradnl" altLang="es-MX" sz="2800"/>
            </a:p>
          </p:txBody>
        </p:sp>
        <p:sp>
          <p:nvSpPr>
            <p:cNvPr id="13" name="Rectangle 73">
              <a:extLst>
                <a:ext uri="{FF2B5EF4-FFF2-40B4-BE49-F238E27FC236}">
                  <a16:creationId xmlns:a16="http://schemas.microsoft.com/office/drawing/2014/main" id="{71F73468-1B4C-4017-88C7-B9CA3C406722}"/>
                </a:ext>
              </a:extLst>
            </p:cNvPr>
            <p:cNvSpPr>
              <a:spLocks noChangeArrowheads="1"/>
            </p:cNvSpPr>
            <p:nvPr/>
          </p:nvSpPr>
          <p:spPr bwMode="auto">
            <a:xfrm>
              <a:off x="2104"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outer</a:t>
              </a:r>
              <a:endParaRPr lang="es-ES_tradnl" altLang="es-MX" sz="1600">
                <a:cs typeface="Arial" panose="020B0604020202020204" pitchFamily="34" charset="0"/>
              </a:endParaRPr>
            </a:p>
            <a:p>
              <a:pPr algn="just" eaLnBrk="0" hangingPunct="0"/>
              <a:endParaRPr lang="es-ES_tradnl" altLang="es-MX" sz="2800"/>
            </a:p>
          </p:txBody>
        </p:sp>
        <p:sp>
          <p:nvSpPr>
            <p:cNvPr id="14" name="Rectangle 74">
              <a:extLst>
                <a:ext uri="{FF2B5EF4-FFF2-40B4-BE49-F238E27FC236}">
                  <a16:creationId xmlns:a16="http://schemas.microsoft.com/office/drawing/2014/main" id="{F9B56CA8-485F-4DC9-B01E-DACC09FE480C}"/>
                </a:ext>
              </a:extLst>
            </p:cNvPr>
            <p:cNvSpPr>
              <a:spLocks noChangeArrowheads="1"/>
            </p:cNvSpPr>
            <p:nvPr/>
          </p:nvSpPr>
          <p:spPr bwMode="auto">
            <a:xfrm>
              <a:off x="2796" y="60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this</a:t>
              </a:r>
              <a:endParaRPr lang="es-ES_tradnl" altLang="es-MX" sz="1600">
                <a:cs typeface="Arial" panose="020B0604020202020204" pitchFamily="34" charset="0"/>
              </a:endParaRPr>
            </a:p>
            <a:p>
              <a:pPr algn="just" eaLnBrk="0" hangingPunct="0"/>
              <a:endParaRPr lang="es-ES_tradnl" altLang="es-MX" sz="2800"/>
            </a:p>
          </p:txBody>
        </p:sp>
        <p:sp>
          <p:nvSpPr>
            <p:cNvPr id="15" name="Rectangle 75">
              <a:extLst>
                <a:ext uri="{FF2B5EF4-FFF2-40B4-BE49-F238E27FC236}">
                  <a16:creationId xmlns:a16="http://schemas.microsoft.com/office/drawing/2014/main" id="{0F6A4C73-05EC-4081-9CC2-F05DDDE130A1}"/>
                </a:ext>
              </a:extLst>
            </p:cNvPr>
            <p:cNvSpPr>
              <a:spLocks noChangeArrowheads="1"/>
            </p:cNvSpPr>
            <p:nvPr/>
          </p:nvSpPr>
          <p:spPr bwMode="auto">
            <a:xfrm>
              <a:off x="28"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break</a:t>
              </a:r>
              <a:endParaRPr lang="es-ES_tradnl" altLang="es-MX" sz="1600">
                <a:cs typeface="Arial" panose="020B0604020202020204" pitchFamily="34" charset="0"/>
              </a:endParaRPr>
            </a:p>
            <a:p>
              <a:pPr algn="just" eaLnBrk="0" hangingPunct="0"/>
              <a:endParaRPr lang="es-ES_tradnl" altLang="es-MX" sz="2800"/>
            </a:p>
          </p:txBody>
        </p:sp>
        <p:sp>
          <p:nvSpPr>
            <p:cNvPr id="16" name="Rectangle 76">
              <a:extLst>
                <a:ext uri="{FF2B5EF4-FFF2-40B4-BE49-F238E27FC236}">
                  <a16:creationId xmlns:a16="http://schemas.microsoft.com/office/drawing/2014/main" id="{9A8E923A-15C6-4B34-825B-57034B9C58CE}"/>
                </a:ext>
              </a:extLst>
            </p:cNvPr>
            <p:cNvSpPr>
              <a:spLocks noChangeArrowheads="1"/>
            </p:cNvSpPr>
            <p:nvPr/>
          </p:nvSpPr>
          <p:spPr bwMode="auto">
            <a:xfrm>
              <a:off x="720"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double</a:t>
              </a:r>
              <a:endParaRPr lang="es-ES_tradnl" altLang="es-MX" sz="1600">
                <a:cs typeface="Arial" panose="020B0604020202020204" pitchFamily="34" charset="0"/>
              </a:endParaRPr>
            </a:p>
            <a:p>
              <a:pPr algn="just" eaLnBrk="0" hangingPunct="0"/>
              <a:endParaRPr lang="es-ES_tradnl" altLang="es-MX" sz="2800"/>
            </a:p>
          </p:txBody>
        </p:sp>
        <p:sp>
          <p:nvSpPr>
            <p:cNvPr id="17" name="Rectangle 77">
              <a:extLst>
                <a:ext uri="{FF2B5EF4-FFF2-40B4-BE49-F238E27FC236}">
                  <a16:creationId xmlns:a16="http://schemas.microsoft.com/office/drawing/2014/main" id="{CC51F033-0630-45EE-A64F-540339E306B2}"/>
                </a:ext>
              </a:extLst>
            </p:cNvPr>
            <p:cNvSpPr>
              <a:spLocks noChangeArrowheads="1"/>
            </p:cNvSpPr>
            <p:nvPr/>
          </p:nvSpPr>
          <p:spPr bwMode="auto">
            <a:xfrm>
              <a:off x="1412"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implements</a:t>
              </a:r>
              <a:endParaRPr lang="es-ES_tradnl" altLang="es-MX" sz="1600">
                <a:cs typeface="Arial" panose="020B0604020202020204" pitchFamily="34" charset="0"/>
              </a:endParaRPr>
            </a:p>
            <a:p>
              <a:pPr algn="just" eaLnBrk="0" hangingPunct="0"/>
              <a:endParaRPr lang="es-ES_tradnl" altLang="es-MX" sz="2800"/>
            </a:p>
          </p:txBody>
        </p:sp>
        <p:sp>
          <p:nvSpPr>
            <p:cNvPr id="18" name="Rectangle 78">
              <a:extLst>
                <a:ext uri="{FF2B5EF4-FFF2-40B4-BE49-F238E27FC236}">
                  <a16:creationId xmlns:a16="http://schemas.microsoft.com/office/drawing/2014/main" id="{59387F53-58B0-4315-8FCF-05983BB8B927}"/>
                </a:ext>
              </a:extLst>
            </p:cNvPr>
            <p:cNvSpPr>
              <a:spLocks noChangeArrowheads="1"/>
            </p:cNvSpPr>
            <p:nvPr/>
          </p:nvSpPr>
          <p:spPr bwMode="auto">
            <a:xfrm>
              <a:off x="2104"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package</a:t>
              </a:r>
              <a:endParaRPr lang="es-ES_tradnl" altLang="es-MX" sz="1600">
                <a:cs typeface="Arial" panose="020B0604020202020204" pitchFamily="34" charset="0"/>
              </a:endParaRPr>
            </a:p>
            <a:p>
              <a:pPr algn="just" eaLnBrk="0" hangingPunct="0"/>
              <a:endParaRPr lang="es-ES_tradnl" altLang="es-MX" sz="2800"/>
            </a:p>
          </p:txBody>
        </p:sp>
        <p:sp>
          <p:nvSpPr>
            <p:cNvPr id="19" name="Rectangle 79">
              <a:extLst>
                <a:ext uri="{FF2B5EF4-FFF2-40B4-BE49-F238E27FC236}">
                  <a16:creationId xmlns:a16="http://schemas.microsoft.com/office/drawing/2014/main" id="{8A266DC1-7E51-4986-A3FD-5FFE6DF9AF15}"/>
                </a:ext>
              </a:extLst>
            </p:cNvPr>
            <p:cNvSpPr>
              <a:spLocks noChangeArrowheads="1"/>
            </p:cNvSpPr>
            <p:nvPr/>
          </p:nvSpPr>
          <p:spPr bwMode="auto">
            <a:xfrm>
              <a:off x="2796" y="100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threadsafe</a:t>
              </a:r>
              <a:endParaRPr lang="es-ES_tradnl" altLang="es-MX" sz="1600">
                <a:cs typeface="Arial" panose="020B0604020202020204" pitchFamily="34" charset="0"/>
              </a:endParaRPr>
            </a:p>
            <a:p>
              <a:pPr algn="just" eaLnBrk="0" hangingPunct="0"/>
              <a:endParaRPr lang="es-ES_tradnl" altLang="es-MX" sz="2800"/>
            </a:p>
          </p:txBody>
        </p:sp>
        <p:sp>
          <p:nvSpPr>
            <p:cNvPr id="20" name="Rectangle 80">
              <a:extLst>
                <a:ext uri="{FF2B5EF4-FFF2-40B4-BE49-F238E27FC236}">
                  <a16:creationId xmlns:a16="http://schemas.microsoft.com/office/drawing/2014/main" id="{9438A558-E760-44D5-AE70-0AA675D9CC3A}"/>
                </a:ext>
              </a:extLst>
            </p:cNvPr>
            <p:cNvSpPr>
              <a:spLocks noChangeArrowheads="1"/>
            </p:cNvSpPr>
            <p:nvPr/>
          </p:nvSpPr>
          <p:spPr bwMode="auto">
            <a:xfrm>
              <a:off x="28"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byte</a:t>
              </a:r>
              <a:endParaRPr lang="es-ES_tradnl" altLang="es-MX" sz="1600">
                <a:cs typeface="Arial" panose="020B0604020202020204" pitchFamily="34" charset="0"/>
              </a:endParaRPr>
            </a:p>
            <a:p>
              <a:pPr algn="just" eaLnBrk="0" hangingPunct="0"/>
              <a:endParaRPr lang="es-ES_tradnl" altLang="es-MX" sz="2800"/>
            </a:p>
          </p:txBody>
        </p:sp>
        <p:sp>
          <p:nvSpPr>
            <p:cNvPr id="21" name="Rectangle 81">
              <a:extLst>
                <a:ext uri="{FF2B5EF4-FFF2-40B4-BE49-F238E27FC236}">
                  <a16:creationId xmlns:a16="http://schemas.microsoft.com/office/drawing/2014/main" id="{ACF1D2D0-7DFD-4782-97D4-AAEDD169E235}"/>
                </a:ext>
              </a:extLst>
            </p:cNvPr>
            <p:cNvSpPr>
              <a:spLocks noChangeArrowheads="1"/>
            </p:cNvSpPr>
            <p:nvPr/>
          </p:nvSpPr>
          <p:spPr bwMode="auto">
            <a:xfrm>
              <a:off x="720"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else</a:t>
              </a:r>
              <a:endParaRPr lang="es-ES_tradnl" altLang="es-MX" sz="1600">
                <a:cs typeface="Arial" panose="020B0604020202020204" pitchFamily="34" charset="0"/>
              </a:endParaRPr>
            </a:p>
            <a:p>
              <a:pPr algn="just" eaLnBrk="0" hangingPunct="0"/>
              <a:endParaRPr lang="es-ES_tradnl" altLang="es-MX" sz="2800"/>
            </a:p>
          </p:txBody>
        </p:sp>
        <p:sp>
          <p:nvSpPr>
            <p:cNvPr id="22" name="Rectangle 82">
              <a:extLst>
                <a:ext uri="{FF2B5EF4-FFF2-40B4-BE49-F238E27FC236}">
                  <a16:creationId xmlns:a16="http://schemas.microsoft.com/office/drawing/2014/main" id="{A09DB67D-3C07-4151-84D8-322BC7DB9BDB}"/>
                </a:ext>
              </a:extLst>
            </p:cNvPr>
            <p:cNvSpPr>
              <a:spLocks noChangeArrowheads="1"/>
            </p:cNvSpPr>
            <p:nvPr/>
          </p:nvSpPr>
          <p:spPr bwMode="auto">
            <a:xfrm>
              <a:off x="1412"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import</a:t>
              </a:r>
              <a:endParaRPr lang="es-ES_tradnl" altLang="es-MX" sz="1600">
                <a:cs typeface="Arial" panose="020B0604020202020204" pitchFamily="34" charset="0"/>
              </a:endParaRPr>
            </a:p>
            <a:p>
              <a:pPr algn="just" eaLnBrk="0" hangingPunct="0"/>
              <a:endParaRPr lang="es-ES_tradnl" altLang="es-MX" sz="2800"/>
            </a:p>
          </p:txBody>
        </p:sp>
        <p:sp>
          <p:nvSpPr>
            <p:cNvPr id="23" name="Rectangle 83">
              <a:extLst>
                <a:ext uri="{FF2B5EF4-FFF2-40B4-BE49-F238E27FC236}">
                  <a16:creationId xmlns:a16="http://schemas.microsoft.com/office/drawing/2014/main" id="{A356D67F-A2EB-4E1C-88EA-1306C23B038B}"/>
                </a:ext>
              </a:extLst>
            </p:cNvPr>
            <p:cNvSpPr>
              <a:spLocks noChangeArrowheads="1"/>
            </p:cNvSpPr>
            <p:nvPr/>
          </p:nvSpPr>
          <p:spPr bwMode="auto">
            <a:xfrm>
              <a:off x="2104"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private</a:t>
              </a:r>
              <a:endParaRPr lang="es-ES_tradnl" altLang="es-MX" sz="1600">
                <a:cs typeface="Arial" panose="020B0604020202020204" pitchFamily="34" charset="0"/>
              </a:endParaRPr>
            </a:p>
            <a:p>
              <a:pPr algn="just" eaLnBrk="0" hangingPunct="0"/>
              <a:endParaRPr lang="es-ES_tradnl" altLang="es-MX" sz="2800"/>
            </a:p>
          </p:txBody>
        </p:sp>
        <p:sp>
          <p:nvSpPr>
            <p:cNvPr id="24" name="Rectangle 84">
              <a:extLst>
                <a:ext uri="{FF2B5EF4-FFF2-40B4-BE49-F238E27FC236}">
                  <a16:creationId xmlns:a16="http://schemas.microsoft.com/office/drawing/2014/main" id="{54C9F6DE-9414-4B0E-B665-4B080AAD9A24}"/>
                </a:ext>
              </a:extLst>
            </p:cNvPr>
            <p:cNvSpPr>
              <a:spLocks noChangeArrowheads="1"/>
            </p:cNvSpPr>
            <p:nvPr/>
          </p:nvSpPr>
          <p:spPr bwMode="auto">
            <a:xfrm>
              <a:off x="2796" y="139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throw</a:t>
              </a:r>
              <a:endParaRPr lang="es-ES_tradnl" altLang="es-MX" sz="1600">
                <a:cs typeface="Arial" panose="020B0604020202020204" pitchFamily="34" charset="0"/>
              </a:endParaRPr>
            </a:p>
            <a:p>
              <a:pPr algn="just" eaLnBrk="0" hangingPunct="0"/>
              <a:endParaRPr lang="es-ES_tradnl" altLang="es-MX" sz="2800"/>
            </a:p>
          </p:txBody>
        </p:sp>
        <p:sp>
          <p:nvSpPr>
            <p:cNvPr id="25" name="Rectangle 85">
              <a:extLst>
                <a:ext uri="{FF2B5EF4-FFF2-40B4-BE49-F238E27FC236}">
                  <a16:creationId xmlns:a16="http://schemas.microsoft.com/office/drawing/2014/main" id="{73BB4A26-070E-4F62-98F3-8BD7FBF43A99}"/>
                </a:ext>
              </a:extLst>
            </p:cNvPr>
            <p:cNvSpPr>
              <a:spLocks noChangeArrowheads="1"/>
            </p:cNvSpPr>
            <p:nvPr/>
          </p:nvSpPr>
          <p:spPr bwMode="auto">
            <a:xfrm>
              <a:off x="28"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byvalue</a:t>
              </a:r>
              <a:endParaRPr lang="es-ES_tradnl" altLang="es-MX" sz="1600">
                <a:cs typeface="Arial" panose="020B0604020202020204" pitchFamily="34" charset="0"/>
              </a:endParaRPr>
            </a:p>
            <a:p>
              <a:pPr algn="just" eaLnBrk="0" hangingPunct="0"/>
              <a:endParaRPr lang="es-ES_tradnl" altLang="es-MX" sz="2800"/>
            </a:p>
          </p:txBody>
        </p:sp>
        <p:sp>
          <p:nvSpPr>
            <p:cNvPr id="26" name="Rectangle 86">
              <a:extLst>
                <a:ext uri="{FF2B5EF4-FFF2-40B4-BE49-F238E27FC236}">
                  <a16:creationId xmlns:a16="http://schemas.microsoft.com/office/drawing/2014/main" id="{FF652076-1767-4A1C-A321-A808B591CEF1}"/>
                </a:ext>
              </a:extLst>
            </p:cNvPr>
            <p:cNvSpPr>
              <a:spLocks noChangeArrowheads="1"/>
            </p:cNvSpPr>
            <p:nvPr/>
          </p:nvSpPr>
          <p:spPr bwMode="auto">
            <a:xfrm>
              <a:off x="720"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extends</a:t>
              </a:r>
              <a:endParaRPr lang="es-ES_tradnl" altLang="es-MX" sz="1600">
                <a:cs typeface="Arial" panose="020B0604020202020204" pitchFamily="34" charset="0"/>
              </a:endParaRPr>
            </a:p>
            <a:p>
              <a:pPr algn="just" eaLnBrk="0" hangingPunct="0"/>
              <a:endParaRPr lang="es-ES_tradnl" altLang="es-MX" sz="2800"/>
            </a:p>
          </p:txBody>
        </p:sp>
        <p:sp>
          <p:nvSpPr>
            <p:cNvPr id="27" name="Rectangle 87">
              <a:extLst>
                <a:ext uri="{FF2B5EF4-FFF2-40B4-BE49-F238E27FC236}">
                  <a16:creationId xmlns:a16="http://schemas.microsoft.com/office/drawing/2014/main" id="{A4B5EC8F-6F76-4A5C-B0E1-28442CC6D653}"/>
                </a:ext>
              </a:extLst>
            </p:cNvPr>
            <p:cNvSpPr>
              <a:spLocks noChangeArrowheads="1"/>
            </p:cNvSpPr>
            <p:nvPr/>
          </p:nvSpPr>
          <p:spPr bwMode="auto">
            <a:xfrm>
              <a:off x="1412"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inner</a:t>
              </a:r>
              <a:endParaRPr lang="es-ES_tradnl" altLang="es-MX" sz="1600">
                <a:cs typeface="Arial" panose="020B0604020202020204" pitchFamily="34" charset="0"/>
              </a:endParaRPr>
            </a:p>
            <a:p>
              <a:pPr algn="just" eaLnBrk="0" hangingPunct="0"/>
              <a:endParaRPr lang="es-ES_tradnl" altLang="es-MX" sz="2800"/>
            </a:p>
          </p:txBody>
        </p:sp>
        <p:sp>
          <p:nvSpPr>
            <p:cNvPr id="28" name="Rectangle 88">
              <a:extLst>
                <a:ext uri="{FF2B5EF4-FFF2-40B4-BE49-F238E27FC236}">
                  <a16:creationId xmlns:a16="http://schemas.microsoft.com/office/drawing/2014/main" id="{9DEAE7AA-88D0-473F-BA57-70CC32864B41}"/>
                </a:ext>
              </a:extLst>
            </p:cNvPr>
            <p:cNvSpPr>
              <a:spLocks noChangeArrowheads="1"/>
            </p:cNvSpPr>
            <p:nvPr/>
          </p:nvSpPr>
          <p:spPr bwMode="auto">
            <a:xfrm>
              <a:off x="2104"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protected</a:t>
              </a:r>
              <a:endParaRPr lang="es-ES_tradnl" altLang="es-MX" sz="1600">
                <a:cs typeface="Arial" panose="020B0604020202020204" pitchFamily="34" charset="0"/>
              </a:endParaRPr>
            </a:p>
            <a:p>
              <a:pPr algn="just" eaLnBrk="0" hangingPunct="0"/>
              <a:endParaRPr lang="es-ES_tradnl" altLang="es-MX" sz="2800"/>
            </a:p>
          </p:txBody>
        </p:sp>
        <p:sp>
          <p:nvSpPr>
            <p:cNvPr id="29" name="Rectangle 89">
              <a:extLst>
                <a:ext uri="{FF2B5EF4-FFF2-40B4-BE49-F238E27FC236}">
                  <a16:creationId xmlns:a16="http://schemas.microsoft.com/office/drawing/2014/main" id="{B9EFD915-787D-4822-9DB8-8B0C6B6CA759}"/>
                </a:ext>
              </a:extLst>
            </p:cNvPr>
            <p:cNvSpPr>
              <a:spLocks noChangeArrowheads="1"/>
            </p:cNvSpPr>
            <p:nvPr/>
          </p:nvSpPr>
          <p:spPr bwMode="auto">
            <a:xfrm>
              <a:off x="2796" y="178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throws</a:t>
              </a:r>
              <a:endParaRPr lang="es-ES_tradnl" altLang="es-MX" sz="1600">
                <a:cs typeface="Arial" panose="020B0604020202020204" pitchFamily="34" charset="0"/>
              </a:endParaRPr>
            </a:p>
            <a:p>
              <a:pPr algn="just" eaLnBrk="0" hangingPunct="0"/>
              <a:endParaRPr lang="es-ES_tradnl" altLang="es-MX" sz="2800"/>
            </a:p>
          </p:txBody>
        </p:sp>
        <p:sp>
          <p:nvSpPr>
            <p:cNvPr id="30" name="Rectangle 90">
              <a:extLst>
                <a:ext uri="{FF2B5EF4-FFF2-40B4-BE49-F238E27FC236}">
                  <a16:creationId xmlns:a16="http://schemas.microsoft.com/office/drawing/2014/main" id="{835DB0CB-1896-4E8D-9777-A98FC53CE12E}"/>
                </a:ext>
              </a:extLst>
            </p:cNvPr>
            <p:cNvSpPr>
              <a:spLocks noChangeArrowheads="1"/>
            </p:cNvSpPr>
            <p:nvPr/>
          </p:nvSpPr>
          <p:spPr bwMode="auto">
            <a:xfrm>
              <a:off x="28"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case</a:t>
              </a:r>
              <a:endParaRPr lang="es-ES_tradnl" altLang="es-MX" sz="1600">
                <a:cs typeface="Arial" panose="020B0604020202020204" pitchFamily="34" charset="0"/>
              </a:endParaRPr>
            </a:p>
            <a:p>
              <a:pPr algn="just" eaLnBrk="0" hangingPunct="0"/>
              <a:endParaRPr lang="es-ES_tradnl" altLang="es-MX" sz="2800"/>
            </a:p>
          </p:txBody>
        </p:sp>
        <p:sp>
          <p:nvSpPr>
            <p:cNvPr id="31" name="Rectangle 91">
              <a:extLst>
                <a:ext uri="{FF2B5EF4-FFF2-40B4-BE49-F238E27FC236}">
                  <a16:creationId xmlns:a16="http://schemas.microsoft.com/office/drawing/2014/main" id="{7D3772D1-2CB9-49AB-8984-0C4BFCF4EF89}"/>
                </a:ext>
              </a:extLst>
            </p:cNvPr>
            <p:cNvSpPr>
              <a:spLocks noChangeArrowheads="1"/>
            </p:cNvSpPr>
            <p:nvPr/>
          </p:nvSpPr>
          <p:spPr bwMode="auto">
            <a:xfrm>
              <a:off x="720"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false</a:t>
              </a:r>
              <a:endParaRPr lang="es-ES_tradnl" altLang="es-MX" sz="1600">
                <a:cs typeface="Arial" panose="020B0604020202020204" pitchFamily="34" charset="0"/>
              </a:endParaRPr>
            </a:p>
            <a:p>
              <a:pPr algn="just" eaLnBrk="0" hangingPunct="0"/>
              <a:endParaRPr lang="es-ES_tradnl" altLang="es-MX" sz="2800"/>
            </a:p>
          </p:txBody>
        </p:sp>
        <p:sp>
          <p:nvSpPr>
            <p:cNvPr id="32" name="Rectangle 92">
              <a:extLst>
                <a:ext uri="{FF2B5EF4-FFF2-40B4-BE49-F238E27FC236}">
                  <a16:creationId xmlns:a16="http://schemas.microsoft.com/office/drawing/2014/main" id="{03013B64-D58B-4896-97A8-ED1A84FBCEB6}"/>
                </a:ext>
              </a:extLst>
            </p:cNvPr>
            <p:cNvSpPr>
              <a:spLocks noChangeArrowheads="1"/>
            </p:cNvSpPr>
            <p:nvPr/>
          </p:nvSpPr>
          <p:spPr bwMode="auto">
            <a:xfrm>
              <a:off x="1412"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instanceof</a:t>
              </a:r>
              <a:endParaRPr lang="es-ES_tradnl" altLang="es-MX" sz="1600">
                <a:cs typeface="Arial" panose="020B0604020202020204" pitchFamily="34" charset="0"/>
              </a:endParaRPr>
            </a:p>
            <a:p>
              <a:pPr algn="just" eaLnBrk="0" hangingPunct="0"/>
              <a:endParaRPr lang="es-ES_tradnl" altLang="es-MX" sz="2800"/>
            </a:p>
          </p:txBody>
        </p:sp>
        <p:sp>
          <p:nvSpPr>
            <p:cNvPr id="33" name="Rectangle 93">
              <a:extLst>
                <a:ext uri="{FF2B5EF4-FFF2-40B4-BE49-F238E27FC236}">
                  <a16:creationId xmlns:a16="http://schemas.microsoft.com/office/drawing/2014/main" id="{DDE1BFE4-C261-498E-9993-4F9573E96433}"/>
                </a:ext>
              </a:extLst>
            </p:cNvPr>
            <p:cNvSpPr>
              <a:spLocks noChangeArrowheads="1"/>
            </p:cNvSpPr>
            <p:nvPr/>
          </p:nvSpPr>
          <p:spPr bwMode="auto">
            <a:xfrm>
              <a:off x="2104"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public</a:t>
              </a:r>
              <a:endParaRPr lang="es-ES_tradnl" altLang="es-MX" sz="1600">
                <a:cs typeface="Arial" panose="020B0604020202020204" pitchFamily="34" charset="0"/>
              </a:endParaRPr>
            </a:p>
            <a:p>
              <a:pPr algn="just" eaLnBrk="0" hangingPunct="0"/>
              <a:endParaRPr lang="es-ES_tradnl" altLang="es-MX" sz="2800"/>
            </a:p>
          </p:txBody>
        </p:sp>
        <p:sp>
          <p:nvSpPr>
            <p:cNvPr id="34" name="Rectangle 94">
              <a:extLst>
                <a:ext uri="{FF2B5EF4-FFF2-40B4-BE49-F238E27FC236}">
                  <a16:creationId xmlns:a16="http://schemas.microsoft.com/office/drawing/2014/main" id="{F57DF7CE-6DEF-4E7B-B695-60450DD79511}"/>
                </a:ext>
              </a:extLst>
            </p:cNvPr>
            <p:cNvSpPr>
              <a:spLocks noChangeArrowheads="1"/>
            </p:cNvSpPr>
            <p:nvPr/>
          </p:nvSpPr>
          <p:spPr bwMode="auto">
            <a:xfrm>
              <a:off x="2796" y="218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transient</a:t>
              </a:r>
              <a:endParaRPr lang="es-ES_tradnl" altLang="es-MX" sz="1600">
                <a:cs typeface="Arial" panose="020B0604020202020204" pitchFamily="34" charset="0"/>
              </a:endParaRPr>
            </a:p>
            <a:p>
              <a:pPr algn="just" eaLnBrk="0" hangingPunct="0"/>
              <a:endParaRPr lang="es-ES_tradnl" altLang="es-MX" sz="2800"/>
            </a:p>
          </p:txBody>
        </p:sp>
        <p:sp>
          <p:nvSpPr>
            <p:cNvPr id="35" name="Rectangle 95">
              <a:extLst>
                <a:ext uri="{FF2B5EF4-FFF2-40B4-BE49-F238E27FC236}">
                  <a16:creationId xmlns:a16="http://schemas.microsoft.com/office/drawing/2014/main" id="{8F2ED56E-0187-4DA8-80A3-B36BCD23541D}"/>
                </a:ext>
              </a:extLst>
            </p:cNvPr>
            <p:cNvSpPr>
              <a:spLocks noChangeArrowheads="1"/>
            </p:cNvSpPr>
            <p:nvPr/>
          </p:nvSpPr>
          <p:spPr bwMode="auto">
            <a:xfrm>
              <a:off x="28"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cast</a:t>
              </a:r>
              <a:endParaRPr lang="es-ES_tradnl" altLang="es-MX" sz="1600">
                <a:cs typeface="Arial" panose="020B0604020202020204" pitchFamily="34" charset="0"/>
              </a:endParaRPr>
            </a:p>
            <a:p>
              <a:pPr algn="just" eaLnBrk="0" hangingPunct="0"/>
              <a:endParaRPr lang="es-ES_tradnl" altLang="es-MX" sz="2800"/>
            </a:p>
          </p:txBody>
        </p:sp>
        <p:sp>
          <p:nvSpPr>
            <p:cNvPr id="36" name="Rectangle 96">
              <a:extLst>
                <a:ext uri="{FF2B5EF4-FFF2-40B4-BE49-F238E27FC236}">
                  <a16:creationId xmlns:a16="http://schemas.microsoft.com/office/drawing/2014/main" id="{6E554BE5-7D6D-43E1-B4EA-B23FFE368002}"/>
                </a:ext>
              </a:extLst>
            </p:cNvPr>
            <p:cNvSpPr>
              <a:spLocks noChangeArrowheads="1"/>
            </p:cNvSpPr>
            <p:nvPr/>
          </p:nvSpPr>
          <p:spPr bwMode="auto">
            <a:xfrm>
              <a:off x="720"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final</a:t>
              </a:r>
              <a:endParaRPr lang="es-ES_tradnl" altLang="es-MX" sz="1600">
                <a:cs typeface="Arial" panose="020B0604020202020204" pitchFamily="34" charset="0"/>
              </a:endParaRPr>
            </a:p>
            <a:p>
              <a:pPr algn="just" eaLnBrk="0" hangingPunct="0"/>
              <a:endParaRPr lang="es-ES_tradnl" altLang="es-MX" sz="2800"/>
            </a:p>
          </p:txBody>
        </p:sp>
        <p:sp>
          <p:nvSpPr>
            <p:cNvPr id="37" name="Rectangle 97">
              <a:extLst>
                <a:ext uri="{FF2B5EF4-FFF2-40B4-BE49-F238E27FC236}">
                  <a16:creationId xmlns:a16="http://schemas.microsoft.com/office/drawing/2014/main" id="{1A12B839-8E24-4DBC-AAF1-A152E59D8691}"/>
                </a:ext>
              </a:extLst>
            </p:cNvPr>
            <p:cNvSpPr>
              <a:spLocks noChangeArrowheads="1"/>
            </p:cNvSpPr>
            <p:nvPr/>
          </p:nvSpPr>
          <p:spPr bwMode="auto">
            <a:xfrm>
              <a:off x="1412"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int</a:t>
              </a:r>
              <a:endParaRPr lang="es-ES_tradnl" altLang="es-MX" sz="1600">
                <a:cs typeface="Arial" panose="020B0604020202020204" pitchFamily="34" charset="0"/>
              </a:endParaRPr>
            </a:p>
            <a:p>
              <a:pPr algn="just" eaLnBrk="0" hangingPunct="0"/>
              <a:endParaRPr lang="es-ES_tradnl" altLang="es-MX" sz="2800"/>
            </a:p>
          </p:txBody>
        </p:sp>
        <p:sp>
          <p:nvSpPr>
            <p:cNvPr id="38" name="Rectangle 98">
              <a:extLst>
                <a:ext uri="{FF2B5EF4-FFF2-40B4-BE49-F238E27FC236}">
                  <a16:creationId xmlns:a16="http://schemas.microsoft.com/office/drawing/2014/main" id="{9925A1C0-DF8F-4218-A8ED-6BDCB1F6DA1A}"/>
                </a:ext>
              </a:extLst>
            </p:cNvPr>
            <p:cNvSpPr>
              <a:spLocks noChangeArrowheads="1"/>
            </p:cNvSpPr>
            <p:nvPr/>
          </p:nvSpPr>
          <p:spPr bwMode="auto">
            <a:xfrm>
              <a:off x="2104"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rest</a:t>
              </a:r>
              <a:endParaRPr lang="es-ES_tradnl" altLang="es-MX" sz="1600">
                <a:cs typeface="Arial" panose="020B0604020202020204" pitchFamily="34" charset="0"/>
              </a:endParaRPr>
            </a:p>
            <a:p>
              <a:pPr algn="just" eaLnBrk="0" hangingPunct="0"/>
              <a:endParaRPr lang="es-ES_tradnl" altLang="es-MX" sz="2800"/>
            </a:p>
          </p:txBody>
        </p:sp>
        <p:sp>
          <p:nvSpPr>
            <p:cNvPr id="39" name="Rectangle 99">
              <a:extLst>
                <a:ext uri="{FF2B5EF4-FFF2-40B4-BE49-F238E27FC236}">
                  <a16:creationId xmlns:a16="http://schemas.microsoft.com/office/drawing/2014/main" id="{6AFF5152-B6E2-4C9A-816B-B781BC0FE0DF}"/>
                </a:ext>
              </a:extLst>
            </p:cNvPr>
            <p:cNvSpPr>
              <a:spLocks noChangeArrowheads="1"/>
            </p:cNvSpPr>
            <p:nvPr/>
          </p:nvSpPr>
          <p:spPr bwMode="auto">
            <a:xfrm>
              <a:off x="2796" y="257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true</a:t>
              </a:r>
              <a:endParaRPr lang="es-ES_tradnl" altLang="es-MX" sz="1600">
                <a:cs typeface="Arial" panose="020B0604020202020204" pitchFamily="34" charset="0"/>
              </a:endParaRPr>
            </a:p>
            <a:p>
              <a:pPr algn="just" eaLnBrk="0" hangingPunct="0"/>
              <a:endParaRPr lang="es-ES_tradnl" altLang="es-MX" sz="2800"/>
            </a:p>
          </p:txBody>
        </p:sp>
        <p:sp>
          <p:nvSpPr>
            <p:cNvPr id="40" name="Rectangle 100">
              <a:extLst>
                <a:ext uri="{FF2B5EF4-FFF2-40B4-BE49-F238E27FC236}">
                  <a16:creationId xmlns:a16="http://schemas.microsoft.com/office/drawing/2014/main" id="{C964920F-0568-49DA-AD5A-2BBB462DA076}"/>
                </a:ext>
              </a:extLst>
            </p:cNvPr>
            <p:cNvSpPr>
              <a:spLocks noChangeArrowheads="1"/>
            </p:cNvSpPr>
            <p:nvPr/>
          </p:nvSpPr>
          <p:spPr bwMode="auto">
            <a:xfrm>
              <a:off x="28"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catch</a:t>
              </a:r>
              <a:endParaRPr lang="es-ES_tradnl" altLang="es-MX" sz="1600">
                <a:cs typeface="Arial" panose="020B0604020202020204" pitchFamily="34" charset="0"/>
              </a:endParaRPr>
            </a:p>
            <a:p>
              <a:pPr algn="just" eaLnBrk="0" hangingPunct="0"/>
              <a:endParaRPr lang="es-ES_tradnl" altLang="es-MX" sz="2800"/>
            </a:p>
          </p:txBody>
        </p:sp>
        <p:sp>
          <p:nvSpPr>
            <p:cNvPr id="41" name="Rectangle 101">
              <a:extLst>
                <a:ext uri="{FF2B5EF4-FFF2-40B4-BE49-F238E27FC236}">
                  <a16:creationId xmlns:a16="http://schemas.microsoft.com/office/drawing/2014/main" id="{7139AC1D-D036-4660-970C-240D30464384}"/>
                </a:ext>
              </a:extLst>
            </p:cNvPr>
            <p:cNvSpPr>
              <a:spLocks noChangeArrowheads="1"/>
            </p:cNvSpPr>
            <p:nvPr/>
          </p:nvSpPr>
          <p:spPr bwMode="auto">
            <a:xfrm>
              <a:off x="720"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finally</a:t>
              </a:r>
              <a:endParaRPr lang="es-ES_tradnl" altLang="es-MX" sz="1600">
                <a:cs typeface="Arial" panose="020B0604020202020204" pitchFamily="34" charset="0"/>
              </a:endParaRPr>
            </a:p>
            <a:p>
              <a:pPr algn="just" eaLnBrk="0" hangingPunct="0"/>
              <a:endParaRPr lang="es-ES_tradnl" altLang="es-MX" sz="2800"/>
            </a:p>
          </p:txBody>
        </p:sp>
        <p:sp>
          <p:nvSpPr>
            <p:cNvPr id="42" name="Rectangle 102">
              <a:extLst>
                <a:ext uri="{FF2B5EF4-FFF2-40B4-BE49-F238E27FC236}">
                  <a16:creationId xmlns:a16="http://schemas.microsoft.com/office/drawing/2014/main" id="{FFB0A8BA-61A5-4516-AE2A-AD0018790C43}"/>
                </a:ext>
              </a:extLst>
            </p:cNvPr>
            <p:cNvSpPr>
              <a:spLocks noChangeArrowheads="1"/>
            </p:cNvSpPr>
            <p:nvPr/>
          </p:nvSpPr>
          <p:spPr bwMode="auto">
            <a:xfrm>
              <a:off x="1412"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interface</a:t>
              </a:r>
              <a:endParaRPr lang="es-ES_tradnl" altLang="es-MX" sz="1600">
                <a:cs typeface="Arial" panose="020B0604020202020204" pitchFamily="34" charset="0"/>
              </a:endParaRPr>
            </a:p>
            <a:p>
              <a:pPr algn="just" eaLnBrk="0" hangingPunct="0"/>
              <a:endParaRPr lang="es-ES_tradnl" altLang="es-MX" sz="2800"/>
            </a:p>
          </p:txBody>
        </p:sp>
        <p:sp>
          <p:nvSpPr>
            <p:cNvPr id="43" name="Rectangle 103">
              <a:extLst>
                <a:ext uri="{FF2B5EF4-FFF2-40B4-BE49-F238E27FC236}">
                  <a16:creationId xmlns:a16="http://schemas.microsoft.com/office/drawing/2014/main" id="{E048FDC1-A4A3-4741-B826-59D79239DF1A}"/>
                </a:ext>
              </a:extLst>
            </p:cNvPr>
            <p:cNvSpPr>
              <a:spLocks noChangeArrowheads="1"/>
            </p:cNvSpPr>
            <p:nvPr/>
          </p:nvSpPr>
          <p:spPr bwMode="auto">
            <a:xfrm>
              <a:off x="2104"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return</a:t>
              </a:r>
              <a:endParaRPr lang="es-ES_tradnl" altLang="es-MX" sz="1600">
                <a:cs typeface="Arial" panose="020B0604020202020204" pitchFamily="34" charset="0"/>
              </a:endParaRPr>
            </a:p>
            <a:p>
              <a:pPr algn="just" eaLnBrk="0" hangingPunct="0"/>
              <a:endParaRPr lang="es-ES_tradnl" altLang="es-MX" sz="2800"/>
            </a:p>
          </p:txBody>
        </p:sp>
        <p:sp>
          <p:nvSpPr>
            <p:cNvPr id="44" name="Rectangle 104">
              <a:extLst>
                <a:ext uri="{FF2B5EF4-FFF2-40B4-BE49-F238E27FC236}">
                  <a16:creationId xmlns:a16="http://schemas.microsoft.com/office/drawing/2014/main" id="{064A4CBE-5E8C-47FF-BEF2-E7E3235DAF8E}"/>
                </a:ext>
              </a:extLst>
            </p:cNvPr>
            <p:cNvSpPr>
              <a:spLocks noChangeArrowheads="1"/>
            </p:cNvSpPr>
            <p:nvPr/>
          </p:nvSpPr>
          <p:spPr bwMode="auto">
            <a:xfrm>
              <a:off x="2796" y="2970"/>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try</a:t>
              </a:r>
              <a:endParaRPr lang="es-ES_tradnl" altLang="es-MX" sz="1600">
                <a:cs typeface="Arial" panose="020B0604020202020204" pitchFamily="34" charset="0"/>
              </a:endParaRPr>
            </a:p>
            <a:p>
              <a:pPr algn="just" eaLnBrk="0" hangingPunct="0"/>
              <a:endParaRPr lang="es-ES_tradnl" altLang="es-MX" sz="2800"/>
            </a:p>
          </p:txBody>
        </p:sp>
        <p:sp>
          <p:nvSpPr>
            <p:cNvPr id="45" name="Rectangle 105">
              <a:extLst>
                <a:ext uri="{FF2B5EF4-FFF2-40B4-BE49-F238E27FC236}">
                  <a16:creationId xmlns:a16="http://schemas.microsoft.com/office/drawing/2014/main" id="{90DB74BA-C3C8-4D33-A990-C8A05A6B34F2}"/>
                </a:ext>
              </a:extLst>
            </p:cNvPr>
            <p:cNvSpPr>
              <a:spLocks noChangeArrowheads="1"/>
            </p:cNvSpPr>
            <p:nvPr/>
          </p:nvSpPr>
          <p:spPr bwMode="auto">
            <a:xfrm>
              <a:off x="28"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char</a:t>
              </a:r>
              <a:endParaRPr lang="es-ES_tradnl" altLang="es-MX" sz="1600">
                <a:cs typeface="Arial" panose="020B0604020202020204" pitchFamily="34" charset="0"/>
              </a:endParaRPr>
            </a:p>
            <a:p>
              <a:pPr algn="just" eaLnBrk="0" hangingPunct="0"/>
              <a:endParaRPr lang="es-ES_tradnl" altLang="es-MX" sz="2800"/>
            </a:p>
          </p:txBody>
        </p:sp>
        <p:sp>
          <p:nvSpPr>
            <p:cNvPr id="46" name="Rectangle 106">
              <a:extLst>
                <a:ext uri="{FF2B5EF4-FFF2-40B4-BE49-F238E27FC236}">
                  <a16:creationId xmlns:a16="http://schemas.microsoft.com/office/drawing/2014/main" id="{64D80787-F5CE-4C8B-BF4C-94004D7994BE}"/>
                </a:ext>
              </a:extLst>
            </p:cNvPr>
            <p:cNvSpPr>
              <a:spLocks noChangeArrowheads="1"/>
            </p:cNvSpPr>
            <p:nvPr/>
          </p:nvSpPr>
          <p:spPr bwMode="auto">
            <a:xfrm>
              <a:off x="720"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float</a:t>
              </a:r>
              <a:endParaRPr lang="es-ES_tradnl" altLang="es-MX" sz="1600">
                <a:cs typeface="Arial" panose="020B0604020202020204" pitchFamily="34" charset="0"/>
              </a:endParaRPr>
            </a:p>
            <a:p>
              <a:pPr algn="just" eaLnBrk="0" hangingPunct="0"/>
              <a:endParaRPr lang="es-ES_tradnl" altLang="es-MX" sz="2800"/>
            </a:p>
          </p:txBody>
        </p:sp>
        <p:sp>
          <p:nvSpPr>
            <p:cNvPr id="47" name="Rectangle 107">
              <a:extLst>
                <a:ext uri="{FF2B5EF4-FFF2-40B4-BE49-F238E27FC236}">
                  <a16:creationId xmlns:a16="http://schemas.microsoft.com/office/drawing/2014/main" id="{8218F79E-1EC6-4E05-A96C-CA1A969EC132}"/>
                </a:ext>
              </a:extLst>
            </p:cNvPr>
            <p:cNvSpPr>
              <a:spLocks noChangeArrowheads="1"/>
            </p:cNvSpPr>
            <p:nvPr/>
          </p:nvSpPr>
          <p:spPr bwMode="auto">
            <a:xfrm>
              <a:off x="1412"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long</a:t>
              </a:r>
              <a:endParaRPr lang="es-ES_tradnl" altLang="es-MX" sz="1600">
                <a:cs typeface="Arial" panose="020B0604020202020204" pitchFamily="34" charset="0"/>
              </a:endParaRPr>
            </a:p>
            <a:p>
              <a:pPr algn="just" eaLnBrk="0" hangingPunct="0"/>
              <a:endParaRPr lang="es-ES_tradnl" altLang="es-MX" sz="2800"/>
            </a:p>
          </p:txBody>
        </p:sp>
        <p:sp>
          <p:nvSpPr>
            <p:cNvPr id="48" name="Rectangle 108">
              <a:extLst>
                <a:ext uri="{FF2B5EF4-FFF2-40B4-BE49-F238E27FC236}">
                  <a16:creationId xmlns:a16="http://schemas.microsoft.com/office/drawing/2014/main" id="{BFA2DE3B-C57C-4798-8AB5-0A92F54221EF}"/>
                </a:ext>
              </a:extLst>
            </p:cNvPr>
            <p:cNvSpPr>
              <a:spLocks noChangeArrowheads="1"/>
            </p:cNvSpPr>
            <p:nvPr/>
          </p:nvSpPr>
          <p:spPr bwMode="auto">
            <a:xfrm>
              <a:off x="2104"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short</a:t>
              </a:r>
              <a:endParaRPr lang="es-ES_tradnl" altLang="es-MX" sz="1600">
                <a:cs typeface="Arial" panose="020B0604020202020204" pitchFamily="34" charset="0"/>
              </a:endParaRPr>
            </a:p>
            <a:p>
              <a:pPr algn="just" eaLnBrk="0" hangingPunct="0"/>
              <a:endParaRPr lang="es-ES_tradnl" altLang="es-MX" sz="2800"/>
            </a:p>
          </p:txBody>
        </p:sp>
        <p:sp>
          <p:nvSpPr>
            <p:cNvPr id="49" name="Rectangle 109">
              <a:extLst>
                <a:ext uri="{FF2B5EF4-FFF2-40B4-BE49-F238E27FC236}">
                  <a16:creationId xmlns:a16="http://schemas.microsoft.com/office/drawing/2014/main" id="{6C5F1D61-E240-486A-A1CB-CDA2F891220C}"/>
                </a:ext>
              </a:extLst>
            </p:cNvPr>
            <p:cNvSpPr>
              <a:spLocks noChangeArrowheads="1"/>
            </p:cNvSpPr>
            <p:nvPr/>
          </p:nvSpPr>
          <p:spPr bwMode="auto">
            <a:xfrm>
              <a:off x="2796" y="3364"/>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var</a:t>
              </a:r>
              <a:endParaRPr lang="es-ES_tradnl" altLang="es-MX" sz="1600">
                <a:cs typeface="Arial" panose="020B0604020202020204" pitchFamily="34" charset="0"/>
              </a:endParaRPr>
            </a:p>
            <a:p>
              <a:pPr algn="just" eaLnBrk="0" hangingPunct="0"/>
              <a:endParaRPr lang="es-ES_tradnl" altLang="es-MX" sz="2800"/>
            </a:p>
          </p:txBody>
        </p:sp>
        <p:sp>
          <p:nvSpPr>
            <p:cNvPr id="50" name="Rectangle 110">
              <a:extLst>
                <a:ext uri="{FF2B5EF4-FFF2-40B4-BE49-F238E27FC236}">
                  <a16:creationId xmlns:a16="http://schemas.microsoft.com/office/drawing/2014/main" id="{16BE54E9-8BC1-4420-9BDA-95927E2C26CA}"/>
                </a:ext>
              </a:extLst>
            </p:cNvPr>
            <p:cNvSpPr>
              <a:spLocks noChangeArrowheads="1"/>
            </p:cNvSpPr>
            <p:nvPr/>
          </p:nvSpPr>
          <p:spPr bwMode="auto">
            <a:xfrm>
              <a:off x="28"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class</a:t>
              </a:r>
              <a:endParaRPr lang="es-ES_tradnl" altLang="es-MX" sz="1600">
                <a:cs typeface="Arial" panose="020B0604020202020204" pitchFamily="34" charset="0"/>
              </a:endParaRPr>
            </a:p>
            <a:p>
              <a:pPr algn="just" eaLnBrk="0" hangingPunct="0"/>
              <a:endParaRPr lang="es-ES_tradnl" altLang="es-MX" sz="2800"/>
            </a:p>
          </p:txBody>
        </p:sp>
        <p:sp>
          <p:nvSpPr>
            <p:cNvPr id="51" name="Rectangle 111">
              <a:extLst>
                <a:ext uri="{FF2B5EF4-FFF2-40B4-BE49-F238E27FC236}">
                  <a16:creationId xmlns:a16="http://schemas.microsoft.com/office/drawing/2014/main" id="{AEF5A661-3B54-48AC-8907-725A24EB118B}"/>
                </a:ext>
              </a:extLst>
            </p:cNvPr>
            <p:cNvSpPr>
              <a:spLocks noChangeArrowheads="1"/>
            </p:cNvSpPr>
            <p:nvPr/>
          </p:nvSpPr>
          <p:spPr bwMode="auto">
            <a:xfrm>
              <a:off x="720"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for</a:t>
              </a:r>
              <a:endParaRPr lang="es-ES_tradnl" altLang="es-MX" sz="1600">
                <a:cs typeface="Arial" panose="020B0604020202020204" pitchFamily="34" charset="0"/>
              </a:endParaRPr>
            </a:p>
            <a:p>
              <a:pPr algn="just" eaLnBrk="0" hangingPunct="0"/>
              <a:endParaRPr lang="es-ES_tradnl" altLang="es-MX" sz="2800"/>
            </a:p>
          </p:txBody>
        </p:sp>
        <p:sp>
          <p:nvSpPr>
            <p:cNvPr id="52" name="Rectangle 112">
              <a:extLst>
                <a:ext uri="{FF2B5EF4-FFF2-40B4-BE49-F238E27FC236}">
                  <a16:creationId xmlns:a16="http://schemas.microsoft.com/office/drawing/2014/main" id="{3C156CD3-892B-4CEF-B349-3674B7737E87}"/>
                </a:ext>
              </a:extLst>
            </p:cNvPr>
            <p:cNvSpPr>
              <a:spLocks noChangeArrowheads="1"/>
            </p:cNvSpPr>
            <p:nvPr/>
          </p:nvSpPr>
          <p:spPr bwMode="auto">
            <a:xfrm>
              <a:off x="1412"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native</a:t>
              </a:r>
              <a:endParaRPr lang="es-ES_tradnl" altLang="es-MX" sz="1600">
                <a:cs typeface="Arial" panose="020B0604020202020204" pitchFamily="34" charset="0"/>
              </a:endParaRPr>
            </a:p>
            <a:p>
              <a:pPr algn="just" eaLnBrk="0" hangingPunct="0"/>
              <a:endParaRPr lang="es-ES_tradnl" altLang="es-MX" sz="2800"/>
            </a:p>
          </p:txBody>
        </p:sp>
        <p:sp>
          <p:nvSpPr>
            <p:cNvPr id="53" name="Rectangle 113">
              <a:extLst>
                <a:ext uri="{FF2B5EF4-FFF2-40B4-BE49-F238E27FC236}">
                  <a16:creationId xmlns:a16="http://schemas.microsoft.com/office/drawing/2014/main" id="{FE1BA24B-4CBF-4C8A-AC14-1EDB75070E49}"/>
                </a:ext>
              </a:extLst>
            </p:cNvPr>
            <p:cNvSpPr>
              <a:spLocks noChangeArrowheads="1"/>
            </p:cNvSpPr>
            <p:nvPr/>
          </p:nvSpPr>
          <p:spPr bwMode="auto">
            <a:xfrm>
              <a:off x="2104"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static</a:t>
              </a:r>
              <a:endParaRPr lang="es-ES_tradnl" altLang="es-MX" sz="1600">
                <a:cs typeface="Arial" panose="020B0604020202020204" pitchFamily="34" charset="0"/>
              </a:endParaRPr>
            </a:p>
            <a:p>
              <a:pPr algn="just" eaLnBrk="0" hangingPunct="0"/>
              <a:endParaRPr lang="es-ES_tradnl" altLang="es-MX" sz="2800"/>
            </a:p>
          </p:txBody>
        </p:sp>
        <p:sp>
          <p:nvSpPr>
            <p:cNvPr id="54" name="Rectangle 114">
              <a:extLst>
                <a:ext uri="{FF2B5EF4-FFF2-40B4-BE49-F238E27FC236}">
                  <a16:creationId xmlns:a16="http://schemas.microsoft.com/office/drawing/2014/main" id="{6F0D6279-7E14-48B3-AA4A-F547300A09DB}"/>
                </a:ext>
              </a:extLst>
            </p:cNvPr>
            <p:cNvSpPr>
              <a:spLocks noChangeArrowheads="1"/>
            </p:cNvSpPr>
            <p:nvPr/>
          </p:nvSpPr>
          <p:spPr bwMode="auto">
            <a:xfrm>
              <a:off x="2796" y="3758"/>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void</a:t>
              </a:r>
              <a:endParaRPr lang="es-ES_tradnl" altLang="es-MX" sz="1600">
                <a:cs typeface="Arial" panose="020B0604020202020204" pitchFamily="34" charset="0"/>
              </a:endParaRPr>
            </a:p>
            <a:p>
              <a:pPr algn="just" eaLnBrk="0" hangingPunct="0"/>
              <a:endParaRPr lang="es-ES_tradnl" altLang="es-MX" sz="2800"/>
            </a:p>
          </p:txBody>
        </p:sp>
        <p:sp>
          <p:nvSpPr>
            <p:cNvPr id="55" name="Rectangle 115">
              <a:extLst>
                <a:ext uri="{FF2B5EF4-FFF2-40B4-BE49-F238E27FC236}">
                  <a16:creationId xmlns:a16="http://schemas.microsoft.com/office/drawing/2014/main" id="{12E22D2F-4590-486A-8AFD-BD5808C1F08B}"/>
                </a:ext>
              </a:extLst>
            </p:cNvPr>
            <p:cNvSpPr>
              <a:spLocks noChangeArrowheads="1"/>
            </p:cNvSpPr>
            <p:nvPr/>
          </p:nvSpPr>
          <p:spPr bwMode="auto">
            <a:xfrm>
              <a:off x="28"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const</a:t>
              </a:r>
              <a:endParaRPr lang="es-ES_tradnl" altLang="es-MX" sz="1600">
                <a:cs typeface="Arial" panose="020B0604020202020204" pitchFamily="34" charset="0"/>
              </a:endParaRPr>
            </a:p>
            <a:p>
              <a:pPr algn="just" eaLnBrk="0" hangingPunct="0"/>
              <a:endParaRPr lang="es-ES_tradnl" altLang="es-MX" sz="2800"/>
            </a:p>
          </p:txBody>
        </p:sp>
        <p:sp>
          <p:nvSpPr>
            <p:cNvPr id="56" name="Rectangle 116">
              <a:extLst>
                <a:ext uri="{FF2B5EF4-FFF2-40B4-BE49-F238E27FC236}">
                  <a16:creationId xmlns:a16="http://schemas.microsoft.com/office/drawing/2014/main" id="{0834BE3D-846E-4D65-88E8-8F3B6443176C}"/>
                </a:ext>
              </a:extLst>
            </p:cNvPr>
            <p:cNvSpPr>
              <a:spLocks noChangeArrowheads="1"/>
            </p:cNvSpPr>
            <p:nvPr/>
          </p:nvSpPr>
          <p:spPr bwMode="auto">
            <a:xfrm>
              <a:off x="720"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future</a:t>
              </a:r>
              <a:endParaRPr lang="es-ES_tradnl" altLang="es-MX" sz="1600">
                <a:cs typeface="Arial" panose="020B0604020202020204" pitchFamily="34" charset="0"/>
              </a:endParaRPr>
            </a:p>
            <a:p>
              <a:pPr algn="just" eaLnBrk="0" hangingPunct="0"/>
              <a:endParaRPr lang="es-ES_tradnl" altLang="es-MX" sz="2800"/>
            </a:p>
          </p:txBody>
        </p:sp>
        <p:sp>
          <p:nvSpPr>
            <p:cNvPr id="57" name="Rectangle 117">
              <a:extLst>
                <a:ext uri="{FF2B5EF4-FFF2-40B4-BE49-F238E27FC236}">
                  <a16:creationId xmlns:a16="http://schemas.microsoft.com/office/drawing/2014/main" id="{BDF59C23-0BC9-4A8A-A05D-EB21E3D99D48}"/>
                </a:ext>
              </a:extLst>
            </p:cNvPr>
            <p:cNvSpPr>
              <a:spLocks noChangeArrowheads="1"/>
            </p:cNvSpPr>
            <p:nvPr/>
          </p:nvSpPr>
          <p:spPr bwMode="auto">
            <a:xfrm>
              <a:off x="1412"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new</a:t>
              </a:r>
              <a:endParaRPr lang="es-ES_tradnl" altLang="es-MX" sz="1600">
                <a:cs typeface="Arial" panose="020B0604020202020204" pitchFamily="34" charset="0"/>
              </a:endParaRPr>
            </a:p>
            <a:p>
              <a:pPr algn="just" eaLnBrk="0" hangingPunct="0"/>
              <a:endParaRPr lang="es-ES_tradnl" altLang="es-MX" sz="2800"/>
            </a:p>
          </p:txBody>
        </p:sp>
        <p:sp>
          <p:nvSpPr>
            <p:cNvPr id="58" name="Rectangle 118">
              <a:extLst>
                <a:ext uri="{FF2B5EF4-FFF2-40B4-BE49-F238E27FC236}">
                  <a16:creationId xmlns:a16="http://schemas.microsoft.com/office/drawing/2014/main" id="{FCCDD735-EDA3-43C7-81BD-6ABC02C5E7D5}"/>
                </a:ext>
              </a:extLst>
            </p:cNvPr>
            <p:cNvSpPr>
              <a:spLocks noChangeArrowheads="1"/>
            </p:cNvSpPr>
            <p:nvPr/>
          </p:nvSpPr>
          <p:spPr bwMode="auto">
            <a:xfrm>
              <a:off x="2104"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super</a:t>
              </a:r>
              <a:endParaRPr lang="es-ES_tradnl" altLang="es-MX" sz="1600">
                <a:cs typeface="Arial" panose="020B0604020202020204" pitchFamily="34" charset="0"/>
              </a:endParaRPr>
            </a:p>
            <a:p>
              <a:pPr algn="just" eaLnBrk="0" hangingPunct="0"/>
              <a:endParaRPr lang="es-ES_tradnl" altLang="es-MX" sz="2800"/>
            </a:p>
          </p:txBody>
        </p:sp>
        <p:sp>
          <p:nvSpPr>
            <p:cNvPr id="59" name="Rectangle 119">
              <a:extLst>
                <a:ext uri="{FF2B5EF4-FFF2-40B4-BE49-F238E27FC236}">
                  <a16:creationId xmlns:a16="http://schemas.microsoft.com/office/drawing/2014/main" id="{FC04F2E8-D7B2-41E0-AAA7-3F14C9FE10DF}"/>
                </a:ext>
              </a:extLst>
            </p:cNvPr>
            <p:cNvSpPr>
              <a:spLocks noChangeArrowheads="1"/>
            </p:cNvSpPr>
            <p:nvPr/>
          </p:nvSpPr>
          <p:spPr bwMode="auto">
            <a:xfrm>
              <a:off x="2796" y="4152"/>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volatille</a:t>
              </a:r>
              <a:endParaRPr lang="es-ES_tradnl" altLang="es-MX" sz="1600">
                <a:cs typeface="Arial" panose="020B0604020202020204" pitchFamily="34" charset="0"/>
              </a:endParaRPr>
            </a:p>
            <a:p>
              <a:pPr algn="just" eaLnBrk="0" hangingPunct="0"/>
              <a:endParaRPr lang="es-ES_tradnl" altLang="es-MX" sz="2800"/>
            </a:p>
          </p:txBody>
        </p:sp>
        <p:sp>
          <p:nvSpPr>
            <p:cNvPr id="60" name="Rectangle 120">
              <a:extLst>
                <a:ext uri="{FF2B5EF4-FFF2-40B4-BE49-F238E27FC236}">
                  <a16:creationId xmlns:a16="http://schemas.microsoft.com/office/drawing/2014/main" id="{13B21404-4C07-4631-BAA1-0D9E393D1F28}"/>
                </a:ext>
              </a:extLst>
            </p:cNvPr>
            <p:cNvSpPr>
              <a:spLocks noChangeArrowheads="1"/>
            </p:cNvSpPr>
            <p:nvPr/>
          </p:nvSpPr>
          <p:spPr bwMode="auto">
            <a:xfrm>
              <a:off x="28"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continue</a:t>
              </a:r>
              <a:endParaRPr lang="es-ES_tradnl" altLang="es-MX" sz="1600">
                <a:cs typeface="Arial" panose="020B0604020202020204" pitchFamily="34" charset="0"/>
              </a:endParaRPr>
            </a:p>
            <a:p>
              <a:pPr algn="just" eaLnBrk="0" hangingPunct="0"/>
              <a:endParaRPr lang="es-ES_tradnl" altLang="es-MX" sz="2800"/>
            </a:p>
          </p:txBody>
        </p:sp>
        <p:sp>
          <p:nvSpPr>
            <p:cNvPr id="61" name="Rectangle 121">
              <a:extLst>
                <a:ext uri="{FF2B5EF4-FFF2-40B4-BE49-F238E27FC236}">
                  <a16:creationId xmlns:a16="http://schemas.microsoft.com/office/drawing/2014/main" id="{4C90E2D9-7EDE-44FD-B604-6B0E0A52D3DE}"/>
                </a:ext>
              </a:extLst>
            </p:cNvPr>
            <p:cNvSpPr>
              <a:spLocks noChangeArrowheads="1"/>
            </p:cNvSpPr>
            <p:nvPr/>
          </p:nvSpPr>
          <p:spPr bwMode="auto">
            <a:xfrm>
              <a:off x="720"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generic</a:t>
              </a:r>
              <a:endParaRPr lang="es-ES_tradnl" altLang="es-MX" sz="1600">
                <a:cs typeface="Arial" panose="020B0604020202020204" pitchFamily="34" charset="0"/>
              </a:endParaRPr>
            </a:p>
            <a:p>
              <a:pPr algn="just" eaLnBrk="0" hangingPunct="0"/>
              <a:endParaRPr lang="es-ES_tradnl" altLang="es-MX" sz="2800"/>
            </a:p>
          </p:txBody>
        </p:sp>
        <p:sp>
          <p:nvSpPr>
            <p:cNvPr id="62" name="Rectangle 122">
              <a:extLst>
                <a:ext uri="{FF2B5EF4-FFF2-40B4-BE49-F238E27FC236}">
                  <a16:creationId xmlns:a16="http://schemas.microsoft.com/office/drawing/2014/main" id="{36626257-F5A8-4569-B857-F2B27717FCCA}"/>
                </a:ext>
              </a:extLst>
            </p:cNvPr>
            <p:cNvSpPr>
              <a:spLocks noChangeArrowheads="1"/>
            </p:cNvSpPr>
            <p:nvPr/>
          </p:nvSpPr>
          <p:spPr bwMode="auto">
            <a:xfrm>
              <a:off x="1412"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null</a:t>
              </a:r>
              <a:endParaRPr lang="es-ES_tradnl" altLang="es-MX" sz="1600">
                <a:cs typeface="Arial" panose="020B0604020202020204" pitchFamily="34" charset="0"/>
              </a:endParaRPr>
            </a:p>
            <a:p>
              <a:pPr algn="just" eaLnBrk="0" hangingPunct="0"/>
              <a:endParaRPr lang="es-ES_tradnl" altLang="es-MX" sz="2800"/>
            </a:p>
          </p:txBody>
        </p:sp>
        <p:sp>
          <p:nvSpPr>
            <p:cNvPr id="63" name="Rectangle 123">
              <a:extLst>
                <a:ext uri="{FF2B5EF4-FFF2-40B4-BE49-F238E27FC236}">
                  <a16:creationId xmlns:a16="http://schemas.microsoft.com/office/drawing/2014/main" id="{1A1DC053-F6A1-40C5-9460-949347EF3CEF}"/>
                </a:ext>
              </a:extLst>
            </p:cNvPr>
            <p:cNvSpPr>
              <a:spLocks noChangeArrowheads="1"/>
            </p:cNvSpPr>
            <p:nvPr/>
          </p:nvSpPr>
          <p:spPr bwMode="auto">
            <a:xfrm>
              <a:off x="2104"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switch</a:t>
              </a:r>
              <a:endParaRPr lang="es-ES_tradnl" altLang="es-MX" sz="1600">
                <a:cs typeface="Arial" panose="020B0604020202020204" pitchFamily="34" charset="0"/>
              </a:endParaRPr>
            </a:p>
            <a:p>
              <a:pPr algn="just" eaLnBrk="0" hangingPunct="0"/>
              <a:endParaRPr lang="es-ES_tradnl" altLang="es-MX" sz="2800"/>
            </a:p>
          </p:txBody>
        </p:sp>
        <p:sp>
          <p:nvSpPr>
            <p:cNvPr id="64" name="Rectangle 124">
              <a:extLst>
                <a:ext uri="{FF2B5EF4-FFF2-40B4-BE49-F238E27FC236}">
                  <a16:creationId xmlns:a16="http://schemas.microsoft.com/office/drawing/2014/main" id="{73B27E85-C5C5-429C-A2F4-FF200B303640}"/>
                </a:ext>
              </a:extLst>
            </p:cNvPr>
            <p:cNvSpPr>
              <a:spLocks noChangeArrowheads="1"/>
            </p:cNvSpPr>
            <p:nvPr/>
          </p:nvSpPr>
          <p:spPr bwMode="auto">
            <a:xfrm>
              <a:off x="2796" y="4546"/>
              <a:ext cx="69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s-MX" sz="1600">
                  <a:cs typeface="Arial" panose="020B0604020202020204" pitchFamily="34" charset="0"/>
                </a:rPr>
                <a:t>while</a:t>
              </a:r>
              <a:endParaRPr lang="es-ES_tradnl" altLang="es-MX" sz="1600">
                <a:cs typeface="Arial" panose="020B0604020202020204" pitchFamily="34" charset="0"/>
              </a:endParaRPr>
            </a:p>
            <a:p>
              <a:pPr algn="just" eaLnBrk="0" hangingPunct="0"/>
              <a:endParaRPr lang="es-ES_tradnl" altLang="es-MX" sz="2800"/>
            </a:p>
          </p:txBody>
        </p:sp>
      </p:grpSp>
    </p:spTree>
    <p:extLst>
      <p:ext uri="{BB962C8B-B14F-4D97-AF65-F5344CB8AC3E}">
        <p14:creationId xmlns:p14="http://schemas.microsoft.com/office/powerpoint/2010/main" val="6698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12CF8-9904-4E94-812C-03306D4692CC}"/>
              </a:ext>
            </a:extLst>
          </p:cNvPr>
          <p:cNvSpPr>
            <a:spLocks noGrp="1"/>
          </p:cNvSpPr>
          <p:nvPr>
            <p:ph type="title"/>
          </p:nvPr>
        </p:nvSpPr>
        <p:spPr/>
        <p:txBody>
          <a:bodyPr/>
          <a:lstStyle/>
          <a:p>
            <a:r>
              <a:rPr lang="es-MX" dirty="0"/>
              <a:t>Programación por día</a:t>
            </a:r>
          </a:p>
        </p:txBody>
      </p:sp>
      <p:sp>
        <p:nvSpPr>
          <p:cNvPr id="3" name="Marcador de contenido 2">
            <a:extLst>
              <a:ext uri="{FF2B5EF4-FFF2-40B4-BE49-F238E27FC236}">
                <a16:creationId xmlns:a16="http://schemas.microsoft.com/office/drawing/2014/main" id="{C3D0111D-FEB2-4D51-A8DD-E10076BE06D2}"/>
              </a:ext>
            </a:extLst>
          </p:cNvPr>
          <p:cNvSpPr>
            <a:spLocks noGrp="1"/>
          </p:cNvSpPr>
          <p:nvPr>
            <p:ph idx="1"/>
          </p:nvPr>
        </p:nvSpPr>
        <p:spPr/>
        <p:txBody>
          <a:bodyPr>
            <a:normAutofit fontScale="70000" lnSpcReduction="20000"/>
          </a:bodyPr>
          <a:lstStyle/>
          <a:p>
            <a:r>
              <a:rPr lang="es-MX" dirty="0"/>
              <a:t>Día 1 (Lunes 28 de mayo)</a:t>
            </a:r>
          </a:p>
          <a:p>
            <a:pPr lvl="1" algn="just"/>
            <a:r>
              <a:rPr lang="es-MX" dirty="0"/>
              <a:t>Repaso de breve historia de Java, sintaxis básica, estructuras de control de flujo y ambientes de trabajo.</a:t>
            </a:r>
          </a:p>
          <a:p>
            <a:pPr lvl="1" algn="just"/>
            <a:endParaRPr lang="es-MX" dirty="0"/>
          </a:p>
          <a:p>
            <a:pPr algn="just"/>
            <a:r>
              <a:rPr lang="es-MX" dirty="0"/>
              <a:t>Día 2 (Martes 29 de mayo)</a:t>
            </a:r>
          </a:p>
          <a:p>
            <a:pPr lvl="1" algn="just"/>
            <a:r>
              <a:rPr lang="es-MX" dirty="0"/>
              <a:t>Cadenas y arreglos</a:t>
            </a:r>
          </a:p>
          <a:p>
            <a:pPr lvl="1" algn="just"/>
            <a:endParaRPr lang="es-MX" dirty="0"/>
          </a:p>
          <a:p>
            <a:pPr algn="just"/>
            <a:r>
              <a:rPr lang="es-MX" dirty="0"/>
              <a:t>Día 3 (Miércoles 30 de mayo)</a:t>
            </a:r>
          </a:p>
          <a:p>
            <a:pPr lvl="1" algn="just"/>
            <a:r>
              <a:rPr lang="es-MX" dirty="0"/>
              <a:t>Programación Orientada a Objetos (POO)</a:t>
            </a:r>
          </a:p>
          <a:p>
            <a:pPr lvl="1" algn="just"/>
            <a:endParaRPr lang="es-MX" dirty="0"/>
          </a:p>
          <a:p>
            <a:pPr algn="just"/>
            <a:r>
              <a:rPr lang="es-MX" dirty="0"/>
              <a:t>Día 4 (Jueves 31 de mayo)</a:t>
            </a:r>
          </a:p>
          <a:p>
            <a:pPr lvl="1" algn="just"/>
            <a:r>
              <a:rPr lang="es-MX" dirty="0"/>
              <a:t>POO e introducción a Java Swing (interfaz gráfica)</a:t>
            </a:r>
          </a:p>
          <a:p>
            <a:pPr lvl="1" algn="just"/>
            <a:endParaRPr lang="es-MX" dirty="0"/>
          </a:p>
          <a:p>
            <a:pPr algn="just"/>
            <a:r>
              <a:rPr lang="es-MX" dirty="0"/>
              <a:t>Día 5 (Viernes 01 de junio)</a:t>
            </a:r>
          </a:p>
          <a:p>
            <a:pPr lvl="1" algn="just"/>
            <a:r>
              <a:rPr lang="es-MX" dirty="0"/>
              <a:t>Java Swing</a:t>
            </a:r>
          </a:p>
        </p:txBody>
      </p:sp>
    </p:spTree>
    <p:extLst>
      <p:ext uri="{BB962C8B-B14F-4D97-AF65-F5344CB8AC3E}">
        <p14:creationId xmlns:p14="http://schemas.microsoft.com/office/powerpoint/2010/main" val="102645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998029-60C9-439E-8629-E6FE543DC2A3}"/>
              </a:ext>
            </a:extLst>
          </p:cNvPr>
          <p:cNvSpPr>
            <a:spLocks noGrp="1"/>
          </p:cNvSpPr>
          <p:nvPr>
            <p:ph type="title"/>
          </p:nvPr>
        </p:nvSpPr>
        <p:spPr/>
        <p:txBody>
          <a:bodyPr/>
          <a:lstStyle/>
          <a:p>
            <a:r>
              <a:rPr lang="es-MX" dirty="0"/>
              <a:t>Operadores aritméticos</a:t>
            </a:r>
          </a:p>
        </p:txBody>
      </p:sp>
      <p:graphicFrame>
        <p:nvGraphicFramePr>
          <p:cNvPr id="4" name="Marcador de contenido 4">
            <a:extLst>
              <a:ext uri="{FF2B5EF4-FFF2-40B4-BE49-F238E27FC236}">
                <a16:creationId xmlns:a16="http://schemas.microsoft.com/office/drawing/2014/main" id="{2E06ECD7-390E-4086-BE84-620C92CB8BB3}"/>
              </a:ext>
            </a:extLst>
          </p:cNvPr>
          <p:cNvGraphicFramePr>
            <a:graphicFrameLocks noGrp="1"/>
          </p:cNvGraphicFramePr>
          <p:nvPr>
            <p:ph idx="1"/>
            <p:extLst>
              <p:ext uri="{D42A27DB-BD31-4B8C-83A1-F6EECF244321}">
                <p14:modId xmlns:p14="http://schemas.microsoft.com/office/powerpoint/2010/main" val="941453031"/>
              </p:ext>
            </p:extLst>
          </p:nvPr>
        </p:nvGraphicFramePr>
        <p:xfrm>
          <a:off x="1683442" y="2420888"/>
          <a:ext cx="9602788" cy="2595880"/>
        </p:xfrm>
        <a:graphic>
          <a:graphicData uri="http://schemas.openxmlformats.org/drawingml/2006/table">
            <a:tbl>
              <a:tblPr firstRow="1" bandRow="1">
                <a:tableStyleId>{5C22544A-7EE6-4342-B048-85BDC9FD1C3A}</a:tableStyleId>
              </a:tblPr>
              <a:tblGrid>
                <a:gridCol w="4801394">
                  <a:extLst>
                    <a:ext uri="{9D8B030D-6E8A-4147-A177-3AD203B41FA5}">
                      <a16:colId xmlns:a16="http://schemas.microsoft.com/office/drawing/2014/main" val="2809770544"/>
                    </a:ext>
                  </a:extLst>
                </a:gridCol>
                <a:gridCol w="4801394">
                  <a:extLst>
                    <a:ext uri="{9D8B030D-6E8A-4147-A177-3AD203B41FA5}">
                      <a16:colId xmlns:a16="http://schemas.microsoft.com/office/drawing/2014/main" val="357800219"/>
                    </a:ext>
                  </a:extLst>
                </a:gridCol>
              </a:tblGrid>
              <a:tr h="370840">
                <a:tc>
                  <a:txBody>
                    <a:bodyPr/>
                    <a:lstStyle/>
                    <a:p>
                      <a:pPr algn="ctr"/>
                      <a:r>
                        <a:rPr lang="es-MX" dirty="0"/>
                        <a:t>Operador</a:t>
                      </a:r>
                    </a:p>
                  </a:txBody>
                  <a:tcPr/>
                </a:tc>
                <a:tc>
                  <a:txBody>
                    <a:bodyPr/>
                    <a:lstStyle/>
                    <a:p>
                      <a:pPr algn="ctr"/>
                      <a:r>
                        <a:rPr lang="es-MX" dirty="0"/>
                        <a:t>Operación</a:t>
                      </a:r>
                    </a:p>
                  </a:txBody>
                  <a:tcPr/>
                </a:tc>
                <a:extLst>
                  <a:ext uri="{0D108BD9-81ED-4DB2-BD59-A6C34878D82A}">
                    <a16:rowId xmlns:a16="http://schemas.microsoft.com/office/drawing/2014/main" val="1752935660"/>
                  </a:ext>
                </a:extLst>
              </a:tr>
              <a:tr h="370840">
                <a:tc>
                  <a:txBody>
                    <a:bodyPr/>
                    <a:lstStyle/>
                    <a:p>
                      <a:pPr algn="ctr"/>
                      <a:r>
                        <a:rPr lang="es-MX" dirty="0"/>
                        <a:t>+</a:t>
                      </a:r>
                    </a:p>
                  </a:txBody>
                  <a:tcPr/>
                </a:tc>
                <a:tc>
                  <a:txBody>
                    <a:bodyPr/>
                    <a:lstStyle/>
                    <a:p>
                      <a:pPr algn="ctr"/>
                      <a:r>
                        <a:rPr lang="es-MX" dirty="0"/>
                        <a:t>Suma</a:t>
                      </a:r>
                    </a:p>
                  </a:txBody>
                  <a:tcPr/>
                </a:tc>
                <a:extLst>
                  <a:ext uri="{0D108BD9-81ED-4DB2-BD59-A6C34878D82A}">
                    <a16:rowId xmlns:a16="http://schemas.microsoft.com/office/drawing/2014/main" val="730824231"/>
                  </a:ext>
                </a:extLst>
              </a:tr>
              <a:tr h="370840">
                <a:tc>
                  <a:txBody>
                    <a:bodyPr/>
                    <a:lstStyle/>
                    <a:p>
                      <a:pPr algn="ctr"/>
                      <a:r>
                        <a:rPr lang="es-MX" dirty="0"/>
                        <a:t>-</a:t>
                      </a:r>
                    </a:p>
                  </a:txBody>
                  <a:tcPr/>
                </a:tc>
                <a:tc>
                  <a:txBody>
                    <a:bodyPr/>
                    <a:lstStyle/>
                    <a:p>
                      <a:pPr algn="ctr"/>
                      <a:r>
                        <a:rPr lang="es-MX" dirty="0"/>
                        <a:t>Resta</a:t>
                      </a:r>
                    </a:p>
                  </a:txBody>
                  <a:tcPr/>
                </a:tc>
                <a:extLst>
                  <a:ext uri="{0D108BD9-81ED-4DB2-BD59-A6C34878D82A}">
                    <a16:rowId xmlns:a16="http://schemas.microsoft.com/office/drawing/2014/main" val="2974719948"/>
                  </a:ext>
                </a:extLst>
              </a:tr>
              <a:tr h="370840">
                <a:tc>
                  <a:txBody>
                    <a:bodyPr/>
                    <a:lstStyle/>
                    <a:p>
                      <a:pPr algn="ctr"/>
                      <a:r>
                        <a:rPr lang="es-MX" dirty="0"/>
                        <a:t>*</a:t>
                      </a:r>
                    </a:p>
                  </a:txBody>
                  <a:tcPr/>
                </a:tc>
                <a:tc>
                  <a:txBody>
                    <a:bodyPr/>
                    <a:lstStyle/>
                    <a:p>
                      <a:pPr algn="ctr"/>
                      <a:r>
                        <a:rPr lang="es-MX" dirty="0"/>
                        <a:t>Multiplicación</a:t>
                      </a:r>
                    </a:p>
                  </a:txBody>
                  <a:tcPr/>
                </a:tc>
                <a:extLst>
                  <a:ext uri="{0D108BD9-81ED-4DB2-BD59-A6C34878D82A}">
                    <a16:rowId xmlns:a16="http://schemas.microsoft.com/office/drawing/2014/main" val="1261359492"/>
                  </a:ext>
                </a:extLst>
              </a:tr>
              <a:tr h="370840">
                <a:tc>
                  <a:txBody>
                    <a:bodyPr/>
                    <a:lstStyle/>
                    <a:p>
                      <a:pPr algn="ctr"/>
                      <a:r>
                        <a:rPr lang="es-MX" dirty="0"/>
                        <a:t>/</a:t>
                      </a:r>
                    </a:p>
                  </a:txBody>
                  <a:tcPr/>
                </a:tc>
                <a:tc>
                  <a:txBody>
                    <a:bodyPr/>
                    <a:lstStyle/>
                    <a:p>
                      <a:pPr algn="ctr"/>
                      <a:r>
                        <a:rPr lang="es-MX" dirty="0"/>
                        <a:t>División</a:t>
                      </a:r>
                    </a:p>
                  </a:txBody>
                  <a:tcPr/>
                </a:tc>
                <a:extLst>
                  <a:ext uri="{0D108BD9-81ED-4DB2-BD59-A6C34878D82A}">
                    <a16:rowId xmlns:a16="http://schemas.microsoft.com/office/drawing/2014/main" val="3018922709"/>
                  </a:ext>
                </a:extLst>
              </a:tr>
              <a:tr h="370840">
                <a:tc>
                  <a:txBody>
                    <a:bodyPr/>
                    <a:lstStyle/>
                    <a:p>
                      <a:pPr algn="ctr"/>
                      <a:r>
                        <a:rPr lang="es-MX" dirty="0"/>
                        <a:t>%</a:t>
                      </a:r>
                    </a:p>
                  </a:txBody>
                  <a:tcPr/>
                </a:tc>
                <a:tc>
                  <a:txBody>
                    <a:bodyPr/>
                    <a:lstStyle/>
                    <a:p>
                      <a:pPr algn="ctr"/>
                      <a:r>
                        <a:rPr lang="es-MX" dirty="0"/>
                        <a:t>Resto</a:t>
                      </a:r>
                    </a:p>
                  </a:txBody>
                  <a:tcPr/>
                </a:tc>
                <a:extLst>
                  <a:ext uri="{0D108BD9-81ED-4DB2-BD59-A6C34878D82A}">
                    <a16:rowId xmlns:a16="http://schemas.microsoft.com/office/drawing/2014/main" val="3581598255"/>
                  </a:ext>
                </a:extLst>
              </a:tr>
              <a:tr h="370840">
                <a:tc>
                  <a:txBody>
                    <a:bodyPr/>
                    <a:lstStyle/>
                    <a:p>
                      <a:pPr algn="ctr"/>
                      <a:r>
                        <a:rPr lang="es-MX" dirty="0"/>
                        <a:t>=</a:t>
                      </a:r>
                    </a:p>
                  </a:txBody>
                  <a:tcPr/>
                </a:tc>
                <a:tc>
                  <a:txBody>
                    <a:bodyPr/>
                    <a:lstStyle/>
                    <a:p>
                      <a:pPr algn="ctr"/>
                      <a:r>
                        <a:rPr lang="es-MX" dirty="0"/>
                        <a:t>Asignación</a:t>
                      </a:r>
                    </a:p>
                  </a:txBody>
                  <a:tcPr/>
                </a:tc>
                <a:extLst>
                  <a:ext uri="{0D108BD9-81ED-4DB2-BD59-A6C34878D82A}">
                    <a16:rowId xmlns:a16="http://schemas.microsoft.com/office/drawing/2014/main" val="3858614740"/>
                  </a:ext>
                </a:extLst>
              </a:tr>
            </a:tbl>
          </a:graphicData>
        </a:graphic>
      </p:graphicFrame>
    </p:spTree>
    <p:extLst>
      <p:ext uri="{BB962C8B-B14F-4D97-AF65-F5344CB8AC3E}">
        <p14:creationId xmlns:p14="http://schemas.microsoft.com/office/powerpoint/2010/main" val="363499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2A98B-D9D6-46C7-9F3D-DA35335662BB}"/>
              </a:ext>
            </a:extLst>
          </p:cNvPr>
          <p:cNvSpPr>
            <a:spLocks noGrp="1"/>
          </p:cNvSpPr>
          <p:nvPr>
            <p:ph type="title"/>
          </p:nvPr>
        </p:nvSpPr>
        <p:spPr/>
        <p:txBody>
          <a:bodyPr/>
          <a:lstStyle/>
          <a:p>
            <a:r>
              <a:rPr lang="es-MX" dirty="0"/>
              <a:t>Incremento ‘++’ y Decremento ‘--’</a:t>
            </a:r>
          </a:p>
        </p:txBody>
      </p:sp>
      <p:sp>
        <p:nvSpPr>
          <p:cNvPr id="3" name="Marcador de contenido 2">
            <a:extLst>
              <a:ext uri="{FF2B5EF4-FFF2-40B4-BE49-F238E27FC236}">
                <a16:creationId xmlns:a16="http://schemas.microsoft.com/office/drawing/2014/main" id="{B5E3262E-494F-476F-A627-B84E13BC87F7}"/>
              </a:ext>
            </a:extLst>
          </p:cNvPr>
          <p:cNvSpPr>
            <a:spLocks noGrp="1"/>
          </p:cNvSpPr>
          <p:nvPr>
            <p:ph idx="1"/>
          </p:nvPr>
        </p:nvSpPr>
        <p:spPr/>
        <p:txBody>
          <a:bodyPr/>
          <a:lstStyle/>
          <a:p>
            <a:pPr marL="0" indent="0" algn="just">
              <a:buNone/>
            </a:pPr>
            <a:r>
              <a:rPr lang="es-MX" b="1" dirty="0"/>
              <a:t>Pre:</a:t>
            </a:r>
            <a:r>
              <a:rPr lang="es-MX" dirty="0"/>
              <a:t> Se incrementa/decrementa y después se evalúa la expresión.</a:t>
            </a:r>
          </a:p>
          <a:p>
            <a:pPr marL="0" indent="0" algn="just">
              <a:buNone/>
            </a:pPr>
            <a:r>
              <a:rPr lang="es-MX" dirty="0"/>
              <a:t>	</a:t>
            </a:r>
            <a:r>
              <a:rPr lang="es-MX" dirty="0">
                <a:latin typeface="Courier New" panose="02070309020205020404" pitchFamily="49" charset="0"/>
                <a:cs typeface="Courier New" panose="02070309020205020404" pitchFamily="49" charset="0"/>
              </a:rPr>
              <a:t>++variable;</a:t>
            </a:r>
          </a:p>
          <a:p>
            <a:pPr marL="0" indent="0" algn="just">
              <a:buNone/>
            </a:pPr>
            <a:r>
              <a:rPr lang="es-MX" dirty="0">
                <a:latin typeface="Courier New" panose="02070309020205020404" pitchFamily="49" charset="0"/>
                <a:cs typeface="Courier New" panose="02070309020205020404" pitchFamily="49" charset="0"/>
              </a:rPr>
              <a:t>	--variable;</a:t>
            </a:r>
          </a:p>
          <a:p>
            <a:pPr marL="0" indent="0" algn="just">
              <a:buNone/>
            </a:pPr>
            <a:r>
              <a:rPr lang="es-MX" b="1" dirty="0"/>
              <a:t>Post:</a:t>
            </a:r>
            <a:r>
              <a:rPr lang="es-MX" dirty="0"/>
              <a:t> Se evalúa la expresión y luego se incrementa/decrementa.</a:t>
            </a:r>
          </a:p>
          <a:p>
            <a:pPr marL="0" indent="0" algn="just">
              <a:buNone/>
            </a:pPr>
            <a:r>
              <a:rPr lang="es-MX" dirty="0"/>
              <a:t>	</a:t>
            </a:r>
            <a:r>
              <a:rPr lang="es-MX" dirty="0">
                <a:latin typeface="Courier New" panose="02070309020205020404" pitchFamily="49" charset="0"/>
                <a:cs typeface="Courier New" panose="02070309020205020404" pitchFamily="49" charset="0"/>
              </a:rPr>
              <a:t>variable++;</a:t>
            </a:r>
          </a:p>
          <a:p>
            <a:pPr marL="0" indent="0" algn="just">
              <a:buNone/>
            </a:pPr>
            <a:r>
              <a:rPr lang="es-MX" dirty="0">
                <a:latin typeface="Courier New" panose="02070309020205020404" pitchFamily="49" charset="0"/>
                <a:cs typeface="Courier New" panose="02070309020205020404" pitchFamily="49" charset="0"/>
              </a:rPr>
              <a:t>	variable--;</a:t>
            </a:r>
          </a:p>
        </p:txBody>
      </p:sp>
    </p:spTree>
    <p:extLst>
      <p:ext uri="{BB962C8B-B14F-4D97-AF65-F5344CB8AC3E}">
        <p14:creationId xmlns:p14="http://schemas.microsoft.com/office/powerpoint/2010/main" val="345715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6D23A-AA2F-4C2C-83DD-421B6DCFC1A2}"/>
              </a:ext>
            </a:extLst>
          </p:cNvPr>
          <p:cNvSpPr>
            <a:spLocks noGrp="1"/>
          </p:cNvSpPr>
          <p:nvPr>
            <p:ph type="title"/>
          </p:nvPr>
        </p:nvSpPr>
        <p:spPr/>
        <p:txBody>
          <a:bodyPr/>
          <a:lstStyle/>
          <a:p>
            <a:r>
              <a:rPr lang="es-MX" dirty="0"/>
              <a:t>Operadores relacionales</a:t>
            </a:r>
          </a:p>
        </p:txBody>
      </p:sp>
      <p:grpSp>
        <p:nvGrpSpPr>
          <p:cNvPr id="4" name="Group 69">
            <a:extLst>
              <a:ext uri="{FF2B5EF4-FFF2-40B4-BE49-F238E27FC236}">
                <a16:creationId xmlns:a16="http://schemas.microsoft.com/office/drawing/2014/main" id="{5B4F9002-37BF-4BA8-AA8D-87840519CDD0}"/>
              </a:ext>
            </a:extLst>
          </p:cNvPr>
          <p:cNvGrpSpPr>
            <a:grpSpLocks/>
          </p:cNvGrpSpPr>
          <p:nvPr/>
        </p:nvGrpSpPr>
        <p:grpSpPr bwMode="auto">
          <a:xfrm>
            <a:off x="3601936" y="1981200"/>
            <a:ext cx="5765800" cy="2895600"/>
            <a:chOff x="-3" y="-3"/>
            <a:chExt cx="3632" cy="2764"/>
          </a:xfrm>
        </p:grpSpPr>
        <p:grpSp>
          <p:nvGrpSpPr>
            <p:cNvPr id="5" name="Group 67">
              <a:extLst>
                <a:ext uri="{FF2B5EF4-FFF2-40B4-BE49-F238E27FC236}">
                  <a16:creationId xmlns:a16="http://schemas.microsoft.com/office/drawing/2014/main" id="{F49D2C52-0E5B-4000-80BE-92CF1315DBE9}"/>
                </a:ext>
              </a:extLst>
            </p:cNvPr>
            <p:cNvGrpSpPr>
              <a:grpSpLocks/>
            </p:cNvGrpSpPr>
            <p:nvPr/>
          </p:nvGrpSpPr>
          <p:grpSpPr bwMode="auto">
            <a:xfrm>
              <a:off x="0" y="0"/>
              <a:ext cx="3626" cy="2758"/>
              <a:chOff x="0" y="0"/>
              <a:chExt cx="3626" cy="2758"/>
            </a:xfrm>
          </p:grpSpPr>
          <p:grpSp>
            <p:nvGrpSpPr>
              <p:cNvPr id="7" name="Group 26">
                <a:extLst>
                  <a:ext uri="{FF2B5EF4-FFF2-40B4-BE49-F238E27FC236}">
                    <a16:creationId xmlns:a16="http://schemas.microsoft.com/office/drawing/2014/main" id="{D509D3A7-75FB-4E40-A0C4-7D2423A4CEAA}"/>
                  </a:ext>
                </a:extLst>
              </p:cNvPr>
              <p:cNvGrpSpPr>
                <a:grpSpLocks/>
              </p:cNvGrpSpPr>
              <p:nvPr/>
            </p:nvGrpSpPr>
            <p:grpSpPr bwMode="auto">
              <a:xfrm>
                <a:off x="0" y="0"/>
                <a:ext cx="1208" cy="394"/>
                <a:chOff x="0" y="0"/>
                <a:chExt cx="1208" cy="394"/>
              </a:xfrm>
            </p:grpSpPr>
            <p:sp>
              <p:nvSpPr>
                <p:cNvPr id="68" name="Rectangle 4">
                  <a:extLst>
                    <a:ext uri="{FF2B5EF4-FFF2-40B4-BE49-F238E27FC236}">
                      <a16:creationId xmlns:a16="http://schemas.microsoft.com/office/drawing/2014/main" id="{724EE275-8F89-4A3D-9DB8-002782F5EB49}"/>
                    </a:ext>
                  </a:extLst>
                </p:cNvPr>
                <p:cNvSpPr>
                  <a:spLocks noChangeArrowheads="1"/>
                </p:cNvSpPr>
                <p:nvPr/>
              </p:nvSpPr>
              <p:spPr bwMode="auto">
                <a:xfrm>
                  <a:off x="28" y="0"/>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b="1" dirty="0">
                      <a:cs typeface="Arial" panose="020B0604020202020204" pitchFamily="34" charset="0"/>
                    </a:rPr>
                    <a:t>Operador</a:t>
                  </a:r>
                  <a:endParaRPr lang="es-ES_tradnl" altLang="es-MX" sz="1400" dirty="0">
                    <a:cs typeface="Arial" panose="020B0604020202020204" pitchFamily="34" charset="0"/>
                  </a:endParaRPr>
                </a:p>
                <a:p>
                  <a:pPr algn="ctr" eaLnBrk="0" hangingPunct="0"/>
                  <a:endParaRPr lang="es-ES_tradnl" altLang="es-MX" sz="2400" dirty="0"/>
                </a:p>
              </p:txBody>
            </p:sp>
            <p:sp>
              <p:nvSpPr>
                <p:cNvPr id="69" name="Rectangle 25">
                  <a:extLst>
                    <a:ext uri="{FF2B5EF4-FFF2-40B4-BE49-F238E27FC236}">
                      <a16:creationId xmlns:a16="http://schemas.microsoft.com/office/drawing/2014/main" id="{520FB84C-2FBE-4510-A6A9-AEDEDB367B41}"/>
                    </a:ext>
                  </a:extLst>
                </p:cNvPr>
                <p:cNvSpPr>
                  <a:spLocks noChangeArrowheads="1"/>
                </p:cNvSpPr>
                <p:nvPr/>
              </p:nvSpPr>
              <p:spPr bwMode="auto">
                <a:xfrm>
                  <a:off x="0" y="0"/>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8" name="Group 28">
                <a:extLst>
                  <a:ext uri="{FF2B5EF4-FFF2-40B4-BE49-F238E27FC236}">
                    <a16:creationId xmlns:a16="http://schemas.microsoft.com/office/drawing/2014/main" id="{9F16C0A1-D392-44E3-B5C0-DCAB8A455BA4}"/>
                  </a:ext>
                </a:extLst>
              </p:cNvPr>
              <p:cNvGrpSpPr>
                <a:grpSpLocks/>
              </p:cNvGrpSpPr>
              <p:nvPr/>
            </p:nvGrpSpPr>
            <p:grpSpPr bwMode="auto">
              <a:xfrm>
                <a:off x="1208" y="0"/>
                <a:ext cx="1209" cy="394"/>
                <a:chOff x="1208" y="0"/>
                <a:chExt cx="1209" cy="394"/>
              </a:xfrm>
            </p:grpSpPr>
            <p:sp>
              <p:nvSpPr>
                <p:cNvPr id="66" name="Rectangle 5">
                  <a:extLst>
                    <a:ext uri="{FF2B5EF4-FFF2-40B4-BE49-F238E27FC236}">
                      <a16:creationId xmlns:a16="http://schemas.microsoft.com/office/drawing/2014/main" id="{54E52D85-8A77-4DDF-B6F8-97ABA2FEF645}"/>
                    </a:ext>
                  </a:extLst>
                </p:cNvPr>
                <p:cNvSpPr>
                  <a:spLocks noChangeArrowheads="1"/>
                </p:cNvSpPr>
                <p:nvPr/>
              </p:nvSpPr>
              <p:spPr bwMode="auto">
                <a:xfrm>
                  <a:off x="1236" y="0"/>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b="1" dirty="0">
                      <a:cs typeface="Arial" panose="020B0604020202020204" pitchFamily="34" charset="0"/>
                    </a:rPr>
                    <a:t>Significado</a:t>
                  </a:r>
                  <a:endParaRPr lang="es-ES_tradnl" altLang="es-MX" sz="1400" dirty="0">
                    <a:cs typeface="Arial" panose="020B0604020202020204" pitchFamily="34" charset="0"/>
                  </a:endParaRPr>
                </a:p>
                <a:p>
                  <a:pPr algn="ctr" eaLnBrk="0" hangingPunct="0"/>
                  <a:endParaRPr lang="es-ES_tradnl" altLang="es-MX" sz="2400" dirty="0"/>
                </a:p>
              </p:txBody>
            </p:sp>
            <p:sp>
              <p:nvSpPr>
                <p:cNvPr id="67" name="Rectangle 27">
                  <a:extLst>
                    <a:ext uri="{FF2B5EF4-FFF2-40B4-BE49-F238E27FC236}">
                      <a16:creationId xmlns:a16="http://schemas.microsoft.com/office/drawing/2014/main" id="{4128E709-FA8E-4029-97EE-70FAB847ED4B}"/>
                    </a:ext>
                  </a:extLst>
                </p:cNvPr>
                <p:cNvSpPr>
                  <a:spLocks noChangeArrowheads="1"/>
                </p:cNvSpPr>
                <p:nvPr/>
              </p:nvSpPr>
              <p:spPr bwMode="auto">
                <a:xfrm>
                  <a:off x="1208" y="0"/>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9" name="Group 30">
                <a:extLst>
                  <a:ext uri="{FF2B5EF4-FFF2-40B4-BE49-F238E27FC236}">
                    <a16:creationId xmlns:a16="http://schemas.microsoft.com/office/drawing/2014/main" id="{5F95395F-DA45-4934-B98A-B4E9E1DF1F38}"/>
                  </a:ext>
                </a:extLst>
              </p:cNvPr>
              <p:cNvGrpSpPr>
                <a:grpSpLocks/>
              </p:cNvGrpSpPr>
              <p:nvPr/>
            </p:nvGrpSpPr>
            <p:grpSpPr bwMode="auto">
              <a:xfrm>
                <a:off x="2417" y="0"/>
                <a:ext cx="1209" cy="394"/>
                <a:chOff x="2417" y="0"/>
                <a:chExt cx="1209" cy="394"/>
              </a:xfrm>
            </p:grpSpPr>
            <p:sp>
              <p:nvSpPr>
                <p:cNvPr id="64" name="Rectangle 6">
                  <a:extLst>
                    <a:ext uri="{FF2B5EF4-FFF2-40B4-BE49-F238E27FC236}">
                      <a16:creationId xmlns:a16="http://schemas.microsoft.com/office/drawing/2014/main" id="{709B3842-76B2-413B-91BA-A69C709EF266}"/>
                    </a:ext>
                  </a:extLst>
                </p:cNvPr>
                <p:cNvSpPr>
                  <a:spLocks noChangeArrowheads="1"/>
                </p:cNvSpPr>
                <p:nvPr/>
              </p:nvSpPr>
              <p:spPr bwMode="auto">
                <a:xfrm>
                  <a:off x="2445" y="0"/>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b="1">
                      <a:cs typeface="Arial" panose="020B0604020202020204" pitchFamily="34" charset="0"/>
                    </a:rPr>
                    <a:t>Ejemplo</a:t>
                  </a:r>
                  <a:endParaRPr lang="es-ES_tradnl" altLang="es-MX" sz="1400">
                    <a:cs typeface="Arial" panose="020B0604020202020204" pitchFamily="34" charset="0"/>
                  </a:endParaRPr>
                </a:p>
                <a:p>
                  <a:pPr algn="ctr" eaLnBrk="0" hangingPunct="0"/>
                  <a:endParaRPr lang="es-ES_tradnl" altLang="es-MX" sz="2400"/>
                </a:p>
              </p:txBody>
            </p:sp>
            <p:sp>
              <p:nvSpPr>
                <p:cNvPr id="65" name="Rectangle 29">
                  <a:extLst>
                    <a:ext uri="{FF2B5EF4-FFF2-40B4-BE49-F238E27FC236}">
                      <a16:creationId xmlns:a16="http://schemas.microsoft.com/office/drawing/2014/main" id="{1D286391-7571-405E-B3A5-90042B813A66}"/>
                    </a:ext>
                  </a:extLst>
                </p:cNvPr>
                <p:cNvSpPr>
                  <a:spLocks noChangeArrowheads="1"/>
                </p:cNvSpPr>
                <p:nvPr/>
              </p:nvSpPr>
              <p:spPr bwMode="auto">
                <a:xfrm>
                  <a:off x="2417" y="0"/>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0" name="Group 32">
                <a:extLst>
                  <a:ext uri="{FF2B5EF4-FFF2-40B4-BE49-F238E27FC236}">
                    <a16:creationId xmlns:a16="http://schemas.microsoft.com/office/drawing/2014/main" id="{1B45B0D7-0F27-4D22-A35F-C2E17A636D2C}"/>
                  </a:ext>
                </a:extLst>
              </p:cNvPr>
              <p:cNvGrpSpPr>
                <a:grpSpLocks/>
              </p:cNvGrpSpPr>
              <p:nvPr/>
            </p:nvGrpSpPr>
            <p:grpSpPr bwMode="auto">
              <a:xfrm>
                <a:off x="0" y="394"/>
                <a:ext cx="1208" cy="394"/>
                <a:chOff x="0" y="394"/>
                <a:chExt cx="1208" cy="394"/>
              </a:xfrm>
            </p:grpSpPr>
            <p:sp>
              <p:nvSpPr>
                <p:cNvPr id="62" name="Rectangle 7">
                  <a:extLst>
                    <a:ext uri="{FF2B5EF4-FFF2-40B4-BE49-F238E27FC236}">
                      <a16:creationId xmlns:a16="http://schemas.microsoft.com/office/drawing/2014/main" id="{8006BF00-0F34-4E9E-9F3B-F7A5FA51824E}"/>
                    </a:ext>
                  </a:extLst>
                </p:cNvPr>
                <p:cNvSpPr>
                  <a:spLocks noChangeArrowheads="1"/>
                </p:cNvSpPr>
                <p:nvPr/>
              </p:nvSpPr>
              <p:spPr bwMode="auto">
                <a:xfrm>
                  <a:off x="28" y="394"/>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t>
                  </a:r>
                  <a:endParaRPr lang="es-ES_tradnl" altLang="es-MX" sz="1400" dirty="0">
                    <a:cs typeface="Arial" panose="020B0604020202020204" pitchFamily="34" charset="0"/>
                  </a:endParaRPr>
                </a:p>
                <a:p>
                  <a:pPr algn="just" eaLnBrk="0" hangingPunct="0"/>
                  <a:endParaRPr lang="es-ES_tradnl" altLang="es-MX" sz="2400" dirty="0"/>
                </a:p>
              </p:txBody>
            </p:sp>
            <p:sp>
              <p:nvSpPr>
                <p:cNvPr id="63" name="Rectangle 31">
                  <a:extLst>
                    <a:ext uri="{FF2B5EF4-FFF2-40B4-BE49-F238E27FC236}">
                      <a16:creationId xmlns:a16="http://schemas.microsoft.com/office/drawing/2014/main" id="{1E716166-C5D8-449F-BC8B-1A2BE7DA4732}"/>
                    </a:ext>
                  </a:extLst>
                </p:cNvPr>
                <p:cNvSpPr>
                  <a:spLocks noChangeArrowheads="1"/>
                </p:cNvSpPr>
                <p:nvPr/>
              </p:nvSpPr>
              <p:spPr bwMode="auto">
                <a:xfrm>
                  <a:off x="0" y="394"/>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1" name="Group 34">
                <a:extLst>
                  <a:ext uri="{FF2B5EF4-FFF2-40B4-BE49-F238E27FC236}">
                    <a16:creationId xmlns:a16="http://schemas.microsoft.com/office/drawing/2014/main" id="{65DF3DA4-A832-436A-9670-FE7D62A23948}"/>
                  </a:ext>
                </a:extLst>
              </p:cNvPr>
              <p:cNvGrpSpPr>
                <a:grpSpLocks/>
              </p:cNvGrpSpPr>
              <p:nvPr/>
            </p:nvGrpSpPr>
            <p:grpSpPr bwMode="auto">
              <a:xfrm>
                <a:off x="1208" y="394"/>
                <a:ext cx="1209" cy="394"/>
                <a:chOff x="1208" y="394"/>
                <a:chExt cx="1209" cy="394"/>
              </a:xfrm>
            </p:grpSpPr>
            <p:sp>
              <p:nvSpPr>
                <p:cNvPr id="60" name="Rectangle 8">
                  <a:extLst>
                    <a:ext uri="{FF2B5EF4-FFF2-40B4-BE49-F238E27FC236}">
                      <a16:creationId xmlns:a16="http://schemas.microsoft.com/office/drawing/2014/main" id="{FEDB83B3-E515-4984-BB29-15AD5FD2FEED}"/>
                    </a:ext>
                  </a:extLst>
                </p:cNvPr>
                <p:cNvSpPr>
                  <a:spLocks noChangeArrowheads="1"/>
                </p:cNvSpPr>
                <p:nvPr/>
              </p:nvSpPr>
              <p:spPr bwMode="auto">
                <a:xfrm>
                  <a:off x="1236" y="394"/>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s-ES_tradnl" altLang="es-MX" sz="1400">
                      <a:cs typeface="Arial" panose="020B0604020202020204" pitchFamily="34" charset="0"/>
                    </a:rPr>
                    <a:t>Igual a</a:t>
                  </a:r>
                </a:p>
                <a:p>
                  <a:pPr algn="just" eaLnBrk="0" hangingPunct="0"/>
                  <a:endParaRPr lang="es-ES_tradnl" altLang="es-MX" sz="2400"/>
                </a:p>
              </p:txBody>
            </p:sp>
            <p:sp>
              <p:nvSpPr>
                <p:cNvPr id="61" name="Rectangle 33">
                  <a:extLst>
                    <a:ext uri="{FF2B5EF4-FFF2-40B4-BE49-F238E27FC236}">
                      <a16:creationId xmlns:a16="http://schemas.microsoft.com/office/drawing/2014/main" id="{973859DB-4A42-484B-8B93-A7422EE8FBE3}"/>
                    </a:ext>
                  </a:extLst>
                </p:cNvPr>
                <p:cNvSpPr>
                  <a:spLocks noChangeArrowheads="1"/>
                </p:cNvSpPr>
                <p:nvPr/>
              </p:nvSpPr>
              <p:spPr bwMode="auto">
                <a:xfrm>
                  <a:off x="1208" y="394"/>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2" name="Group 36">
                <a:extLst>
                  <a:ext uri="{FF2B5EF4-FFF2-40B4-BE49-F238E27FC236}">
                    <a16:creationId xmlns:a16="http://schemas.microsoft.com/office/drawing/2014/main" id="{CA21380F-DFF8-4A9E-A639-9DB5D5837E06}"/>
                  </a:ext>
                </a:extLst>
              </p:cNvPr>
              <p:cNvGrpSpPr>
                <a:grpSpLocks/>
              </p:cNvGrpSpPr>
              <p:nvPr/>
            </p:nvGrpSpPr>
            <p:grpSpPr bwMode="auto">
              <a:xfrm>
                <a:off x="2417" y="394"/>
                <a:ext cx="1209" cy="394"/>
                <a:chOff x="2417" y="394"/>
                <a:chExt cx="1209" cy="394"/>
              </a:xfrm>
            </p:grpSpPr>
            <p:sp>
              <p:nvSpPr>
                <p:cNvPr id="58" name="Rectangle 9">
                  <a:extLst>
                    <a:ext uri="{FF2B5EF4-FFF2-40B4-BE49-F238E27FC236}">
                      <a16:creationId xmlns:a16="http://schemas.microsoft.com/office/drawing/2014/main" id="{A27664D8-DCDF-4CB0-A573-B9330CB79D5A}"/>
                    </a:ext>
                  </a:extLst>
                </p:cNvPr>
                <p:cNvSpPr>
                  <a:spLocks noChangeArrowheads="1"/>
                </p:cNvSpPr>
                <p:nvPr/>
              </p:nvSpPr>
              <p:spPr bwMode="auto">
                <a:xfrm>
                  <a:off x="2445" y="394"/>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s-ES_tradnl" altLang="es-MX" sz="1400" dirty="0">
                      <a:cs typeface="Courier New" panose="02070309020205020404" pitchFamily="49" charset="0"/>
                    </a:rPr>
                    <a:t>a == b</a:t>
                  </a:r>
                  <a:endParaRPr lang="es-ES_tradnl" altLang="es-MX" sz="1400" dirty="0">
                    <a:cs typeface="Arial" panose="020B0604020202020204" pitchFamily="34" charset="0"/>
                  </a:endParaRPr>
                </a:p>
                <a:p>
                  <a:pPr algn="just" eaLnBrk="0" hangingPunct="0"/>
                  <a:endParaRPr lang="es-ES_tradnl" altLang="es-MX" sz="2400" dirty="0"/>
                </a:p>
              </p:txBody>
            </p:sp>
            <p:sp>
              <p:nvSpPr>
                <p:cNvPr id="59" name="Rectangle 35">
                  <a:extLst>
                    <a:ext uri="{FF2B5EF4-FFF2-40B4-BE49-F238E27FC236}">
                      <a16:creationId xmlns:a16="http://schemas.microsoft.com/office/drawing/2014/main" id="{652E4819-A7F4-496D-B971-90BE9F62F190}"/>
                    </a:ext>
                  </a:extLst>
                </p:cNvPr>
                <p:cNvSpPr>
                  <a:spLocks noChangeArrowheads="1"/>
                </p:cNvSpPr>
                <p:nvPr/>
              </p:nvSpPr>
              <p:spPr bwMode="auto">
                <a:xfrm>
                  <a:off x="2417" y="394"/>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3" name="Group 38">
                <a:extLst>
                  <a:ext uri="{FF2B5EF4-FFF2-40B4-BE49-F238E27FC236}">
                    <a16:creationId xmlns:a16="http://schemas.microsoft.com/office/drawing/2014/main" id="{BF49509C-6B3A-45EA-8C95-202AD595E253}"/>
                  </a:ext>
                </a:extLst>
              </p:cNvPr>
              <p:cNvGrpSpPr>
                <a:grpSpLocks/>
              </p:cNvGrpSpPr>
              <p:nvPr/>
            </p:nvGrpSpPr>
            <p:grpSpPr bwMode="auto">
              <a:xfrm>
                <a:off x="0" y="788"/>
                <a:ext cx="1208" cy="394"/>
                <a:chOff x="0" y="788"/>
                <a:chExt cx="1208" cy="394"/>
              </a:xfrm>
            </p:grpSpPr>
            <p:sp>
              <p:nvSpPr>
                <p:cNvPr id="56" name="Rectangle 10">
                  <a:extLst>
                    <a:ext uri="{FF2B5EF4-FFF2-40B4-BE49-F238E27FC236}">
                      <a16:creationId xmlns:a16="http://schemas.microsoft.com/office/drawing/2014/main" id="{62305322-49ED-4C0A-A79A-04F1E62CBB2A}"/>
                    </a:ext>
                  </a:extLst>
                </p:cNvPr>
                <p:cNvSpPr>
                  <a:spLocks noChangeArrowheads="1"/>
                </p:cNvSpPr>
                <p:nvPr/>
              </p:nvSpPr>
              <p:spPr bwMode="auto">
                <a:xfrm>
                  <a:off x="28" y="788"/>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a:t>
                  </a:r>
                  <a:endParaRPr lang="es-ES_tradnl" altLang="es-MX" sz="1400" dirty="0">
                    <a:cs typeface="Arial" panose="020B0604020202020204" pitchFamily="34" charset="0"/>
                  </a:endParaRPr>
                </a:p>
                <a:p>
                  <a:pPr algn="just" eaLnBrk="0" hangingPunct="0"/>
                  <a:endParaRPr lang="es-ES_tradnl" altLang="es-MX" sz="2400" dirty="0"/>
                </a:p>
              </p:txBody>
            </p:sp>
            <p:sp>
              <p:nvSpPr>
                <p:cNvPr id="57" name="Rectangle 37">
                  <a:extLst>
                    <a:ext uri="{FF2B5EF4-FFF2-40B4-BE49-F238E27FC236}">
                      <a16:creationId xmlns:a16="http://schemas.microsoft.com/office/drawing/2014/main" id="{47D52DC8-1E54-4582-B9C3-4B2B1ED2BF6B}"/>
                    </a:ext>
                  </a:extLst>
                </p:cNvPr>
                <p:cNvSpPr>
                  <a:spLocks noChangeArrowheads="1"/>
                </p:cNvSpPr>
                <p:nvPr/>
              </p:nvSpPr>
              <p:spPr bwMode="auto">
                <a:xfrm>
                  <a:off x="0" y="788"/>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4" name="Group 40">
                <a:extLst>
                  <a:ext uri="{FF2B5EF4-FFF2-40B4-BE49-F238E27FC236}">
                    <a16:creationId xmlns:a16="http://schemas.microsoft.com/office/drawing/2014/main" id="{D3FEF6F1-2B48-426A-8DD6-BE5776493057}"/>
                  </a:ext>
                </a:extLst>
              </p:cNvPr>
              <p:cNvGrpSpPr>
                <a:grpSpLocks/>
              </p:cNvGrpSpPr>
              <p:nvPr/>
            </p:nvGrpSpPr>
            <p:grpSpPr bwMode="auto">
              <a:xfrm>
                <a:off x="1208" y="788"/>
                <a:ext cx="1209" cy="394"/>
                <a:chOff x="1208" y="788"/>
                <a:chExt cx="1209" cy="394"/>
              </a:xfrm>
            </p:grpSpPr>
            <p:sp>
              <p:nvSpPr>
                <p:cNvPr id="54" name="Rectangle 11">
                  <a:extLst>
                    <a:ext uri="{FF2B5EF4-FFF2-40B4-BE49-F238E27FC236}">
                      <a16:creationId xmlns:a16="http://schemas.microsoft.com/office/drawing/2014/main" id="{80EB4553-6BFB-4051-AB6F-53FFE6D2ABB0}"/>
                    </a:ext>
                  </a:extLst>
                </p:cNvPr>
                <p:cNvSpPr>
                  <a:spLocks noChangeArrowheads="1"/>
                </p:cNvSpPr>
                <p:nvPr/>
              </p:nvSpPr>
              <p:spPr bwMode="auto">
                <a:xfrm>
                  <a:off x="1236" y="788"/>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s-ES_tradnl" altLang="es-MX" sz="1400">
                      <a:cs typeface="Arial" panose="020B0604020202020204" pitchFamily="34" charset="0"/>
                    </a:rPr>
                    <a:t>No igual a</a:t>
                  </a:r>
                </a:p>
                <a:p>
                  <a:pPr algn="just" eaLnBrk="0" hangingPunct="0"/>
                  <a:endParaRPr lang="es-ES_tradnl" altLang="es-MX" sz="2400"/>
                </a:p>
              </p:txBody>
            </p:sp>
            <p:sp>
              <p:nvSpPr>
                <p:cNvPr id="55" name="Rectangle 39">
                  <a:extLst>
                    <a:ext uri="{FF2B5EF4-FFF2-40B4-BE49-F238E27FC236}">
                      <a16:creationId xmlns:a16="http://schemas.microsoft.com/office/drawing/2014/main" id="{136E6BE2-08CB-4D63-9E44-2DE229FADFB2}"/>
                    </a:ext>
                  </a:extLst>
                </p:cNvPr>
                <p:cNvSpPr>
                  <a:spLocks noChangeArrowheads="1"/>
                </p:cNvSpPr>
                <p:nvPr/>
              </p:nvSpPr>
              <p:spPr bwMode="auto">
                <a:xfrm>
                  <a:off x="1208" y="788"/>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5" name="Group 42">
                <a:extLst>
                  <a:ext uri="{FF2B5EF4-FFF2-40B4-BE49-F238E27FC236}">
                    <a16:creationId xmlns:a16="http://schemas.microsoft.com/office/drawing/2014/main" id="{04627736-6046-4835-A5D3-F40562ADB20B}"/>
                  </a:ext>
                </a:extLst>
              </p:cNvPr>
              <p:cNvGrpSpPr>
                <a:grpSpLocks/>
              </p:cNvGrpSpPr>
              <p:nvPr/>
            </p:nvGrpSpPr>
            <p:grpSpPr bwMode="auto">
              <a:xfrm>
                <a:off x="2417" y="788"/>
                <a:ext cx="1209" cy="394"/>
                <a:chOff x="2417" y="788"/>
                <a:chExt cx="1209" cy="394"/>
              </a:xfrm>
            </p:grpSpPr>
            <p:sp>
              <p:nvSpPr>
                <p:cNvPr id="52" name="Rectangle 12">
                  <a:extLst>
                    <a:ext uri="{FF2B5EF4-FFF2-40B4-BE49-F238E27FC236}">
                      <a16:creationId xmlns:a16="http://schemas.microsoft.com/office/drawing/2014/main" id="{FD0101CF-5FA4-429B-92AF-F52F3C92DE70}"/>
                    </a:ext>
                  </a:extLst>
                </p:cNvPr>
                <p:cNvSpPr>
                  <a:spLocks noChangeArrowheads="1"/>
                </p:cNvSpPr>
                <p:nvPr/>
              </p:nvSpPr>
              <p:spPr bwMode="auto">
                <a:xfrm>
                  <a:off x="2445" y="788"/>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s-ES_tradnl" altLang="es-MX" sz="1400">
                      <a:cs typeface="Courier New" panose="02070309020205020404" pitchFamily="49" charset="0"/>
                    </a:rPr>
                    <a:t>a != b</a:t>
                  </a:r>
                  <a:endParaRPr lang="es-ES_tradnl" altLang="es-MX" sz="1400">
                    <a:cs typeface="Arial" panose="020B0604020202020204" pitchFamily="34" charset="0"/>
                  </a:endParaRPr>
                </a:p>
                <a:p>
                  <a:pPr algn="just" eaLnBrk="0" hangingPunct="0"/>
                  <a:endParaRPr lang="es-ES_tradnl" altLang="es-MX" sz="2400"/>
                </a:p>
              </p:txBody>
            </p:sp>
            <p:sp>
              <p:nvSpPr>
                <p:cNvPr id="53" name="Rectangle 41">
                  <a:extLst>
                    <a:ext uri="{FF2B5EF4-FFF2-40B4-BE49-F238E27FC236}">
                      <a16:creationId xmlns:a16="http://schemas.microsoft.com/office/drawing/2014/main" id="{A017C4FD-02A2-4F43-BE24-FF73ADF81D86}"/>
                    </a:ext>
                  </a:extLst>
                </p:cNvPr>
                <p:cNvSpPr>
                  <a:spLocks noChangeArrowheads="1"/>
                </p:cNvSpPr>
                <p:nvPr/>
              </p:nvSpPr>
              <p:spPr bwMode="auto">
                <a:xfrm>
                  <a:off x="2417" y="788"/>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6" name="Group 44">
                <a:extLst>
                  <a:ext uri="{FF2B5EF4-FFF2-40B4-BE49-F238E27FC236}">
                    <a16:creationId xmlns:a16="http://schemas.microsoft.com/office/drawing/2014/main" id="{658D6369-7680-4C10-A5EE-650839D53DE8}"/>
                  </a:ext>
                </a:extLst>
              </p:cNvPr>
              <p:cNvGrpSpPr>
                <a:grpSpLocks/>
              </p:cNvGrpSpPr>
              <p:nvPr/>
            </p:nvGrpSpPr>
            <p:grpSpPr bwMode="auto">
              <a:xfrm>
                <a:off x="0" y="1182"/>
                <a:ext cx="1208" cy="394"/>
                <a:chOff x="0" y="1182"/>
                <a:chExt cx="1208" cy="394"/>
              </a:xfrm>
            </p:grpSpPr>
            <p:sp>
              <p:nvSpPr>
                <p:cNvPr id="50" name="Rectangle 13">
                  <a:extLst>
                    <a:ext uri="{FF2B5EF4-FFF2-40B4-BE49-F238E27FC236}">
                      <a16:creationId xmlns:a16="http://schemas.microsoft.com/office/drawing/2014/main" id="{05C49F63-EC6A-47D6-805F-5F14F191B961}"/>
                    </a:ext>
                  </a:extLst>
                </p:cNvPr>
                <p:cNvSpPr>
                  <a:spLocks noChangeArrowheads="1"/>
                </p:cNvSpPr>
                <p:nvPr/>
              </p:nvSpPr>
              <p:spPr bwMode="auto">
                <a:xfrm>
                  <a:off x="28" y="1182"/>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&gt;</a:t>
                  </a:r>
                  <a:endParaRPr lang="es-ES_tradnl" altLang="es-MX" sz="1400" dirty="0">
                    <a:cs typeface="Arial" panose="020B0604020202020204" pitchFamily="34" charset="0"/>
                  </a:endParaRPr>
                </a:p>
                <a:p>
                  <a:pPr algn="just" eaLnBrk="0" hangingPunct="0"/>
                  <a:endParaRPr lang="es-ES_tradnl" altLang="es-MX" sz="2400" dirty="0"/>
                </a:p>
              </p:txBody>
            </p:sp>
            <p:sp>
              <p:nvSpPr>
                <p:cNvPr id="51" name="Rectangle 43">
                  <a:extLst>
                    <a:ext uri="{FF2B5EF4-FFF2-40B4-BE49-F238E27FC236}">
                      <a16:creationId xmlns:a16="http://schemas.microsoft.com/office/drawing/2014/main" id="{A6542166-2F75-4C61-9A4D-536577F66CF6}"/>
                    </a:ext>
                  </a:extLst>
                </p:cNvPr>
                <p:cNvSpPr>
                  <a:spLocks noChangeArrowheads="1"/>
                </p:cNvSpPr>
                <p:nvPr/>
              </p:nvSpPr>
              <p:spPr bwMode="auto">
                <a:xfrm>
                  <a:off x="0" y="1182"/>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7" name="Group 46">
                <a:extLst>
                  <a:ext uri="{FF2B5EF4-FFF2-40B4-BE49-F238E27FC236}">
                    <a16:creationId xmlns:a16="http://schemas.microsoft.com/office/drawing/2014/main" id="{834825CC-321E-4133-BE19-92626F01CEAE}"/>
                  </a:ext>
                </a:extLst>
              </p:cNvPr>
              <p:cNvGrpSpPr>
                <a:grpSpLocks/>
              </p:cNvGrpSpPr>
              <p:nvPr/>
            </p:nvGrpSpPr>
            <p:grpSpPr bwMode="auto">
              <a:xfrm>
                <a:off x="1208" y="1182"/>
                <a:ext cx="1209" cy="394"/>
                <a:chOff x="1208" y="1182"/>
                <a:chExt cx="1209" cy="394"/>
              </a:xfrm>
            </p:grpSpPr>
            <p:sp>
              <p:nvSpPr>
                <p:cNvPr id="48" name="Rectangle 14">
                  <a:extLst>
                    <a:ext uri="{FF2B5EF4-FFF2-40B4-BE49-F238E27FC236}">
                      <a16:creationId xmlns:a16="http://schemas.microsoft.com/office/drawing/2014/main" id="{4CC1F948-BBBD-40BB-942A-FA65C94E0FEC}"/>
                    </a:ext>
                  </a:extLst>
                </p:cNvPr>
                <p:cNvSpPr>
                  <a:spLocks noChangeArrowheads="1"/>
                </p:cNvSpPr>
                <p:nvPr/>
              </p:nvSpPr>
              <p:spPr bwMode="auto">
                <a:xfrm>
                  <a:off x="1236" y="1182"/>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s-ES_tradnl" altLang="es-MX" sz="1400">
                      <a:cs typeface="Arial" panose="020B0604020202020204" pitchFamily="34" charset="0"/>
                    </a:rPr>
                    <a:t>Mayor que</a:t>
                  </a:r>
                </a:p>
                <a:p>
                  <a:pPr algn="just" eaLnBrk="0" hangingPunct="0"/>
                  <a:endParaRPr lang="es-ES_tradnl" altLang="es-MX" sz="2400"/>
                </a:p>
              </p:txBody>
            </p:sp>
            <p:sp>
              <p:nvSpPr>
                <p:cNvPr id="49" name="Rectangle 45">
                  <a:extLst>
                    <a:ext uri="{FF2B5EF4-FFF2-40B4-BE49-F238E27FC236}">
                      <a16:creationId xmlns:a16="http://schemas.microsoft.com/office/drawing/2014/main" id="{9218F174-74FA-4F21-9EF1-264BF40DCE42}"/>
                    </a:ext>
                  </a:extLst>
                </p:cNvPr>
                <p:cNvSpPr>
                  <a:spLocks noChangeArrowheads="1"/>
                </p:cNvSpPr>
                <p:nvPr/>
              </p:nvSpPr>
              <p:spPr bwMode="auto">
                <a:xfrm>
                  <a:off x="1208" y="1182"/>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8" name="Group 48">
                <a:extLst>
                  <a:ext uri="{FF2B5EF4-FFF2-40B4-BE49-F238E27FC236}">
                    <a16:creationId xmlns:a16="http://schemas.microsoft.com/office/drawing/2014/main" id="{06C95B50-5D60-41D2-B92B-EDD5C83EB5BD}"/>
                  </a:ext>
                </a:extLst>
              </p:cNvPr>
              <p:cNvGrpSpPr>
                <a:grpSpLocks/>
              </p:cNvGrpSpPr>
              <p:nvPr/>
            </p:nvGrpSpPr>
            <p:grpSpPr bwMode="auto">
              <a:xfrm>
                <a:off x="2417" y="1182"/>
                <a:ext cx="1209" cy="394"/>
                <a:chOff x="2417" y="1182"/>
                <a:chExt cx="1209" cy="394"/>
              </a:xfrm>
            </p:grpSpPr>
            <p:sp>
              <p:nvSpPr>
                <p:cNvPr id="46" name="Rectangle 15">
                  <a:extLst>
                    <a:ext uri="{FF2B5EF4-FFF2-40B4-BE49-F238E27FC236}">
                      <a16:creationId xmlns:a16="http://schemas.microsoft.com/office/drawing/2014/main" id="{457830C3-A31F-4198-AAD6-6A8836820FF2}"/>
                    </a:ext>
                  </a:extLst>
                </p:cNvPr>
                <p:cNvSpPr>
                  <a:spLocks noChangeArrowheads="1"/>
                </p:cNvSpPr>
                <p:nvPr/>
              </p:nvSpPr>
              <p:spPr bwMode="auto">
                <a:xfrm>
                  <a:off x="2445" y="1182"/>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s-ES_tradnl" altLang="es-MX" sz="1400">
                      <a:cs typeface="Courier New" panose="02070309020205020404" pitchFamily="49" charset="0"/>
                    </a:rPr>
                    <a:t>a &gt; b</a:t>
                  </a:r>
                  <a:endParaRPr lang="es-ES_tradnl" altLang="es-MX" sz="1400">
                    <a:cs typeface="Arial" panose="020B0604020202020204" pitchFamily="34" charset="0"/>
                  </a:endParaRPr>
                </a:p>
                <a:p>
                  <a:pPr algn="just" eaLnBrk="0" hangingPunct="0"/>
                  <a:endParaRPr lang="es-ES_tradnl" altLang="es-MX" sz="2400"/>
                </a:p>
              </p:txBody>
            </p:sp>
            <p:sp>
              <p:nvSpPr>
                <p:cNvPr id="47" name="Rectangle 47">
                  <a:extLst>
                    <a:ext uri="{FF2B5EF4-FFF2-40B4-BE49-F238E27FC236}">
                      <a16:creationId xmlns:a16="http://schemas.microsoft.com/office/drawing/2014/main" id="{51705D97-05F1-4088-AFE1-45ECF8C8D843}"/>
                    </a:ext>
                  </a:extLst>
                </p:cNvPr>
                <p:cNvSpPr>
                  <a:spLocks noChangeArrowheads="1"/>
                </p:cNvSpPr>
                <p:nvPr/>
              </p:nvSpPr>
              <p:spPr bwMode="auto">
                <a:xfrm>
                  <a:off x="2417" y="1182"/>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19" name="Group 50">
                <a:extLst>
                  <a:ext uri="{FF2B5EF4-FFF2-40B4-BE49-F238E27FC236}">
                    <a16:creationId xmlns:a16="http://schemas.microsoft.com/office/drawing/2014/main" id="{854CF7F7-F692-4D2B-A3E0-AEAD13B6799E}"/>
                  </a:ext>
                </a:extLst>
              </p:cNvPr>
              <p:cNvGrpSpPr>
                <a:grpSpLocks/>
              </p:cNvGrpSpPr>
              <p:nvPr/>
            </p:nvGrpSpPr>
            <p:grpSpPr bwMode="auto">
              <a:xfrm>
                <a:off x="0" y="1576"/>
                <a:ext cx="1208" cy="394"/>
                <a:chOff x="0" y="1576"/>
                <a:chExt cx="1208" cy="394"/>
              </a:xfrm>
            </p:grpSpPr>
            <p:sp>
              <p:nvSpPr>
                <p:cNvPr id="44" name="Rectangle 16">
                  <a:extLst>
                    <a:ext uri="{FF2B5EF4-FFF2-40B4-BE49-F238E27FC236}">
                      <a16:creationId xmlns:a16="http://schemas.microsoft.com/office/drawing/2014/main" id="{E95FDD28-FF78-4D6C-BE99-2B51ED3C866A}"/>
                    </a:ext>
                  </a:extLst>
                </p:cNvPr>
                <p:cNvSpPr>
                  <a:spLocks noChangeArrowheads="1"/>
                </p:cNvSpPr>
                <p:nvPr/>
              </p:nvSpPr>
              <p:spPr bwMode="auto">
                <a:xfrm>
                  <a:off x="28" y="1576"/>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&lt;</a:t>
                  </a:r>
                  <a:endParaRPr lang="es-ES_tradnl" altLang="es-MX" sz="1400" dirty="0">
                    <a:cs typeface="Arial" panose="020B0604020202020204" pitchFamily="34" charset="0"/>
                  </a:endParaRPr>
                </a:p>
                <a:p>
                  <a:pPr algn="just" eaLnBrk="0" hangingPunct="0"/>
                  <a:endParaRPr lang="es-ES_tradnl" altLang="es-MX" sz="2400" dirty="0"/>
                </a:p>
              </p:txBody>
            </p:sp>
            <p:sp>
              <p:nvSpPr>
                <p:cNvPr id="45" name="Rectangle 49">
                  <a:extLst>
                    <a:ext uri="{FF2B5EF4-FFF2-40B4-BE49-F238E27FC236}">
                      <a16:creationId xmlns:a16="http://schemas.microsoft.com/office/drawing/2014/main" id="{1F14698C-E0BB-4CB0-9BBA-85671B827351}"/>
                    </a:ext>
                  </a:extLst>
                </p:cNvPr>
                <p:cNvSpPr>
                  <a:spLocks noChangeArrowheads="1"/>
                </p:cNvSpPr>
                <p:nvPr/>
              </p:nvSpPr>
              <p:spPr bwMode="auto">
                <a:xfrm>
                  <a:off x="0" y="1576"/>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0" name="Group 52">
                <a:extLst>
                  <a:ext uri="{FF2B5EF4-FFF2-40B4-BE49-F238E27FC236}">
                    <a16:creationId xmlns:a16="http://schemas.microsoft.com/office/drawing/2014/main" id="{C6E31FC3-A38C-43DD-9763-33FAE1239848}"/>
                  </a:ext>
                </a:extLst>
              </p:cNvPr>
              <p:cNvGrpSpPr>
                <a:grpSpLocks/>
              </p:cNvGrpSpPr>
              <p:nvPr/>
            </p:nvGrpSpPr>
            <p:grpSpPr bwMode="auto">
              <a:xfrm>
                <a:off x="1208" y="1576"/>
                <a:ext cx="1209" cy="394"/>
                <a:chOff x="1208" y="1576"/>
                <a:chExt cx="1209" cy="394"/>
              </a:xfrm>
            </p:grpSpPr>
            <p:sp>
              <p:nvSpPr>
                <p:cNvPr id="42" name="Rectangle 17">
                  <a:extLst>
                    <a:ext uri="{FF2B5EF4-FFF2-40B4-BE49-F238E27FC236}">
                      <a16:creationId xmlns:a16="http://schemas.microsoft.com/office/drawing/2014/main" id="{323A2223-96CC-4C00-92C3-53D86ACEA6C3}"/>
                    </a:ext>
                  </a:extLst>
                </p:cNvPr>
                <p:cNvSpPr>
                  <a:spLocks noChangeArrowheads="1"/>
                </p:cNvSpPr>
                <p:nvPr/>
              </p:nvSpPr>
              <p:spPr bwMode="auto">
                <a:xfrm>
                  <a:off x="1236" y="1576"/>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s-ES_tradnl" altLang="es-MX" sz="1400">
                      <a:cs typeface="Arial" panose="020B0604020202020204" pitchFamily="34" charset="0"/>
                    </a:rPr>
                    <a:t>Menor que</a:t>
                  </a:r>
                </a:p>
                <a:p>
                  <a:pPr algn="just" eaLnBrk="0" hangingPunct="0"/>
                  <a:endParaRPr lang="es-ES_tradnl" altLang="es-MX" sz="2400"/>
                </a:p>
              </p:txBody>
            </p:sp>
            <p:sp>
              <p:nvSpPr>
                <p:cNvPr id="43" name="Rectangle 51">
                  <a:extLst>
                    <a:ext uri="{FF2B5EF4-FFF2-40B4-BE49-F238E27FC236}">
                      <a16:creationId xmlns:a16="http://schemas.microsoft.com/office/drawing/2014/main" id="{CB8F8204-C34D-4261-A344-5071839C83BF}"/>
                    </a:ext>
                  </a:extLst>
                </p:cNvPr>
                <p:cNvSpPr>
                  <a:spLocks noChangeArrowheads="1"/>
                </p:cNvSpPr>
                <p:nvPr/>
              </p:nvSpPr>
              <p:spPr bwMode="auto">
                <a:xfrm>
                  <a:off x="1208" y="1576"/>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1" name="Group 54">
                <a:extLst>
                  <a:ext uri="{FF2B5EF4-FFF2-40B4-BE49-F238E27FC236}">
                    <a16:creationId xmlns:a16="http://schemas.microsoft.com/office/drawing/2014/main" id="{BA97433B-5F89-41B4-B2C6-4B95E5A86DB8}"/>
                  </a:ext>
                </a:extLst>
              </p:cNvPr>
              <p:cNvGrpSpPr>
                <a:grpSpLocks/>
              </p:cNvGrpSpPr>
              <p:nvPr/>
            </p:nvGrpSpPr>
            <p:grpSpPr bwMode="auto">
              <a:xfrm>
                <a:off x="2417" y="1576"/>
                <a:ext cx="1209" cy="394"/>
                <a:chOff x="2417" y="1576"/>
                <a:chExt cx="1209" cy="394"/>
              </a:xfrm>
            </p:grpSpPr>
            <p:sp>
              <p:nvSpPr>
                <p:cNvPr id="40" name="Rectangle 18">
                  <a:extLst>
                    <a:ext uri="{FF2B5EF4-FFF2-40B4-BE49-F238E27FC236}">
                      <a16:creationId xmlns:a16="http://schemas.microsoft.com/office/drawing/2014/main" id="{EEF9E057-4525-42A6-A19B-DB3B221144AD}"/>
                    </a:ext>
                  </a:extLst>
                </p:cNvPr>
                <p:cNvSpPr>
                  <a:spLocks noChangeArrowheads="1"/>
                </p:cNvSpPr>
                <p:nvPr/>
              </p:nvSpPr>
              <p:spPr bwMode="auto">
                <a:xfrm>
                  <a:off x="2445" y="1576"/>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s-ES_tradnl" altLang="es-MX" sz="1400">
                      <a:cs typeface="Courier New" panose="02070309020205020404" pitchFamily="49" charset="0"/>
                    </a:rPr>
                    <a:t>a &lt; b</a:t>
                  </a:r>
                  <a:endParaRPr lang="es-ES_tradnl" altLang="es-MX" sz="1400">
                    <a:cs typeface="Arial" panose="020B0604020202020204" pitchFamily="34" charset="0"/>
                  </a:endParaRPr>
                </a:p>
                <a:p>
                  <a:pPr algn="just" eaLnBrk="0" hangingPunct="0"/>
                  <a:endParaRPr lang="es-ES_tradnl" altLang="es-MX" sz="2400"/>
                </a:p>
              </p:txBody>
            </p:sp>
            <p:sp>
              <p:nvSpPr>
                <p:cNvPr id="41" name="Rectangle 53">
                  <a:extLst>
                    <a:ext uri="{FF2B5EF4-FFF2-40B4-BE49-F238E27FC236}">
                      <a16:creationId xmlns:a16="http://schemas.microsoft.com/office/drawing/2014/main" id="{2049B363-90F6-4D0B-A343-70D1ABF3E3F9}"/>
                    </a:ext>
                  </a:extLst>
                </p:cNvPr>
                <p:cNvSpPr>
                  <a:spLocks noChangeArrowheads="1"/>
                </p:cNvSpPr>
                <p:nvPr/>
              </p:nvSpPr>
              <p:spPr bwMode="auto">
                <a:xfrm>
                  <a:off x="2417" y="1576"/>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2" name="Group 56">
                <a:extLst>
                  <a:ext uri="{FF2B5EF4-FFF2-40B4-BE49-F238E27FC236}">
                    <a16:creationId xmlns:a16="http://schemas.microsoft.com/office/drawing/2014/main" id="{50780247-4CD3-4EA5-BA2C-78ADB79982C8}"/>
                  </a:ext>
                </a:extLst>
              </p:cNvPr>
              <p:cNvGrpSpPr>
                <a:grpSpLocks/>
              </p:cNvGrpSpPr>
              <p:nvPr/>
            </p:nvGrpSpPr>
            <p:grpSpPr bwMode="auto">
              <a:xfrm>
                <a:off x="0" y="1970"/>
                <a:ext cx="1208" cy="394"/>
                <a:chOff x="0" y="1970"/>
                <a:chExt cx="1208" cy="394"/>
              </a:xfrm>
            </p:grpSpPr>
            <p:sp>
              <p:nvSpPr>
                <p:cNvPr id="38" name="Rectangle 19">
                  <a:extLst>
                    <a:ext uri="{FF2B5EF4-FFF2-40B4-BE49-F238E27FC236}">
                      <a16:creationId xmlns:a16="http://schemas.microsoft.com/office/drawing/2014/main" id="{4D51C912-302D-4B83-A740-6173043C44A8}"/>
                    </a:ext>
                  </a:extLst>
                </p:cNvPr>
                <p:cNvSpPr>
                  <a:spLocks noChangeArrowheads="1"/>
                </p:cNvSpPr>
                <p:nvPr/>
              </p:nvSpPr>
              <p:spPr bwMode="auto">
                <a:xfrm>
                  <a:off x="28" y="1970"/>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&gt;=</a:t>
                  </a:r>
                  <a:endParaRPr lang="es-ES_tradnl" altLang="es-MX" sz="1400" dirty="0">
                    <a:cs typeface="Arial" panose="020B0604020202020204" pitchFamily="34" charset="0"/>
                  </a:endParaRPr>
                </a:p>
                <a:p>
                  <a:pPr algn="just" eaLnBrk="0" hangingPunct="0"/>
                  <a:endParaRPr lang="es-ES_tradnl" altLang="es-MX" sz="2400" dirty="0"/>
                </a:p>
              </p:txBody>
            </p:sp>
            <p:sp>
              <p:nvSpPr>
                <p:cNvPr id="39" name="Rectangle 55">
                  <a:extLst>
                    <a:ext uri="{FF2B5EF4-FFF2-40B4-BE49-F238E27FC236}">
                      <a16:creationId xmlns:a16="http://schemas.microsoft.com/office/drawing/2014/main" id="{19C786FE-D303-4F5E-B4F1-CFD49C8E6C18}"/>
                    </a:ext>
                  </a:extLst>
                </p:cNvPr>
                <p:cNvSpPr>
                  <a:spLocks noChangeArrowheads="1"/>
                </p:cNvSpPr>
                <p:nvPr/>
              </p:nvSpPr>
              <p:spPr bwMode="auto">
                <a:xfrm>
                  <a:off x="0" y="1970"/>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3" name="Group 58">
                <a:extLst>
                  <a:ext uri="{FF2B5EF4-FFF2-40B4-BE49-F238E27FC236}">
                    <a16:creationId xmlns:a16="http://schemas.microsoft.com/office/drawing/2014/main" id="{E87E6B61-0977-4058-937F-3A6C82DB8563}"/>
                  </a:ext>
                </a:extLst>
              </p:cNvPr>
              <p:cNvGrpSpPr>
                <a:grpSpLocks/>
              </p:cNvGrpSpPr>
              <p:nvPr/>
            </p:nvGrpSpPr>
            <p:grpSpPr bwMode="auto">
              <a:xfrm>
                <a:off x="1208" y="1970"/>
                <a:ext cx="1209" cy="394"/>
                <a:chOff x="1208" y="1970"/>
                <a:chExt cx="1209" cy="394"/>
              </a:xfrm>
            </p:grpSpPr>
            <p:sp>
              <p:nvSpPr>
                <p:cNvPr id="36" name="Rectangle 20">
                  <a:extLst>
                    <a:ext uri="{FF2B5EF4-FFF2-40B4-BE49-F238E27FC236}">
                      <a16:creationId xmlns:a16="http://schemas.microsoft.com/office/drawing/2014/main" id="{2CCE97E4-9410-44F8-93A8-FE2622FEB683}"/>
                    </a:ext>
                  </a:extLst>
                </p:cNvPr>
                <p:cNvSpPr>
                  <a:spLocks noChangeArrowheads="1"/>
                </p:cNvSpPr>
                <p:nvPr/>
              </p:nvSpPr>
              <p:spPr bwMode="auto">
                <a:xfrm>
                  <a:off x="1236" y="1970"/>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s-ES_tradnl" altLang="es-MX" sz="1400">
                      <a:cs typeface="Arial" panose="020B0604020202020204" pitchFamily="34" charset="0"/>
                    </a:rPr>
                    <a:t>Mayor o igual que</a:t>
                  </a:r>
                </a:p>
                <a:p>
                  <a:pPr algn="just" eaLnBrk="0" hangingPunct="0"/>
                  <a:endParaRPr lang="es-ES_tradnl" altLang="es-MX" sz="2400"/>
                </a:p>
              </p:txBody>
            </p:sp>
            <p:sp>
              <p:nvSpPr>
                <p:cNvPr id="37" name="Rectangle 57">
                  <a:extLst>
                    <a:ext uri="{FF2B5EF4-FFF2-40B4-BE49-F238E27FC236}">
                      <a16:creationId xmlns:a16="http://schemas.microsoft.com/office/drawing/2014/main" id="{43AE894E-042A-4767-A99C-DF46D2D6A78C}"/>
                    </a:ext>
                  </a:extLst>
                </p:cNvPr>
                <p:cNvSpPr>
                  <a:spLocks noChangeArrowheads="1"/>
                </p:cNvSpPr>
                <p:nvPr/>
              </p:nvSpPr>
              <p:spPr bwMode="auto">
                <a:xfrm>
                  <a:off x="1208" y="1970"/>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4" name="Group 60">
                <a:extLst>
                  <a:ext uri="{FF2B5EF4-FFF2-40B4-BE49-F238E27FC236}">
                    <a16:creationId xmlns:a16="http://schemas.microsoft.com/office/drawing/2014/main" id="{5EAD05C5-F860-4B70-A19B-8A81E83FD240}"/>
                  </a:ext>
                </a:extLst>
              </p:cNvPr>
              <p:cNvGrpSpPr>
                <a:grpSpLocks/>
              </p:cNvGrpSpPr>
              <p:nvPr/>
            </p:nvGrpSpPr>
            <p:grpSpPr bwMode="auto">
              <a:xfrm>
                <a:off x="2417" y="1970"/>
                <a:ext cx="1209" cy="394"/>
                <a:chOff x="2417" y="1970"/>
                <a:chExt cx="1209" cy="394"/>
              </a:xfrm>
            </p:grpSpPr>
            <p:sp>
              <p:nvSpPr>
                <p:cNvPr id="34" name="Rectangle 21">
                  <a:extLst>
                    <a:ext uri="{FF2B5EF4-FFF2-40B4-BE49-F238E27FC236}">
                      <a16:creationId xmlns:a16="http://schemas.microsoft.com/office/drawing/2014/main" id="{220017C5-B787-4910-B956-B1FB85E0A982}"/>
                    </a:ext>
                  </a:extLst>
                </p:cNvPr>
                <p:cNvSpPr>
                  <a:spLocks noChangeArrowheads="1"/>
                </p:cNvSpPr>
                <p:nvPr/>
              </p:nvSpPr>
              <p:spPr bwMode="auto">
                <a:xfrm>
                  <a:off x="2445" y="1970"/>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s-ES_tradnl" altLang="es-MX" sz="1400">
                      <a:cs typeface="Courier New" panose="02070309020205020404" pitchFamily="49" charset="0"/>
                    </a:rPr>
                    <a:t>a &gt;= b</a:t>
                  </a:r>
                  <a:endParaRPr lang="es-ES_tradnl" altLang="es-MX" sz="1400">
                    <a:cs typeface="Arial" panose="020B0604020202020204" pitchFamily="34" charset="0"/>
                  </a:endParaRPr>
                </a:p>
                <a:p>
                  <a:pPr algn="just" eaLnBrk="0" hangingPunct="0"/>
                  <a:endParaRPr lang="es-ES_tradnl" altLang="es-MX" sz="2400"/>
                </a:p>
              </p:txBody>
            </p:sp>
            <p:sp>
              <p:nvSpPr>
                <p:cNvPr id="35" name="Rectangle 59">
                  <a:extLst>
                    <a:ext uri="{FF2B5EF4-FFF2-40B4-BE49-F238E27FC236}">
                      <a16:creationId xmlns:a16="http://schemas.microsoft.com/office/drawing/2014/main" id="{14C710FF-8504-4BC3-84C0-969A01E0EEDF}"/>
                    </a:ext>
                  </a:extLst>
                </p:cNvPr>
                <p:cNvSpPr>
                  <a:spLocks noChangeArrowheads="1"/>
                </p:cNvSpPr>
                <p:nvPr/>
              </p:nvSpPr>
              <p:spPr bwMode="auto">
                <a:xfrm>
                  <a:off x="2417" y="1970"/>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5" name="Group 62">
                <a:extLst>
                  <a:ext uri="{FF2B5EF4-FFF2-40B4-BE49-F238E27FC236}">
                    <a16:creationId xmlns:a16="http://schemas.microsoft.com/office/drawing/2014/main" id="{AF0A59C5-C892-44B6-94F2-418EDED6FF00}"/>
                  </a:ext>
                </a:extLst>
              </p:cNvPr>
              <p:cNvGrpSpPr>
                <a:grpSpLocks/>
              </p:cNvGrpSpPr>
              <p:nvPr/>
            </p:nvGrpSpPr>
            <p:grpSpPr bwMode="auto">
              <a:xfrm>
                <a:off x="0" y="2364"/>
                <a:ext cx="1208" cy="394"/>
                <a:chOff x="0" y="2364"/>
                <a:chExt cx="1208" cy="394"/>
              </a:xfrm>
            </p:grpSpPr>
            <p:sp>
              <p:nvSpPr>
                <p:cNvPr id="32" name="Rectangle 22">
                  <a:extLst>
                    <a:ext uri="{FF2B5EF4-FFF2-40B4-BE49-F238E27FC236}">
                      <a16:creationId xmlns:a16="http://schemas.microsoft.com/office/drawing/2014/main" id="{D6F8FBD9-424D-4045-8B07-7B7C06B85C5E}"/>
                    </a:ext>
                  </a:extLst>
                </p:cNvPr>
                <p:cNvSpPr>
                  <a:spLocks noChangeArrowheads="1"/>
                </p:cNvSpPr>
                <p:nvPr/>
              </p:nvSpPr>
              <p:spPr bwMode="auto">
                <a:xfrm>
                  <a:off x="28" y="2364"/>
                  <a:ext cx="1152"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_tradnl" altLang="es-MX" sz="1400" dirty="0">
                      <a:cs typeface="Courier New" panose="02070309020205020404" pitchFamily="49" charset="0"/>
                    </a:rPr>
                    <a:t>&lt;=</a:t>
                  </a:r>
                  <a:endParaRPr lang="es-ES_tradnl" altLang="es-MX" sz="1400" dirty="0">
                    <a:cs typeface="Arial" panose="020B0604020202020204" pitchFamily="34" charset="0"/>
                  </a:endParaRPr>
                </a:p>
                <a:p>
                  <a:pPr algn="just" eaLnBrk="0" hangingPunct="0"/>
                  <a:endParaRPr lang="es-ES_tradnl" altLang="es-MX" sz="2400" dirty="0"/>
                </a:p>
              </p:txBody>
            </p:sp>
            <p:sp>
              <p:nvSpPr>
                <p:cNvPr id="33" name="Rectangle 61">
                  <a:extLst>
                    <a:ext uri="{FF2B5EF4-FFF2-40B4-BE49-F238E27FC236}">
                      <a16:creationId xmlns:a16="http://schemas.microsoft.com/office/drawing/2014/main" id="{B0FF3BFE-3698-45A9-B912-339867917CB4}"/>
                    </a:ext>
                  </a:extLst>
                </p:cNvPr>
                <p:cNvSpPr>
                  <a:spLocks noChangeArrowheads="1"/>
                </p:cNvSpPr>
                <p:nvPr/>
              </p:nvSpPr>
              <p:spPr bwMode="auto">
                <a:xfrm>
                  <a:off x="0" y="2364"/>
                  <a:ext cx="1208"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6" name="Group 64">
                <a:extLst>
                  <a:ext uri="{FF2B5EF4-FFF2-40B4-BE49-F238E27FC236}">
                    <a16:creationId xmlns:a16="http://schemas.microsoft.com/office/drawing/2014/main" id="{0DFBEDE7-D18C-4BEC-9F53-6FA5EC3845D7}"/>
                  </a:ext>
                </a:extLst>
              </p:cNvPr>
              <p:cNvGrpSpPr>
                <a:grpSpLocks/>
              </p:cNvGrpSpPr>
              <p:nvPr/>
            </p:nvGrpSpPr>
            <p:grpSpPr bwMode="auto">
              <a:xfrm>
                <a:off x="1208" y="2364"/>
                <a:ext cx="1209" cy="394"/>
                <a:chOff x="1208" y="2364"/>
                <a:chExt cx="1209" cy="394"/>
              </a:xfrm>
            </p:grpSpPr>
            <p:sp>
              <p:nvSpPr>
                <p:cNvPr id="30" name="Rectangle 23">
                  <a:extLst>
                    <a:ext uri="{FF2B5EF4-FFF2-40B4-BE49-F238E27FC236}">
                      <a16:creationId xmlns:a16="http://schemas.microsoft.com/office/drawing/2014/main" id="{42EAB1FA-69F2-4454-9BE5-3D2282AB02C2}"/>
                    </a:ext>
                  </a:extLst>
                </p:cNvPr>
                <p:cNvSpPr>
                  <a:spLocks noChangeArrowheads="1"/>
                </p:cNvSpPr>
                <p:nvPr/>
              </p:nvSpPr>
              <p:spPr bwMode="auto">
                <a:xfrm>
                  <a:off x="1236" y="2364"/>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s-ES_tradnl" altLang="es-MX" sz="1400">
                      <a:cs typeface="Arial" panose="020B0604020202020204" pitchFamily="34" charset="0"/>
                    </a:rPr>
                    <a:t>Menor o igual que</a:t>
                  </a:r>
                </a:p>
                <a:p>
                  <a:pPr algn="just" eaLnBrk="0" hangingPunct="0"/>
                  <a:endParaRPr lang="es-ES_tradnl" altLang="es-MX" sz="2400"/>
                </a:p>
              </p:txBody>
            </p:sp>
            <p:sp>
              <p:nvSpPr>
                <p:cNvPr id="31" name="Rectangle 63">
                  <a:extLst>
                    <a:ext uri="{FF2B5EF4-FFF2-40B4-BE49-F238E27FC236}">
                      <a16:creationId xmlns:a16="http://schemas.microsoft.com/office/drawing/2014/main" id="{D189811C-FC53-40F9-8D23-D86D4F8A7CD2}"/>
                    </a:ext>
                  </a:extLst>
                </p:cNvPr>
                <p:cNvSpPr>
                  <a:spLocks noChangeArrowheads="1"/>
                </p:cNvSpPr>
                <p:nvPr/>
              </p:nvSpPr>
              <p:spPr bwMode="auto">
                <a:xfrm>
                  <a:off x="1208" y="2364"/>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nvGrpSpPr>
              <p:cNvPr id="27" name="Group 66">
                <a:extLst>
                  <a:ext uri="{FF2B5EF4-FFF2-40B4-BE49-F238E27FC236}">
                    <a16:creationId xmlns:a16="http://schemas.microsoft.com/office/drawing/2014/main" id="{BB9979CE-C0AC-42FB-8F7C-AE527ACCF9DE}"/>
                  </a:ext>
                </a:extLst>
              </p:cNvPr>
              <p:cNvGrpSpPr>
                <a:grpSpLocks/>
              </p:cNvGrpSpPr>
              <p:nvPr/>
            </p:nvGrpSpPr>
            <p:grpSpPr bwMode="auto">
              <a:xfrm>
                <a:off x="2417" y="2364"/>
                <a:ext cx="1209" cy="394"/>
                <a:chOff x="2417" y="2364"/>
                <a:chExt cx="1209" cy="394"/>
              </a:xfrm>
            </p:grpSpPr>
            <p:sp>
              <p:nvSpPr>
                <p:cNvPr id="28" name="Rectangle 24">
                  <a:extLst>
                    <a:ext uri="{FF2B5EF4-FFF2-40B4-BE49-F238E27FC236}">
                      <a16:creationId xmlns:a16="http://schemas.microsoft.com/office/drawing/2014/main" id="{0999E56E-2184-41BF-9F8F-227A2CD2C599}"/>
                    </a:ext>
                  </a:extLst>
                </p:cNvPr>
                <p:cNvSpPr>
                  <a:spLocks noChangeArrowheads="1"/>
                </p:cNvSpPr>
                <p:nvPr/>
              </p:nvSpPr>
              <p:spPr bwMode="auto">
                <a:xfrm>
                  <a:off x="2445" y="2364"/>
                  <a:ext cx="115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s-ES_tradnl" altLang="es-MX" sz="1400">
                      <a:cs typeface="Courier New" panose="02070309020205020404" pitchFamily="49" charset="0"/>
                    </a:rPr>
                    <a:t>a &lt;= b</a:t>
                  </a:r>
                  <a:endParaRPr lang="es-ES_tradnl" altLang="es-MX" sz="1400">
                    <a:cs typeface="Arial" panose="020B0604020202020204" pitchFamily="34" charset="0"/>
                  </a:endParaRPr>
                </a:p>
                <a:p>
                  <a:pPr algn="just" eaLnBrk="0" hangingPunct="0"/>
                  <a:endParaRPr lang="es-ES_tradnl" altLang="es-MX" sz="2400"/>
                </a:p>
              </p:txBody>
            </p:sp>
            <p:sp>
              <p:nvSpPr>
                <p:cNvPr id="29" name="Rectangle 65">
                  <a:extLst>
                    <a:ext uri="{FF2B5EF4-FFF2-40B4-BE49-F238E27FC236}">
                      <a16:creationId xmlns:a16="http://schemas.microsoft.com/office/drawing/2014/main" id="{F2E2C01E-540A-4041-84C4-2716D6C30CDE}"/>
                    </a:ext>
                  </a:extLst>
                </p:cNvPr>
                <p:cNvSpPr>
                  <a:spLocks noChangeArrowheads="1"/>
                </p:cNvSpPr>
                <p:nvPr/>
              </p:nvSpPr>
              <p:spPr bwMode="auto">
                <a:xfrm>
                  <a:off x="2417" y="2364"/>
                  <a:ext cx="120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grpSp>
        <p:sp>
          <p:nvSpPr>
            <p:cNvPr id="6" name="Rectangle 68">
              <a:extLst>
                <a:ext uri="{FF2B5EF4-FFF2-40B4-BE49-F238E27FC236}">
                  <a16:creationId xmlns:a16="http://schemas.microsoft.com/office/drawing/2014/main" id="{9323DA03-206D-4074-B430-856916F195CE}"/>
                </a:ext>
              </a:extLst>
            </p:cNvPr>
            <p:cNvSpPr>
              <a:spLocks noChangeArrowheads="1"/>
            </p:cNvSpPr>
            <p:nvPr/>
          </p:nvSpPr>
          <p:spPr bwMode="auto">
            <a:xfrm>
              <a:off x="-3" y="-3"/>
              <a:ext cx="3632" cy="276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MX" sz="2400"/>
            </a:p>
          </p:txBody>
        </p:sp>
      </p:grpSp>
    </p:spTree>
    <p:extLst>
      <p:ext uri="{BB962C8B-B14F-4D97-AF65-F5344CB8AC3E}">
        <p14:creationId xmlns:p14="http://schemas.microsoft.com/office/powerpoint/2010/main" val="230605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40374D-E205-48CA-827F-1BD8D30E73C6}"/>
              </a:ext>
            </a:extLst>
          </p:cNvPr>
          <p:cNvSpPr>
            <a:spLocks noGrp="1"/>
          </p:cNvSpPr>
          <p:nvPr>
            <p:ph type="title"/>
          </p:nvPr>
        </p:nvSpPr>
        <p:spPr/>
        <p:txBody>
          <a:bodyPr/>
          <a:lstStyle/>
          <a:p>
            <a:r>
              <a:rPr lang="es-MX" dirty="0"/>
              <a:t>Operadores lógicos</a:t>
            </a:r>
          </a:p>
        </p:txBody>
      </p:sp>
      <p:graphicFrame>
        <p:nvGraphicFramePr>
          <p:cNvPr id="4" name="Marcador de contenido 3">
            <a:extLst>
              <a:ext uri="{FF2B5EF4-FFF2-40B4-BE49-F238E27FC236}">
                <a16:creationId xmlns:a16="http://schemas.microsoft.com/office/drawing/2014/main" id="{4D426DA6-9165-46AB-9DE9-7F356555080E}"/>
              </a:ext>
            </a:extLst>
          </p:cNvPr>
          <p:cNvGraphicFramePr>
            <a:graphicFrameLocks noGrp="1"/>
          </p:cNvGraphicFramePr>
          <p:nvPr>
            <p:ph idx="1"/>
            <p:extLst>
              <p:ext uri="{D42A27DB-BD31-4B8C-83A1-F6EECF244321}">
                <p14:modId xmlns:p14="http://schemas.microsoft.com/office/powerpoint/2010/main" val="1433554060"/>
              </p:ext>
            </p:extLst>
          </p:nvPr>
        </p:nvGraphicFramePr>
        <p:xfrm>
          <a:off x="2119111" y="2514600"/>
          <a:ext cx="8731450" cy="1828800"/>
        </p:xfrm>
        <a:graphic>
          <a:graphicData uri="http://schemas.openxmlformats.org/drawingml/2006/table">
            <a:tbl>
              <a:tblPr firstRow="1" bandRow="1">
                <a:tableStyleId>{5C22544A-7EE6-4342-B048-85BDC9FD1C3A}</a:tableStyleId>
              </a:tblPr>
              <a:tblGrid>
                <a:gridCol w="3600883">
                  <a:extLst>
                    <a:ext uri="{9D8B030D-6E8A-4147-A177-3AD203B41FA5}">
                      <a16:colId xmlns:a16="http://schemas.microsoft.com/office/drawing/2014/main" val="2501929326"/>
                    </a:ext>
                  </a:extLst>
                </a:gridCol>
                <a:gridCol w="5130567">
                  <a:extLst>
                    <a:ext uri="{9D8B030D-6E8A-4147-A177-3AD203B41FA5}">
                      <a16:colId xmlns:a16="http://schemas.microsoft.com/office/drawing/2014/main" val="3226143589"/>
                    </a:ext>
                  </a:extLst>
                </a:gridCol>
              </a:tblGrid>
              <a:tr h="370840">
                <a:tc>
                  <a:txBody>
                    <a:bodyPr/>
                    <a:lstStyle/>
                    <a:p>
                      <a:pPr algn="ctr"/>
                      <a:r>
                        <a:rPr lang="es-MX" sz="2400" dirty="0"/>
                        <a:t>Operador</a:t>
                      </a:r>
                    </a:p>
                  </a:txBody>
                  <a:tcPr/>
                </a:tc>
                <a:tc>
                  <a:txBody>
                    <a:bodyPr/>
                    <a:lstStyle/>
                    <a:p>
                      <a:pPr algn="ctr"/>
                      <a:r>
                        <a:rPr lang="es-MX" sz="2400" dirty="0"/>
                        <a:t>Significado</a:t>
                      </a:r>
                    </a:p>
                  </a:txBody>
                  <a:tcPr/>
                </a:tc>
                <a:extLst>
                  <a:ext uri="{0D108BD9-81ED-4DB2-BD59-A6C34878D82A}">
                    <a16:rowId xmlns:a16="http://schemas.microsoft.com/office/drawing/2014/main" val="3675298888"/>
                  </a:ext>
                </a:extLst>
              </a:tr>
              <a:tr h="370840">
                <a:tc>
                  <a:txBody>
                    <a:bodyPr/>
                    <a:lstStyle/>
                    <a:p>
                      <a:pPr algn="ctr"/>
                      <a:r>
                        <a:rPr lang="es-MX" sz="2400" dirty="0"/>
                        <a:t>!</a:t>
                      </a:r>
                    </a:p>
                  </a:txBody>
                  <a:tcPr/>
                </a:tc>
                <a:tc>
                  <a:txBody>
                    <a:bodyPr/>
                    <a:lstStyle/>
                    <a:p>
                      <a:pPr algn="ctr"/>
                      <a:r>
                        <a:rPr lang="es-MX" sz="2400" dirty="0"/>
                        <a:t>Negación</a:t>
                      </a:r>
                    </a:p>
                  </a:txBody>
                  <a:tcPr/>
                </a:tc>
                <a:extLst>
                  <a:ext uri="{0D108BD9-81ED-4DB2-BD59-A6C34878D82A}">
                    <a16:rowId xmlns:a16="http://schemas.microsoft.com/office/drawing/2014/main" val="1154119808"/>
                  </a:ext>
                </a:extLst>
              </a:tr>
              <a:tr h="370840">
                <a:tc>
                  <a:txBody>
                    <a:bodyPr/>
                    <a:lstStyle/>
                    <a:p>
                      <a:pPr algn="ctr"/>
                      <a:r>
                        <a:rPr lang="es-MX" sz="2400" dirty="0"/>
                        <a:t>||</a:t>
                      </a:r>
                    </a:p>
                  </a:txBody>
                  <a:tcPr/>
                </a:tc>
                <a:tc>
                  <a:txBody>
                    <a:bodyPr/>
                    <a:lstStyle/>
                    <a:p>
                      <a:pPr algn="ctr"/>
                      <a:r>
                        <a:rPr lang="es-MX" sz="2400" dirty="0"/>
                        <a:t>O lógica</a:t>
                      </a:r>
                    </a:p>
                  </a:txBody>
                  <a:tcPr/>
                </a:tc>
                <a:extLst>
                  <a:ext uri="{0D108BD9-81ED-4DB2-BD59-A6C34878D82A}">
                    <a16:rowId xmlns:a16="http://schemas.microsoft.com/office/drawing/2014/main" val="2325795320"/>
                  </a:ext>
                </a:extLst>
              </a:tr>
              <a:tr h="370840">
                <a:tc>
                  <a:txBody>
                    <a:bodyPr/>
                    <a:lstStyle/>
                    <a:p>
                      <a:pPr algn="ctr"/>
                      <a:r>
                        <a:rPr lang="es-MX" sz="2400" dirty="0"/>
                        <a:t>&amp;&amp;</a:t>
                      </a:r>
                    </a:p>
                  </a:txBody>
                  <a:tcPr/>
                </a:tc>
                <a:tc>
                  <a:txBody>
                    <a:bodyPr/>
                    <a:lstStyle/>
                    <a:p>
                      <a:pPr algn="ctr"/>
                      <a:r>
                        <a:rPr lang="es-MX" sz="2400" dirty="0"/>
                        <a:t>Y lógica</a:t>
                      </a:r>
                    </a:p>
                  </a:txBody>
                  <a:tcPr/>
                </a:tc>
                <a:extLst>
                  <a:ext uri="{0D108BD9-81ED-4DB2-BD59-A6C34878D82A}">
                    <a16:rowId xmlns:a16="http://schemas.microsoft.com/office/drawing/2014/main" val="368412041"/>
                  </a:ext>
                </a:extLst>
              </a:tr>
            </a:tbl>
          </a:graphicData>
        </a:graphic>
      </p:graphicFrame>
    </p:spTree>
    <p:extLst>
      <p:ext uri="{BB962C8B-B14F-4D97-AF65-F5344CB8AC3E}">
        <p14:creationId xmlns:p14="http://schemas.microsoft.com/office/powerpoint/2010/main" val="98052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C75C1-7835-49E6-82D7-6B6C04F5EFD3}"/>
              </a:ext>
            </a:extLst>
          </p:cNvPr>
          <p:cNvSpPr>
            <a:spLocks noGrp="1"/>
          </p:cNvSpPr>
          <p:nvPr>
            <p:ph type="title"/>
          </p:nvPr>
        </p:nvSpPr>
        <p:spPr/>
        <p:txBody>
          <a:bodyPr/>
          <a:lstStyle/>
          <a:p>
            <a:r>
              <a:rPr lang="es-MX" dirty="0"/>
              <a:t>Comparación de cadenas</a:t>
            </a:r>
          </a:p>
        </p:txBody>
      </p:sp>
      <p:sp>
        <p:nvSpPr>
          <p:cNvPr id="3" name="Marcador de contenido 2">
            <a:extLst>
              <a:ext uri="{FF2B5EF4-FFF2-40B4-BE49-F238E27FC236}">
                <a16:creationId xmlns:a16="http://schemas.microsoft.com/office/drawing/2014/main" id="{ADA2CA3C-16F1-47F0-BFA2-0065CBAEFBD5}"/>
              </a:ext>
            </a:extLst>
          </p:cNvPr>
          <p:cNvSpPr>
            <a:spLocks noGrp="1"/>
          </p:cNvSpPr>
          <p:nvPr>
            <p:ph idx="1"/>
          </p:nvPr>
        </p:nvSpPr>
        <p:spPr/>
        <p:txBody>
          <a:bodyPr/>
          <a:lstStyle/>
          <a:p>
            <a:r>
              <a:rPr lang="es-MX" dirty="0"/>
              <a:t>Método </a:t>
            </a:r>
            <a:r>
              <a:rPr lang="es-MX" b="1" dirty="0" err="1"/>
              <a:t>equals</a:t>
            </a:r>
            <a:r>
              <a:rPr lang="es-MX" b="1" dirty="0"/>
              <a:t>()</a:t>
            </a:r>
          </a:p>
          <a:p>
            <a:pPr marL="0" indent="0">
              <a:buNone/>
            </a:pPr>
            <a:r>
              <a:rPr lang="es-MX" dirty="0"/>
              <a:t>Este método compara los contenidos y retorna true o false según estos sean iguales o no.</a:t>
            </a:r>
          </a:p>
          <a:p>
            <a:endParaRPr lang="es-MX" dirty="0"/>
          </a:p>
        </p:txBody>
      </p:sp>
    </p:spTree>
    <p:extLst>
      <p:ext uri="{BB962C8B-B14F-4D97-AF65-F5344CB8AC3E}">
        <p14:creationId xmlns:p14="http://schemas.microsoft.com/office/powerpoint/2010/main" val="351329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671CD4-8F77-41FF-9B2F-EC1F1A93B989}"/>
              </a:ext>
            </a:extLst>
          </p:cNvPr>
          <p:cNvSpPr>
            <a:spLocks noGrp="1"/>
          </p:cNvSpPr>
          <p:nvPr>
            <p:ph type="title"/>
          </p:nvPr>
        </p:nvSpPr>
        <p:spPr/>
        <p:txBody>
          <a:bodyPr/>
          <a:lstStyle/>
          <a:p>
            <a:r>
              <a:rPr lang="es-MX" dirty="0" err="1"/>
              <a:t>If</a:t>
            </a:r>
            <a:endParaRPr lang="es-MX" dirty="0"/>
          </a:p>
        </p:txBody>
      </p:sp>
      <p:sp>
        <p:nvSpPr>
          <p:cNvPr id="3" name="Marcador de contenido 2">
            <a:extLst>
              <a:ext uri="{FF2B5EF4-FFF2-40B4-BE49-F238E27FC236}">
                <a16:creationId xmlns:a16="http://schemas.microsoft.com/office/drawing/2014/main" id="{31A4FD41-D952-406F-B53A-D32119FEA95B}"/>
              </a:ext>
            </a:extLst>
          </p:cNvPr>
          <p:cNvSpPr>
            <a:spLocks noGrp="1"/>
          </p:cNvSpPr>
          <p:nvPr>
            <p:ph idx="1"/>
          </p:nvPr>
        </p:nvSpPr>
        <p:spPr/>
        <p:txBody>
          <a:bodyPr>
            <a:normAutofit lnSpcReduction="10000"/>
          </a:bodyPr>
          <a:lstStyle/>
          <a:p>
            <a:pPr marL="0" indent="0" algn="just">
              <a:buNone/>
            </a:pPr>
            <a:r>
              <a:rPr lang="es-MX" dirty="0"/>
              <a:t>Permite tomar una decisión dependiendo de un resultado (verdadero o falso).</a:t>
            </a:r>
          </a:p>
          <a:p>
            <a:pPr marL="0" indent="0">
              <a:buNone/>
            </a:pPr>
            <a:r>
              <a:rPr lang="es-MX" b="1" dirty="0" err="1">
                <a:latin typeface="Courier New" panose="02070309020205020404" pitchFamily="49" charset="0"/>
                <a:cs typeface="Courier New" panose="02070309020205020404" pitchFamily="49" charset="0"/>
              </a:rPr>
              <a:t>if</a:t>
            </a:r>
            <a:r>
              <a:rPr lang="es-MX" dirty="0">
                <a:latin typeface="Courier New" panose="02070309020205020404" pitchFamily="49" charset="0"/>
                <a:cs typeface="Courier New" panose="02070309020205020404" pitchFamily="49" charset="0"/>
              </a:rPr>
              <a:t>(condición){</a:t>
            </a:r>
          </a:p>
          <a:p>
            <a:pPr marL="0" indent="0">
              <a:buNone/>
            </a:pPr>
            <a:r>
              <a:rPr lang="es-MX" dirty="0">
                <a:latin typeface="Courier New" panose="02070309020205020404" pitchFamily="49" charset="0"/>
                <a:cs typeface="Courier New" panose="02070309020205020404" pitchFamily="49" charset="0"/>
              </a:rPr>
              <a:t>	//Código 1;</a:t>
            </a:r>
          </a:p>
          <a:p>
            <a:pPr marL="0" indent="0">
              <a:buNone/>
            </a:pPr>
            <a:r>
              <a:rPr lang="es-MX" dirty="0">
                <a:latin typeface="Courier New" panose="02070309020205020404" pitchFamily="49" charset="0"/>
                <a:cs typeface="Courier New" panose="02070309020205020404" pitchFamily="49" charset="0"/>
              </a:rPr>
              <a:t>}</a:t>
            </a:r>
            <a:r>
              <a:rPr lang="es-MX" b="1" dirty="0" err="1">
                <a:latin typeface="Courier New" panose="02070309020205020404" pitchFamily="49" charset="0"/>
                <a:cs typeface="Courier New" panose="02070309020205020404" pitchFamily="49" charset="0"/>
              </a:rPr>
              <a:t>else</a:t>
            </a:r>
            <a:r>
              <a:rPr lang="es-MX" b="1" dirty="0">
                <a:latin typeface="Courier New" panose="02070309020205020404" pitchFamily="49" charset="0"/>
                <a:cs typeface="Courier New" panose="02070309020205020404" pitchFamily="49" charset="0"/>
              </a:rPr>
              <a:t> </a:t>
            </a:r>
            <a:r>
              <a:rPr lang="es-MX" b="1" dirty="0" err="1">
                <a:latin typeface="Courier New" panose="02070309020205020404" pitchFamily="49" charset="0"/>
                <a:cs typeface="Courier New" panose="02070309020205020404" pitchFamily="49" charset="0"/>
              </a:rPr>
              <a:t>if</a:t>
            </a:r>
            <a:r>
              <a:rPr lang="es-MX" dirty="0">
                <a:latin typeface="Courier New" panose="02070309020205020404" pitchFamily="49" charset="0"/>
                <a:cs typeface="Courier New" panose="02070309020205020404" pitchFamily="49" charset="0"/>
              </a:rPr>
              <a:t>(condición 2){ </a:t>
            </a:r>
          </a:p>
          <a:p>
            <a:pPr marL="0" indent="0">
              <a:buNone/>
            </a:pPr>
            <a:r>
              <a:rPr lang="es-MX" dirty="0">
                <a:latin typeface="Courier New" panose="02070309020205020404" pitchFamily="49" charset="0"/>
                <a:cs typeface="Courier New" panose="02070309020205020404" pitchFamily="49" charset="0"/>
              </a:rPr>
              <a:t> 	//Código 2; </a:t>
            </a:r>
          </a:p>
          <a:p>
            <a:pPr marL="0" indent="0">
              <a:buNone/>
            </a:pPr>
            <a:r>
              <a:rPr lang="es-MX" dirty="0">
                <a:latin typeface="Courier New" panose="02070309020205020404" pitchFamily="49" charset="0"/>
                <a:cs typeface="Courier New" panose="02070309020205020404" pitchFamily="49" charset="0"/>
              </a:rPr>
              <a:t>}</a:t>
            </a:r>
            <a:r>
              <a:rPr lang="es-MX" b="1" dirty="0" err="1">
                <a:latin typeface="Courier New" panose="02070309020205020404" pitchFamily="49" charset="0"/>
                <a:cs typeface="Courier New" panose="02070309020205020404" pitchFamily="49" charset="0"/>
              </a:rPr>
              <a:t>else</a:t>
            </a:r>
            <a:r>
              <a:rPr lang="es-MX" dirty="0">
                <a:latin typeface="Courier New" panose="02070309020205020404" pitchFamily="49" charset="0"/>
                <a:cs typeface="Courier New" panose="02070309020205020404" pitchFamily="49" charset="0"/>
              </a:rPr>
              <a:t>{</a:t>
            </a:r>
          </a:p>
          <a:p>
            <a:pPr marL="0" indent="0">
              <a:buNone/>
            </a:pPr>
            <a:r>
              <a:rPr lang="es-MX" dirty="0">
                <a:latin typeface="Courier New" panose="02070309020205020404" pitchFamily="49" charset="0"/>
                <a:cs typeface="Courier New" panose="02070309020205020404" pitchFamily="49" charset="0"/>
              </a:rPr>
              <a:t>	//Código 3;</a:t>
            </a:r>
          </a:p>
          <a:p>
            <a:pPr marL="0" indent="0">
              <a:buNone/>
            </a:pPr>
            <a:r>
              <a:rPr lang="es-MX"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5462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6DF22-BD4E-4BEE-989D-F5A46B545B01}"/>
              </a:ext>
            </a:extLst>
          </p:cNvPr>
          <p:cNvSpPr>
            <a:spLocks noGrp="1"/>
          </p:cNvSpPr>
          <p:nvPr>
            <p:ph type="title"/>
          </p:nvPr>
        </p:nvSpPr>
        <p:spPr/>
        <p:txBody>
          <a:bodyPr/>
          <a:lstStyle/>
          <a:p>
            <a:r>
              <a:rPr lang="es-MX" dirty="0" err="1"/>
              <a:t>Switch</a:t>
            </a:r>
            <a:endParaRPr lang="es-MX" dirty="0"/>
          </a:p>
        </p:txBody>
      </p:sp>
      <p:sp>
        <p:nvSpPr>
          <p:cNvPr id="3" name="Marcador de contenido 2">
            <a:extLst>
              <a:ext uri="{FF2B5EF4-FFF2-40B4-BE49-F238E27FC236}">
                <a16:creationId xmlns:a16="http://schemas.microsoft.com/office/drawing/2014/main" id="{01F16D49-557F-4E43-8660-1E3BCA0A826B}"/>
              </a:ext>
            </a:extLst>
          </p:cNvPr>
          <p:cNvSpPr>
            <a:spLocks noGrp="1"/>
          </p:cNvSpPr>
          <p:nvPr>
            <p:ph idx="1"/>
          </p:nvPr>
        </p:nvSpPr>
        <p:spPr/>
        <p:txBody>
          <a:bodyPr>
            <a:normAutofit fontScale="55000" lnSpcReduction="20000"/>
          </a:bodyPr>
          <a:lstStyle/>
          <a:p>
            <a:pPr marL="0" indent="0" algn="just">
              <a:buNone/>
            </a:pPr>
            <a:r>
              <a:rPr lang="es-MX" sz="3200" dirty="0"/>
              <a:t>Permite ejecutar una de varias opciones dependiendo del valor que tenga cierta expresión </a:t>
            </a:r>
          </a:p>
          <a:p>
            <a:pPr marL="0" indent="0" algn="just">
              <a:buNone/>
            </a:pPr>
            <a:r>
              <a:rPr lang="es-MX" dirty="0" err="1">
                <a:latin typeface="Courier New" panose="02070309020205020404" pitchFamily="49" charset="0"/>
                <a:cs typeface="Courier New" panose="02070309020205020404" pitchFamily="49" charset="0"/>
              </a:rPr>
              <a:t>switch</a:t>
            </a:r>
            <a:r>
              <a:rPr lang="es-MX" dirty="0">
                <a:latin typeface="Courier New" panose="02070309020205020404" pitchFamily="49" charset="0"/>
                <a:cs typeface="Courier New" panose="02070309020205020404" pitchFamily="49" charset="0"/>
              </a:rPr>
              <a:t> (expresión){</a:t>
            </a:r>
          </a:p>
          <a:p>
            <a:pPr marL="0" indent="0" algn="just">
              <a:buNone/>
            </a:pPr>
            <a:r>
              <a:rPr lang="es-MX" dirty="0">
                <a:latin typeface="Courier New" panose="02070309020205020404" pitchFamily="49" charset="0"/>
                <a:cs typeface="Courier New" panose="02070309020205020404" pitchFamily="49" charset="0"/>
              </a:rPr>
              <a:t>	case x:</a:t>
            </a:r>
          </a:p>
          <a:p>
            <a:pPr marL="0" indent="0" algn="just">
              <a:buNone/>
            </a:pPr>
            <a:r>
              <a:rPr lang="es-MX" dirty="0">
                <a:latin typeface="Courier New" panose="02070309020205020404" pitchFamily="49" charset="0"/>
                <a:cs typeface="Courier New" panose="02070309020205020404" pitchFamily="49" charset="0"/>
              </a:rPr>
              <a:t>		//Código para x;</a:t>
            </a:r>
          </a:p>
          <a:p>
            <a:pPr marL="0" indent="0" algn="just">
              <a:buNone/>
            </a:pPr>
            <a:r>
              <a:rPr lang="es-MX" dirty="0">
                <a:latin typeface="Courier New" panose="02070309020205020404" pitchFamily="49" charset="0"/>
                <a:cs typeface="Courier New" panose="02070309020205020404" pitchFamily="49" charset="0"/>
              </a:rPr>
              <a:t>       	break;</a:t>
            </a:r>
          </a:p>
          <a:p>
            <a:pPr marL="0" indent="0" algn="just">
              <a:buNone/>
            </a:pPr>
            <a:r>
              <a:rPr lang="es-MX" dirty="0">
                <a:latin typeface="Courier New" panose="02070309020205020404" pitchFamily="49" charset="0"/>
                <a:cs typeface="Courier New" panose="02070309020205020404" pitchFamily="49" charset="0"/>
              </a:rPr>
              <a:t>    	case z: </a:t>
            </a:r>
          </a:p>
          <a:p>
            <a:pPr marL="0" indent="0" algn="just">
              <a:buNone/>
            </a:pPr>
            <a:r>
              <a:rPr lang="es-MX" dirty="0">
                <a:latin typeface="Courier New" panose="02070309020205020404" pitchFamily="49" charset="0"/>
                <a:cs typeface="Courier New" panose="02070309020205020404" pitchFamily="49" charset="0"/>
              </a:rPr>
              <a:t>        	//Código para z; </a:t>
            </a:r>
          </a:p>
          <a:p>
            <a:pPr marL="0" indent="0" algn="just">
              <a:buNone/>
            </a:pPr>
            <a:r>
              <a:rPr lang="es-MX" dirty="0">
                <a:latin typeface="Courier New" panose="02070309020205020404" pitchFamily="49" charset="0"/>
                <a:cs typeface="Courier New" panose="02070309020205020404" pitchFamily="49" charset="0"/>
              </a:rPr>
              <a:t>	break;</a:t>
            </a:r>
          </a:p>
          <a:p>
            <a:pPr marL="0" indent="0" algn="just">
              <a:buNone/>
            </a:pPr>
            <a:r>
              <a:rPr lang="es-MX" dirty="0">
                <a:latin typeface="Courier New" panose="02070309020205020404" pitchFamily="49" charset="0"/>
                <a:cs typeface="Courier New" panose="02070309020205020404" pitchFamily="49" charset="0"/>
              </a:rPr>
              <a:t>    	default:</a:t>
            </a:r>
          </a:p>
          <a:p>
            <a:pPr marL="0" indent="0" algn="just">
              <a:buNone/>
            </a:pPr>
            <a:r>
              <a:rPr lang="es-MX" dirty="0">
                <a:latin typeface="Courier New" panose="02070309020205020404" pitchFamily="49" charset="0"/>
                <a:cs typeface="Courier New" panose="02070309020205020404" pitchFamily="49" charset="0"/>
              </a:rPr>
              <a:t>        	//Código para default; </a:t>
            </a:r>
          </a:p>
          <a:p>
            <a:pPr marL="0" indent="0" algn="just">
              <a:buNone/>
            </a:pPr>
            <a:r>
              <a:rPr lang="es-MX" dirty="0">
                <a:latin typeface="Courier New" panose="02070309020205020404" pitchFamily="49" charset="0"/>
                <a:cs typeface="Courier New" panose="02070309020205020404" pitchFamily="49" charset="0"/>
              </a:rPr>
              <a:t>  	break;</a:t>
            </a:r>
          </a:p>
          <a:p>
            <a:pPr marL="0" indent="0" algn="just">
              <a:buNone/>
            </a:pPr>
            <a:r>
              <a:rPr lang="es-MX" dirty="0">
                <a:latin typeface="Courier New" panose="02070309020205020404" pitchFamily="49" charset="0"/>
                <a:cs typeface="Courier New" panose="02070309020205020404" pitchFamily="49" charset="0"/>
              </a:rPr>
              <a:t>} </a:t>
            </a:r>
          </a:p>
          <a:p>
            <a:pPr marL="0" indent="0" algn="just">
              <a:buNone/>
            </a:pPr>
            <a:r>
              <a:rPr lang="es-MX" sz="3200" dirty="0"/>
              <a:t>Donde x y z son expresiones y si coincide con expresión entra a ese caso.</a:t>
            </a:r>
            <a:endParaRPr lang="es-MX" dirty="0"/>
          </a:p>
        </p:txBody>
      </p:sp>
    </p:spTree>
    <p:extLst>
      <p:ext uri="{BB962C8B-B14F-4D97-AF65-F5344CB8AC3E}">
        <p14:creationId xmlns:p14="http://schemas.microsoft.com/office/powerpoint/2010/main" val="153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AD17B-AB7B-4C76-AED5-BA7EE43C12B4}"/>
              </a:ext>
            </a:extLst>
          </p:cNvPr>
          <p:cNvSpPr>
            <a:spLocks noGrp="1"/>
          </p:cNvSpPr>
          <p:nvPr>
            <p:ph type="title"/>
          </p:nvPr>
        </p:nvSpPr>
        <p:spPr/>
        <p:txBody>
          <a:bodyPr/>
          <a:lstStyle/>
          <a:p>
            <a:r>
              <a:rPr lang="es-MX" dirty="0" err="1"/>
              <a:t>While</a:t>
            </a:r>
            <a:endParaRPr lang="es-MX" dirty="0"/>
          </a:p>
        </p:txBody>
      </p:sp>
      <p:sp>
        <p:nvSpPr>
          <p:cNvPr id="3" name="Marcador de contenido 2">
            <a:extLst>
              <a:ext uri="{FF2B5EF4-FFF2-40B4-BE49-F238E27FC236}">
                <a16:creationId xmlns:a16="http://schemas.microsoft.com/office/drawing/2014/main" id="{B4DB4483-FC0E-4FF0-9087-E5B8C433122D}"/>
              </a:ext>
            </a:extLst>
          </p:cNvPr>
          <p:cNvSpPr>
            <a:spLocks noGrp="1"/>
          </p:cNvSpPr>
          <p:nvPr>
            <p:ph idx="1"/>
          </p:nvPr>
        </p:nvSpPr>
        <p:spPr/>
        <p:txBody>
          <a:bodyPr/>
          <a:lstStyle/>
          <a:p>
            <a:pPr marL="0" indent="0" algn="just">
              <a:buNone/>
            </a:pPr>
            <a:r>
              <a:rPr lang="es-MX" dirty="0"/>
              <a:t>/*Mientras la condición sea verdadera, se ejecutan las instrucciones*/ </a:t>
            </a:r>
          </a:p>
          <a:p>
            <a:pPr marL="0" indent="0" algn="just">
              <a:buNone/>
            </a:pPr>
            <a:r>
              <a:rPr lang="es-MX" dirty="0" err="1">
                <a:latin typeface="Courier New" panose="02070309020205020404" pitchFamily="49" charset="0"/>
                <a:cs typeface="Courier New" panose="02070309020205020404" pitchFamily="49" charset="0"/>
              </a:rPr>
              <a:t>while</a:t>
            </a:r>
            <a:r>
              <a:rPr lang="es-MX" dirty="0">
                <a:latin typeface="Courier New" panose="02070309020205020404" pitchFamily="49" charset="0"/>
                <a:cs typeface="Courier New" panose="02070309020205020404" pitchFamily="49" charset="0"/>
              </a:rPr>
              <a:t>(condición)</a:t>
            </a:r>
          </a:p>
          <a:p>
            <a:pPr marL="0" indent="0" algn="just">
              <a:buNone/>
            </a:pPr>
            <a:r>
              <a:rPr lang="es-MX" dirty="0">
                <a:latin typeface="Courier New" panose="02070309020205020404" pitchFamily="49" charset="0"/>
                <a:cs typeface="Courier New" panose="02070309020205020404" pitchFamily="49" charset="0"/>
              </a:rPr>
              <a:t>{</a:t>
            </a:r>
          </a:p>
          <a:p>
            <a:pPr marL="0" indent="0" algn="just">
              <a:buNone/>
            </a:pPr>
            <a:r>
              <a:rPr lang="es-MX" dirty="0">
                <a:latin typeface="Courier New" panose="02070309020205020404" pitchFamily="49" charset="0"/>
                <a:cs typeface="Courier New" panose="02070309020205020404" pitchFamily="49" charset="0"/>
              </a:rPr>
              <a:t>    //instrucciones</a:t>
            </a:r>
          </a:p>
          <a:p>
            <a:pPr marL="0" indent="0" algn="just">
              <a:buNone/>
            </a:pPr>
            <a:r>
              <a:rPr lang="es-MX" dirty="0">
                <a:latin typeface="Courier New" panose="02070309020205020404" pitchFamily="49" charset="0"/>
                <a:cs typeface="Courier New" panose="02070309020205020404" pitchFamily="49" charset="0"/>
              </a:rPr>
              <a:t>}</a:t>
            </a:r>
            <a:endParaRPr lang="es-MX" dirty="0"/>
          </a:p>
        </p:txBody>
      </p:sp>
    </p:spTree>
    <p:extLst>
      <p:ext uri="{BB962C8B-B14F-4D97-AF65-F5344CB8AC3E}">
        <p14:creationId xmlns:p14="http://schemas.microsoft.com/office/powerpoint/2010/main" val="25557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94AAD-7F1C-486B-88B1-66951BF69082}"/>
              </a:ext>
            </a:extLst>
          </p:cNvPr>
          <p:cNvSpPr>
            <a:spLocks noGrp="1"/>
          </p:cNvSpPr>
          <p:nvPr>
            <p:ph type="title"/>
          </p:nvPr>
        </p:nvSpPr>
        <p:spPr/>
        <p:txBody>
          <a:bodyPr/>
          <a:lstStyle/>
          <a:p>
            <a:r>
              <a:rPr lang="es-MX" dirty="0"/>
              <a:t>Do </a:t>
            </a:r>
            <a:r>
              <a:rPr lang="es-MX" dirty="0" err="1"/>
              <a:t>While</a:t>
            </a:r>
            <a:endParaRPr lang="es-MX" dirty="0"/>
          </a:p>
        </p:txBody>
      </p:sp>
      <p:sp>
        <p:nvSpPr>
          <p:cNvPr id="3" name="Marcador de contenido 2">
            <a:extLst>
              <a:ext uri="{FF2B5EF4-FFF2-40B4-BE49-F238E27FC236}">
                <a16:creationId xmlns:a16="http://schemas.microsoft.com/office/drawing/2014/main" id="{FA7DCE82-037C-455B-9590-3C88C2B00562}"/>
              </a:ext>
            </a:extLst>
          </p:cNvPr>
          <p:cNvSpPr>
            <a:spLocks noGrp="1"/>
          </p:cNvSpPr>
          <p:nvPr>
            <p:ph idx="1"/>
          </p:nvPr>
        </p:nvSpPr>
        <p:spPr/>
        <p:txBody>
          <a:bodyPr>
            <a:normAutofit fontScale="77500" lnSpcReduction="20000"/>
          </a:bodyPr>
          <a:lstStyle/>
          <a:p>
            <a:pPr marL="0" indent="0" algn="just">
              <a:buNone/>
            </a:pPr>
            <a:r>
              <a:rPr lang="es-MX" dirty="0"/>
              <a:t>/*Ejecutas una vez, y mientras la condición sea verdadera sigues ejecutando*/ </a:t>
            </a:r>
          </a:p>
          <a:p>
            <a:pPr marL="0" indent="0">
              <a:buNone/>
            </a:pPr>
            <a:r>
              <a:rPr lang="es-MX" b="1" dirty="0">
                <a:latin typeface="Courier New" panose="02070309020205020404" pitchFamily="49" charset="0"/>
                <a:cs typeface="Courier New" panose="02070309020205020404" pitchFamily="49" charset="0"/>
              </a:rPr>
              <a:t>do{</a:t>
            </a:r>
          </a:p>
          <a:p>
            <a:pPr marL="0" indent="0">
              <a:buNone/>
            </a:pPr>
            <a:r>
              <a:rPr lang="es-MX" b="1" dirty="0">
                <a:latin typeface="Courier New" panose="02070309020205020404" pitchFamily="49" charset="0"/>
                <a:cs typeface="Courier New" panose="02070309020205020404" pitchFamily="49" charset="0"/>
              </a:rPr>
              <a:t>	sentencia simple o compuesta; </a:t>
            </a:r>
          </a:p>
          <a:p>
            <a:pPr marL="0" indent="0">
              <a:buNone/>
            </a:pPr>
            <a:r>
              <a:rPr lang="es-MX" b="1" dirty="0">
                <a:latin typeface="Courier New" panose="02070309020205020404" pitchFamily="49" charset="0"/>
                <a:cs typeface="Courier New" panose="02070309020205020404" pitchFamily="49" charset="0"/>
              </a:rPr>
              <a:t>}</a:t>
            </a:r>
            <a:r>
              <a:rPr lang="es-MX" b="1" dirty="0" err="1">
                <a:latin typeface="Courier New" panose="02070309020205020404" pitchFamily="49" charset="0"/>
                <a:cs typeface="Courier New" panose="02070309020205020404" pitchFamily="49" charset="0"/>
              </a:rPr>
              <a:t>while</a:t>
            </a:r>
            <a:r>
              <a:rPr lang="es-MX" b="1" dirty="0">
                <a:latin typeface="Courier New" panose="02070309020205020404" pitchFamily="49" charset="0"/>
                <a:cs typeface="Courier New" panose="02070309020205020404" pitchFamily="49" charset="0"/>
              </a:rPr>
              <a:t>( condición ); </a:t>
            </a:r>
          </a:p>
          <a:p>
            <a:pPr marL="0" indent="0">
              <a:buNone/>
            </a:pPr>
            <a:endParaRPr lang="es-MX" dirty="0">
              <a:latin typeface="Courier New" panose="02070309020205020404" pitchFamily="49" charset="0"/>
              <a:cs typeface="Courier New" panose="02070309020205020404" pitchFamily="49" charset="0"/>
            </a:endParaRPr>
          </a:p>
          <a:p>
            <a:pPr marL="0" indent="0">
              <a:buNone/>
            </a:pPr>
            <a:r>
              <a:rPr lang="es-MX" dirty="0" err="1">
                <a:latin typeface="Courier New" panose="02070309020205020404" pitchFamily="49" charset="0"/>
                <a:cs typeface="Courier New" panose="02070309020205020404" pitchFamily="49" charset="0"/>
              </a:rPr>
              <a:t>int</a:t>
            </a:r>
            <a:r>
              <a:rPr lang="es-MX" dirty="0">
                <a:latin typeface="Courier New" panose="02070309020205020404" pitchFamily="49" charset="0"/>
                <a:cs typeface="Courier New" panose="02070309020205020404" pitchFamily="49" charset="0"/>
              </a:rPr>
              <a:t> a = 0;</a:t>
            </a:r>
          </a:p>
          <a:p>
            <a:pPr marL="0" indent="0">
              <a:buNone/>
            </a:pPr>
            <a:r>
              <a:rPr lang="es-MX" dirty="0">
                <a:latin typeface="Courier New" panose="02070309020205020404" pitchFamily="49" charset="0"/>
                <a:cs typeface="Courier New" panose="02070309020205020404" pitchFamily="49" charset="0"/>
              </a:rPr>
              <a:t>do{ </a:t>
            </a:r>
          </a:p>
          <a:p>
            <a:pPr marL="0" indent="0">
              <a:buNone/>
            </a:pP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System.out.println</a:t>
            </a:r>
            <a:r>
              <a:rPr lang="es-MX" dirty="0">
                <a:latin typeface="Courier New" panose="02070309020205020404" pitchFamily="49" charset="0"/>
                <a:cs typeface="Courier New" panose="02070309020205020404" pitchFamily="49" charset="0"/>
              </a:rPr>
              <a:t>(“la variable a vale : “ + a);</a:t>
            </a:r>
          </a:p>
          <a:p>
            <a:pPr marL="0" indent="0">
              <a:buNone/>
            </a:pPr>
            <a:r>
              <a:rPr lang="es-MX" dirty="0">
                <a:latin typeface="Courier New" panose="02070309020205020404" pitchFamily="49" charset="0"/>
                <a:cs typeface="Courier New" panose="02070309020205020404" pitchFamily="49" charset="0"/>
              </a:rPr>
              <a:t>	a = a + 1; </a:t>
            </a:r>
          </a:p>
          <a:p>
            <a:pPr marL="0" indent="0">
              <a:buNone/>
            </a:pPr>
            <a:r>
              <a:rPr lang="es-MX" dirty="0">
                <a:latin typeface="Courier New" panose="02070309020205020404" pitchFamily="49" charset="0"/>
                <a:cs typeface="Courier New" panose="02070309020205020404" pitchFamily="49" charset="0"/>
              </a:rPr>
              <a:t>}</a:t>
            </a:r>
            <a:r>
              <a:rPr lang="es-MX" dirty="0" err="1">
                <a:latin typeface="Courier New" panose="02070309020205020404" pitchFamily="49" charset="0"/>
                <a:cs typeface="Courier New" panose="02070309020205020404" pitchFamily="49" charset="0"/>
              </a:rPr>
              <a:t>while</a:t>
            </a:r>
            <a:r>
              <a:rPr lang="es-MX" dirty="0">
                <a:latin typeface="Courier New" panose="02070309020205020404" pitchFamily="49" charset="0"/>
                <a:cs typeface="Courier New" panose="02070309020205020404" pitchFamily="49" charset="0"/>
              </a:rPr>
              <a:t> ( a &lt; 5 );</a:t>
            </a:r>
            <a:endParaRPr lang="es-MX" dirty="0"/>
          </a:p>
        </p:txBody>
      </p:sp>
    </p:spTree>
    <p:extLst>
      <p:ext uri="{BB962C8B-B14F-4D97-AF65-F5344CB8AC3E}">
        <p14:creationId xmlns:p14="http://schemas.microsoft.com/office/powerpoint/2010/main" val="429209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64450-D97F-4459-AAEA-301389E1AD40}"/>
              </a:ext>
            </a:extLst>
          </p:cNvPr>
          <p:cNvSpPr>
            <a:spLocks noGrp="1"/>
          </p:cNvSpPr>
          <p:nvPr>
            <p:ph type="title"/>
          </p:nvPr>
        </p:nvSpPr>
        <p:spPr/>
        <p:txBody>
          <a:bodyPr/>
          <a:lstStyle/>
          <a:p>
            <a:r>
              <a:rPr lang="es-MX" dirty="0" err="1"/>
              <a:t>For</a:t>
            </a:r>
            <a:endParaRPr lang="es-MX"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26923C4-A282-42BC-AA18-B7AFFF5C2D69}"/>
                  </a:ext>
                </a:extLst>
              </p:cNvPr>
              <p:cNvSpPr>
                <a:spLocks noGrp="1"/>
              </p:cNvSpPr>
              <p:nvPr>
                <p:ph idx="1"/>
              </p:nvPr>
            </p:nvSpPr>
            <p:spPr/>
            <p:txBody>
              <a:bodyPr>
                <a:normAutofit fontScale="85000" lnSpcReduction="10000"/>
              </a:bodyPr>
              <a:lstStyle/>
              <a:p>
                <a:pPr marL="0" indent="0" algn="just">
                  <a:buNone/>
                </a:pPr>
                <a:r>
                  <a:rPr lang="es-MX" dirty="0"/>
                  <a:t>/*desde que </a:t>
                </a:r>
                <a14:m>
                  <m:oMath xmlns:m="http://schemas.openxmlformats.org/officeDocument/2006/math">
                    <m:r>
                      <a:rPr lang="es-MX" i="1" dirty="0" smtClean="0">
                        <a:latin typeface="Cambria Math" panose="02040503050406030204" pitchFamily="18" charset="0"/>
                      </a:rPr>
                      <m:t>𝑎</m:t>
                    </m:r>
                  </m:oMath>
                </a14:m>
                <a:r>
                  <a:rPr lang="es-MX" dirty="0"/>
                  <a:t> vale </a:t>
                </a:r>
                <a14:m>
                  <m:oMath xmlns:m="http://schemas.openxmlformats.org/officeDocument/2006/math">
                    <m:r>
                      <a:rPr lang="es-MX" i="1" dirty="0" smtClean="0">
                        <a:latin typeface="Cambria Math" panose="02040503050406030204" pitchFamily="18" charset="0"/>
                      </a:rPr>
                      <m:t>#</m:t>
                    </m:r>
                  </m:oMath>
                </a14:m>
                <a:r>
                  <a:rPr lang="es-MX" dirty="0"/>
                  <a:t> si cumple la condición ejecuta e incrementa*/</a:t>
                </a:r>
              </a:p>
              <a:p>
                <a:pPr marL="0" indent="0" algn="just">
                  <a:buNone/>
                </a:pPr>
                <a:r>
                  <a:rPr lang="es-MX" dirty="0"/>
                  <a:t> </a:t>
                </a:r>
              </a:p>
              <a:p>
                <a:pPr marL="0" indent="0" algn="just">
                  <a:buNone/>
                </a:pPr>
                <a:r>
                  <a:rPr lang="es-MX" dirty="0" err="1">
                    <a:latin typeface="Courier New" panose="02070309020205020404" pitchFamily="49" charset="0"/>
                    <a:cs typeface="Courier New" panose="02070309020205020404" pitchFamily="49" charset="0"/>
                  </a:rPr>
                  <a:t>int</a:t>
                </a:r>
                <a:r>
                  <a:rPr lang="es-MX" dirty="0">
                    <a:latin typeface="Courier New" panose="02070309020205020404" pitchFamily="49" charset="0"/>
                    <a:cs typeface="Courier New" panose="02070309020205020404" pitchFamily="49" charset="0"/>
                  </a:rPr>
                  <a:t> </a:t>
                </a:r>
                <a14:m>
                  <m:oMath xmlns:m="http://schemas.openxmlformats.org/officeDocument/2006/math">
                    <m:r>
                      <a:rPr lang="es-MX" i="1" dirty="0" smtClean="0">
                        <a:latin typeface="Cambria Math" panose="02040503050406030204" pitchFamily="18" charset="0"/>
                        <a:cs typeface="Courier New" panose="02070309020205020404" pitchFamily="49" charset="0"/>
                      </a:rPr>
                      <m:t>𝑎</m:t>
                    </m:r>
                  </m:oMath>
                </a14:m>
                <a:r>
                  <a:rPr lang="es-MX" dirty="0">
                    <a:latin typeface="Courier New" panose="02070309020205020404" pitchFamily="49" charset="0"/>
                    <a:cs typeface="Courier New" panose="02070309020205020404" pitchFamily="49" charset="0"/>
                  </a:rPr>
                  <a:t>;</a:t>
                </a:r>
              </a:p>
              <a:p>
                <a:pPr marL="0" indent="0" algn="just">
                  <a:buNone/>
                </a:pPr>
                <a:r>
                  <a:rPr lang="es-MX" b="1" dirty="0" err="1">
                    <a:latin typeface="Courier New" panose="02070309020205020404" pitchFamily="49" charset="0"/>
                    <a:cs typeface="Courier New" panose="02070309020205020404" pitchFamily="49" charset="0"/>
                  </a:rPr>
                  <a:t>for</a:t>
                </a:r>
                <a:r>
                  <a:rPr lang="es-MX" dirty="0">
                    <a:latin typeface="Courier New" panose="02070309020205020404" pitchFamily="49" charset="0"/>
                    <a:cs typeface="Courier New" panose="02070309020205020404" pitchFamily="49" charset="0"/>
                  </a:rPr>
                  <a:t>(</a:t>
                </a:r>
                <a14:m>
                  <m:oMath xmlns:m="http://schemas.openxmlformats.org/officeDocument/2006/math">
                    <m:r>
                      <a:rPr lang="es-MX" i="1" dirty="0" smtClean="0">
                        <a:latin typeface="Cambria Math" panose="02040503050406030204" pitchFamily="18" charset="0"/>
                        <a:cs typeface="Courier New" panose="02070309020205020404" pitchFamily="49" charset="0"/>
                      </a:rPr>
                      <m:t>𝑎</m:t>
                    </m:r>
                    <m:r>
                      <a:rPr lang="es-MX" i="1" dirty="0" smtClean="0">
                        <a:latin typeface="Cambria Math" panose="02040503050406030204" pitchFamily="18" charset="0"/>
                        <a:cs typeface="Courier New" panose="02070309020205020404" pitchFamily="49" charset="0"/>
                      </a:rPr>
                      <m:t> = #</m:t>
                    </m:r>
                  </m:oMath>
                </a14:m>
                <a:r>
                  <a:rPr lang="es-MX" dirty="0">
                    <a:latin typeface="Courier New" panose="02070309020205020404" pitchFamily="49" charset="0"/>
                    <a:cs typeface="Courier New" panose="02070309020205020404" pitchFamily="49" charset="0"/>
                  </a:rPr>
                  <a:t>;condición para </a:t>
                </a:r>
                <a14:m>
                  <m:oMath xmlns:m="http://schemas.openxmlformats.org/officeDocument/2006/math">
                    <m:r>
                      <a:rPr lang="es-MX" i="1" dirty="0" smtClean="0">
                        <a:latin typeface="Cambria Math" panose="02040503050406030204" pitchFamily="18" charset="0"/>
                        <a:cs typeface="Courier New" panose="02070309020205020404" pitchFamily="49" charset="0"/>
                      </a:rPr>
                      <m:t>𝑎</m:t>
                    </m:r>
                  </m:oMath>
                </a14:m>
                <a:r>
                  <a:rPr lang="es-MX" dirty="0">
                    <a:latin typeface="Courier New" panose="02070309020205020404" pitchFamily="49" charset="0"/>
                    <a:cs typeface="Courier New" panose="02070309020205020404" pitchFamily="49" charset="0"/>
                  </a:rPr>
                  <a:t>; incremento para </a:t>
                </a:r>
                <a14:m>
                  <m:oMath xmlns:m="http://schemas.openxmlformats.org/officeDocument/2006/math">
                    <m:r>
                      <a:rPr lang="es-MX" i="1" dirty="0" smtClean="0">
                        <a:latin typeface="Cambria Math" panose="02040503050406030204" pitchFamily="18" charset="0"/>
                        <a:cs typeface="Courier New" panose="02070309020205020404" pitchFamily="49" charset="0"/>
                      </a:rPr>
                      <m:t>𝑎</m:t>
                    </m:r>
                  </m:oMath>
                </a14:m>
                <a:r>
                  <a:rPr lang="es-MX" dirty="0">
                    <a:latin typeface="Courier New" panose="02070309020205020404" pitchFamily="49" charset="0"/>
                    <a:cs typeface="Courier New" panose="02070309020205020404" pitchFamily="49" charset="0"/>
                  </a:rPr>
                  <a:t> ){ </a:t>
                </a:r>
              </a:p>
              <a:p>
                <a:pPr marL="0" indent="0" algn="just">
                  <a:buNone/>
                </a:pPr>
                <a:r>
                  <a:rPr lang="es-MX" dirty="0">
                    <a:latin typeface="Courier New" panose="02070309020205020404" pitchFamily="49" charset="0"/>
                    <a:cs typeface="Courier New" panose="02070309020205020404" pitchFamily="49" charset="0"/>
                  </a:rPr>
                  <a:t>	Sentencia simple o compuesta a repetir</a:t>
                </a:r>
              </a:p>
              <a:p>
                <a:pPr marL="0" indent="0" algn="just">
                  <a:buNone/>
                </a:pPr>
                <a:r>
                  <a:rPr lang="es-MX" dirty="0">
                    <a:latin typeface="Courier New" panose="02070309020205020404" pitchFamily="49" charset="0"/>
                    <a:cs typeface="Courier New" panose="02070309020205020404" pitchFamily="49" charset="0"/>
                  </a:rPr>
                  <a:t>}</a:t>
                </a:r>
              </a:p>
              <a:p>
                <a:endParaRPr lang="es-MX" dirty="0"/>
              </a:p>
            </p:txBody>
          </p:sp>
        </mc:Choice>
        <mc:Fallback xmlns="">
          <p:sp>
            <p:nvSpPr>
              <p:cNvPr id="3" name="Marcador de contenido 2">
                <a:extLst>
                  <a:ext uri="{FF2B5EF4-FFF2-40B4-BE49-F238E27FC236}">
                    <a16:creationId xmlns:a16="http://schemas.microsoft.com/office/drawing/2014/main" id="{226923C4-A282-42BC-AA18-B7AFFF5C2D69}"/>
                  </a:ext>
                </a:extLst>
              </p:cNvPr>
              <p:cNvSpPr>
                <a:spLocks noGrp="1" noRot="1" noChangeAspect="1" noMove="1" noResize="1" noEditPoints="1" noAdjustHandles="1" noChangeArrowheads="1" noChangeShapeType="1" noTextEdit="1"/>
              </p:cNvSpPr>
              <p:nvPr>
                <p:ph idx="1"/>
              </p:nvPr>
            </p:nvSpPr>
            <p:spPr>
              <a:blipFill>
                <a:blip r:embed="rId2"/>
                <a:stretch>
                  <a:fillRect l="-935" t="-2267" r="-997"/>
                </a:stretch>
              </a:blipFill>
            </p:spPr>
            <p:txBody>
              <a:bodyPr/>
              <a:lstStyle/>
              <a:p>
                <a:r>
                  <a:rPr lang="es-MX">
                    <a:noFill/>
                  </a:rPr>
                  <a:t> </a:t>
                </a:r>
              </a:p>
            </p:txBody>
          </p:sp>
        </mc:Fallback>
      </mc:AlternateContent>
    </p:spTree>
    <p:extLst>
      <p:ext uri="{BB962C8B-B14F-4D97-AF65-F5344CB8AC3E}">
        <p14:creationId xmlns:p14="http://schemas.microsoft.com/office/powerpoint/2010/main" val="309162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3136A7-C890-4B17-979C-93EA602A152E}"/>
              </a:ext>
            </a:extLst>
          </p:cNvPr>
          <p:cNvSpPr>
            <a:spLocks noGrp="1"/>
          </p:cNvSpPr>
          <p:nvPr>
            <p:ph type="title"/>
          </p:nvPr>
        </p:nvSpPr>
        <p:spPr/>
        <p:txBody>
          <a:bodyPr/>
          <a:lstStyle/>
          <a:p>
            <a:r>
              <a:rPr lang="es-MX" dirty="0"/>
              <a:t>Repaso</a:t>
            </a:r>
          </a:p>
        </p:txBody>
      </p:sp>
      <p:sp>
        <p:nvSpPr>
          <p:cNvPr id="5" name="Marcador de texto 4">
            <a:extLst>
              <a:ext uri="{FF2B5EF4-FFF2-40B4-BE49-F238E27FC236}">
                <a16:creationId xmlns:a16="http://schemas.microsoft.com/office/drawing/2014/main" id="{245907B3-63DA-47D4-8E50-3ECD2173C09E}"/>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45996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sz="6600" b="1" dirty="0"/>
              <a:t>Java</a:t>
            </a:r>
            <a:r>
              <a:rPr lang="es-ES" dirty="0"/>
              <a:t> para Cibernética y Computación</a:t>
            </a:r>
          </a:p>
        </p:txBody>
      </p:sp>
      <p:sp>
        <p:nvSpPr>
          <p:cNvPr id="3" name="Subtítulo 2"/>
          <p:cNvSpPr>
            <a:spLocks noGrp="1"/>
          </p:cNvSpPr>
          <p:nvPr>
            <p:ph type="subTitle" idx="1"/>
          </p:nvPr>
        </p:nvSpPr>
        <p:spPr/>
        <p:txBody>
          <a:bodyPr rtlCol="0">
            <a:normAutofit/>
          </a:bodyPr>
          <a:lstStyle/>
          <a:p>
            <a:pPr rtl="0"/>
            <a:r>
              <a:rPr lang="es-ES" sz="1800" dirty="0"/>
              <a:t>Colegio de Ciencias y Humanidades – Plantel Oriente</a:t>
            </a:r>
          </a:p>
        </p:txBody>
      </p:sp>
      <p:sp>
        <p:nvSpPr>
          <p:cNvPr id="4" name="Subtítulo 2">
            <a:extLst>
              <a:ext uri="{FF2B5EF4-FFF2-40B4-BE49-F238E27FC236}">
                <a16:creationId xmlns:a16="http://schemas.microsoft.com/office/drawing/2014/main" id="{5EBB5D89-82B4-4DBE-84A5-31CDD89635C3}"/>
              </a:ext>
            </a:extLst>
          </p:cNvPr>
          <p:cNvSpPr txBox="1">
            <a:spLocks/>
          </p:cNvSpPr>
          <p:nvPr/>
        </p:nvSpPr>
        <p:spPr>
          <a:xfrm>
            <a:off x="2428669" y="5733257"/>
            <a:ext cx="5616693" cy="1008112"/>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MX" sz="1600" b="1" dirty="0"/>
              <a:t>Instructores:</a:t>
            </a:r>
          </a:p>
          <a:p>
            <a:r>
              <a:rPr lang="es-MX" sz="1600" b="1" dirty="0">
                <a:solidFill>
                  <a:srgbClr val="C00000"/>
                </a:solidFill>
              </a:rPr>
              <a:t>¡¡¡TODOS LOS PROFESORES INSCRITOS EN EL CURSO!!!</a:t>
            </a:r>
          </a:p>
        </p:txBody>
      </p:sp>
      <p:sp>
        <p:nvSpPr>
          <p:cNvPr id="6" name="CuadroTexto 5">
            <a:extLst>
              <a:ext uri="{FF2B5EF4-FFF2-40B4-BE49-F238E27FC236}">
                <a16:creationId xmlns:a16="http://schemas.microsoft.com/office/drawing/2014/main" id="{81289290-573E-465F-A974-74762DC4D341}"/>
              </a:ext>
            </a:extLst>
          </p:cNvPr>
          <p:cNvSpPr txBox="1"/>
          <p:nvPr/>
        </p:nvSpPr>
        <p:spPr>
          <a:xfrm>
            <a:off x="9478788" y="5852592"/>
            <a:ext cx="1507913" cy="769441"/>
          </a:xfrm>
          <a:prstGeom prst="rect">
            <a:avLst/>
          </a:prstGeom>
          <a:noFill/>
        </p:spPr>
        <p:txBody>
          <a:bodyPr wrap="none" rtlCol="0">
            <a:spAutoFit/>
          </a:bodyPr>
          <a:lstStyle/>
          <a:p>
            <a:r>
              <a:rPr lang="es-MX" sz="4400" dirty="0"/>
              <a:t>Día 2</a:t>
            </a:r>
          </a:p>
        </p:txBody>
      </p:sp>
    </p:spTree>
    <p:extLst>
      <p:ext uri="{BB962C8B-B14F-4D97-AF65-F5344CB8AC3E}">
        <p14:creationId xmlns:p14="http://schemas.microsoft.com/office/powerpoint/2010/main" val="364325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A8CB8-B691-4B32-877A-88CBE00AA576}"/>
              </a:ext>
            </a:extLst>
          </p:cNvPr>
          <p:cNvSpPr>
            <a:spLocks noGrp="1"/>
          </p:cNvSpPr>
          <p:nvPr>
            <p:ph type="title"/>
          </p:nvPr>
        </p:nvSpPr>
        <p:spPr/>
        <p:txBody>
          <a:bodyPr/>
          <a:lstStyle/>
          <a:p>
            <a:r>
              <a:rPr lang="es-MX" dirty="0"/>
              <a:t>API de Java</a:t>
            </a:r>
          </a:p>
        </p:txBody>
      </p:sp>
      <p:sp>
        <p:nvSpPr>
          <p:cNvPr id="3" name="Marcador de contenido 2">
            <a:extLst>
              <a:ext uri="{FF2B5EF4-FFF2-40B4-BE49-F238E27FC236}">
                <a16:creationId xmlns:a16="http://schemas.microsoft.com/office/drawing/2014/main" id="{095B39FB-1B4C-4FD4-BF20-372E0F3D7763}"/>
              </a:ext>
            </a:extLst>
          </p:cNvPr>
          <p:cNvSpPr>
            <a:spLocks noGrp="1"/>
          </p:cNvSpPr>
          <p:nvPr>
            <p:ph idx="1"/>
          </p:nvPr>
        </p:nvSpPr>
        <p:spPr/>
        <p:txBody>
          <a:bodyPr>
            <a:normAutofit/>
          </a:bodyPr>
          <a:lstStyle/>
          <a:p>
            <a:r>
              <a:rPr lang="es-MX" sz="1800" dirty="0">
                <a:hlinkClick r:id="rId2"/>
              </a:rPr>
              <a:t>https://docs.oracle.com/javase/10/docs/api/index.html?overview-summary.html</a:t>
            </a:r>
            <a:endParaRPr lang="es-MX" sz="1800" dirty="0"/>
          </a:p>
        </p:txBody>
      </p:sp>
    </p:spTree>
    <p:extLst>
      <p:ext uri="{BB962C8B-B14F-4D97-AF65-F5344CB8AC3E}">
        <p14:creationId xmlns:p14="http://schemas.microsoft.com/office/powerpoint/2010/main" val="300794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E97E419-D3EC-4D1B-B6EF-AE902D51338E}"/>
              </a:ext>
            </a:extLst>
          </p:cNvPr>
          <p:cNvSpPr>
            <a:spLocks noGrp="1"/>
          </p:cNvSpPr>
          <p:nvPr>
            <p:ph type="title"/>
          </p:nvPr>
        </p:nvSpPr>
        <p:spPr/>
        <p:txBody>
          <a:bodyPr/>
          <a:lstStyle/>
          <a:p>
            <a:r>
              <a:rPr lang="es-MX" dirty="0" err="1"/>
              <a:t>Strings</a:t>
            </a:r>
            <a:endParaRPr lang="es-MX" dirty="0"/>
          </a:p>
        </p:txBody>
      </p:sp>
      <p:sp>
        <p:nvSpPr>
          <p:cNvPr id="5" name="Marcador de texto 4">
            <a:extLst>
              <a:ext uri="{FF2B5EF4-FFF2-40B4-BE49-F238E27FC236}">
                <a16:creationId xmlns:a16="http://schemas.microsoft.com/office/drawing/2014/main" id="{051705A6-B95E-4F42-B161-850717DCBB35}"/>
              </a:ext>
            </a:extLst>
          </p:cNvPr>
          <p:cNvSpPr>
            <a:spLocks noGrp="1"/>
          </p:cNvSpPr>
          <p:nvPr>
            <p:ph type="body" idx="1"/>
          </p:nvPr>
        </p:nvSpPr>
        <p:spPr/>
        <p:txBody>
          <a:bodyPr/>
          <a:lstStyle/>
          <a:p>
            <a:r>
              <a:rPr lang="es-MX" dirty="0"/>
              <a:t>Cadenas</a:t>
            </a:r>
          </a:p>
        </p:txBody>
      </p:sp>
    </p:spTree>
    <p:extLst>
      <p:ext uri="{BB962C8B-B14F-4D97-AF65-F5344CB8AC3E}">
        <p14:creationId xmlns:p14="http://schemas.microsoft.com/office/powerpoint/2010/main" val="228769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511BFAF-1E94-49F7-8F67-D2AB3031ED3A}"/>
              </a:ext>
            </a:extLst>
          </p:cNvPr>
          <p:cNvSpPr>
            <a:spLocks noGrp="1"/>
          </p:cNvSpPr>
          <p:nvPr>
            <p:ph type="title"/>
          </p:nvPr>
        </p:nvSpPr>
        <p:spPr/>
        <p:txBody>
          <a:bodyPr/>
          <a:lstStyle/>
          <a:p>
            <a:r>
              <a:rPr lang="es-MX" dirty="0" err="1"/>
              <a:t>Strings</a:t>
            </a:r>
            <a:endParaRPr lang="es-MX" dirty="0"/>
          </a:p>
        </p:txBody>
      </p:sp>
      <p:sp>
        <p:nvSpPr>
          <p:cNvPr id="5" name="Marcador de contenido 4">
            <a:extLst>
              <a:ext uri="{FF2B5EF4-FFF2-40B4-BE49-F238E27FC236}">
                <a16:creationId xmlns:a16="http://schemas.microsoft.com/office/drawing/2014/main" id="{9E989B2A-5053-47CC-A9A4-9C4C1C188430}"/>
              </a:ext>
            </a:extLst>
          </p:cNvPr>
          <p:cNvSpPr>
            <a:spLocks noGrp="1"/>
          </p:cNvSpPr>
          <p:nvPr>
            <p:ph idx="1"/>
          </p:nvPr>
        </p:nvSpPr>
        <p:spPr/>
        <p:txBody>
          <a:bodyPr/>
          <a:lstStyle/>
          <a:p>
            <a:pPr algn="just"/>
            <a:r>
              <a:rPr lang="es-MX" dirty="0"/>
              <a:t>Ante todo dejar claro que los </a:t>
            </a:r>
            <a:r>
              <a:rPr lang="es-MX" dirty="0" err="1"/>
              <a:t>Strings</a:t>
            </a:r>
            <a:r>
              <a:rPr lang="es-MX" dirty="0"/>
              <a:t> no son específicamente tipos primitivos en Java. También son una clase implementada con ciertas funcionalidades que hacen que su uso sea comparable al de los tipos primitivos en ciertos aspectos.</a:t>
            </a:r>
          </a:p>
          <a:p>
            <a:pPr algn="just"/>
            <a:endParaRPr lang="es-MX" dirty="0"/>
          </a:p>
          <a:p>
            <a:pPr algn="just"/>
            <a:r>
              <a:rPr lang="es-MX" dirty="0"/>
              <a:t>Formas de declarar una cadena:</a:t>
            </a:r>
          </a:p>
          <a:p>
            <a:pPr marL="365760" lvl="1" indent="0" algn="just">
              <a:buNone/>
            </a:pPr>
            <a:r>
              <a:rPr lang="es-MX" dirty="0" err="1">
                <a:latin typeface="Courier New" panose="02070309020205020404" pitchFamily="49" charset="0"/>
                <a:cs typeface="Courier New" panose="02070309020205020404" pitchFamily="49" charset="0"/>
              </a:rPr>
              <a:t>String</a:t>
            </a:r>
            <a:r>
              <a:rPr lang="es-MX" dirty="0">
                <a:latin typeface="Courier New" panose="02070309020205020404" pitchFamily="49" charset="0"/>
                <a:cs typeface="Courier New" panose="02070309020205020404" pitchFamily="49" charset="0"/>
              </a:rPr>
              <a:t> nombre;</a:t>
            </a:r>
          </a:p>
          <a:p>
            <a:pPr marL="365760" lvl="1" indent="0" algn="just">
              <a:buNone/>
            </a:pPr>
            <a:r>
              <a:rPr lang="es-MX" dirty="0" err="1">
                <a:latin typeface="Courier New" panose="02070309020205020404" pitchFamily="49" charset="0"/>
                <a:cs typeface="Courier New" panose="02070309020205020404" pitchFamily="49" charset="0"/>
              </a:rPr>
              <a:t>String</a:t>
            </a:r>
            <a:r>
              <a:rPr lang="es-MX" dirty="0">
                <a:latin typeface="Courier New" panose="02070309020205020404" pitchFamily="49" charset="0"/>
                <a:cs typeface="Courier New" panose="02070309020205020404" pitchFamily="49" charset="0"/>
              </a:rPr>
              <a:t> nombre = “”;</a:t>
            </a:r>
          </a:p>
          <a:p>
            <a:pPr marL="365760" lvl="1" indent="0" algn="just">
              <a:buNone/>
            </a:pPr>
            <a:r>
              <a:rPr lang="es-MX" dirty="0" err="1">
                <a:latin typeface="Courier New" panose="02070309020205020404" pitchFamily="49" charset="0"/>
                <a:cs typeface="Courier New" panose="02070309020205020404" pitchFamily="49" charset="0"/>
              </a:rPr>
              <a:t>String</a:t>
            </a:r>
            <a:r>
              <a:rPr lang="es-MX" dirty="0">
                <a:latin typeface="Courier New" panose="02070309020205020404" pitchFamily="49" charset="0"/>
                <a:cs typeface="Courier New" panose="02070309020205020404" pitchFamily="49" charset="0"/>
              </a:rPr>
              <a:t> nombre = “Juan”;</a:t>
            </a:r>
          </a:p>
          <a:p>
            <a:pPr algn="just"/>
            <a:endParaRPr lang="es-MX" dirty="0"/>
          </a:p>
          <a:p>
            <a:pPr algn="just"/>
            <a:endParaRPr lang="es-MX" dirty="0"/>
          </a:p>
        </p:txBody>
      </p:sp>
    </p:spTree>
    <p:extLst>
      <p:ext uri="{BB962C8B-B14F-4D97-AF65-F5344CB8AC3E}">
        <p14:creationId xmlns:p14="http://schemas.microsoft.com/office/powerpoint/2010/main" val="265009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44489D-4FC9-4C88-A122-A314F48DE5C9}"/>
              </a:ext>
            </a:extLst>
          </p:cNvPr>
          <p:cNvSpPr>
            <a:spLocks noGrp="1"/>
          </p:cNvSpPr>
          <p:nvPr>
            <p:ph type="title"/>
          </p:nvPr>
        </p:nvSpPr>
        <p:spPr/>
        <p:txBody>
          <a:bodyPr/>
          <a:lstStyle/>
          <a:p>
            <a:r>
              <a:rPr lang="es-MX" dirty="0"/>
              <a:t>Algunos métodos de las cadenas</a:t>
            </a:r>
          </a:p>
        </p:txBody>
      </p:sp>
      <p:sp>
        <p:nvSpPr>
          <p:cNvPr id="3" name="Marcador de contenido 2">
            <a:extLst>
              <a:ext uri="{FF2B5EF4-FFF2-40B4-BE49-F238E27FC236}">
                <a16:creationId xmlns:a16="http://schemas.microsoft.com/office/drawing/2014/main" id="{A2352EF0-B327-415F-8D14-24FF59B7C665}"/>
              </a:ext>
            </a:extLst>
          </p:cNvPr>
          <p:cNvSpPr>
            <a:spLocks noGrp="1"/>
          </p:cNvSpPr>
          <p:nvPr>
            <p:ph idx="1"/>
          </p:nvPr>
        </p:nvSpPr>
        <p:spPr/>
        <p:txBody>
          <a:bodyPr>
            <a:normAutofit fontScale="77500" lnSpcReduction="20000"/>
          </a:bodyPr>
          <a:lstStyle/>
          <a:p>
            <a:pPr algn="just"/>
            <a:r>
              <a:rPr lang="es-MX" dirty="0" err="1"/>
              <a:t>equals</a:t>
            </a:r>
            <a:r>
              <a:rPr lang="es-MX" dirty="0"/>
              <a:t>() </a:t>
            </a:r>
            <a:r>
              <a:rPr lang="es-MX" sz="2400" dirty="0">
                <a:latin typeface="Courier New" panose="02070309020205020404" pitchFamily="49" charset="0"/>
                <a:cs typeface="Courier New" panose="02070309020205020404" pitchFamily="49" charset="0"/>
              </a:rPr>
              <a:t>//Sirve para comparar cadenas</a:t>
            </a:r>
            <a:endParaRPr lang="es-MX" dirty="0">
              <a:latin typeface="Courier New" panose="02070309020205020404" pitchFamily="49" charset="0"/>
              <a:cs typeface="Courier New" panose="02070309020205020404" pitchFamily="49" charset="0"/>
            </a:endParaRPr>
          </a:p>
          <a:p>
            <a:pPr algn="just"/>
            <a:r>
              <a:rPr lang="es-MX" dirty="0" err="1"/>
              <a:t>length</a:t>
            </a:r>
            <a:r>
              <a:rPr lang="es-MX" dirty="0"/>
              <a:t>() </a:t>
            </a:r>
            <a:r>
              <a:rPr lang="es-MX" sz="2400" dirty="0">
                <a:latin typeface="Courier New" panose="02070309020205020404" pitchFamily="49" charset="0"/>
                <a:cs typeface="Courier New" panose="02070309020205020404" pitchFamily="49" charset="0"/>
              </a:rPr>
              <a:t>//Devuelve el tamaño de la cadena</a:t>
            </a:r>
            <a:endParaRPr lang="es-MX" dirty="0">
              <a:latin typeface="Courier New" panose="02070309020205020404" pitchFamily="49" charset="0"/>
              <a:cs typeface="Courier New" panose="02070309020205020404" pitchFamily="49" charset="0"/>
            </a:endParaRPr>
          </a:p>
          <a:p>
            <a:pPr algn="just"/>
            <a:r>
              <a:rPr lang="es-MX" dirty="0" err="1"/>
              <a:t>chartAt</a:t>
            </a:r>
            <a:r>
              <a:rPr lang="es-MX" dirty="0"/>
              <a:t>()</a:t>
            </a:r>
            <a:r>
              <a:rPr lang="es-MX" sz="2400" dirty="0">
                <a:latin typeface="Courier New" panose="02070309020205020404" pitchFamily="49" charset="0"/>
                <a:cs typeface="Courier New" panose="02070309020205020404" pitchFamily="49" charset="0"/>
              </a:rPr>
              <a:t>//Devuelve el </a:t>
            </a:r>
            <a:r>
              <a:rPr lang="es-MX" sz="2400" dirty="0" err="1">
                <a:latin typeface="Courier New" panose="02070309020205020404" pitchFamily="49" charset="0"/>
                <a:cs typeface="Courier New" panose="02070309020205020404" pitchFamily="49" charset="0"/>
              </a:rPr>
              <a:t>caracter</a:t>
            </a:r>
            <a:r>
              <a:rPr lang="es-MX" sz="2400" dirty="0">
                <a:latin typeface="Courier New" panose="02070309020205020404" pitchFamily="49" charset="0"/>
                <a:cs typeface="Courier New" panose="02070309020205020404" pitchFamily="49" charset="0"/>
              </a:rPr>
              <a:t> indicado en el parámetro</a:t>
            </a:r>
          </a:p>
          <a:p>
            <a:pPr algn="just"/>
            <a:r>
              <a:rPr lang="es-MX" dirty="0" err="1"/>
              <a:t>compareTo</a:t>
            </a:r>
            <a:r>
              <a:rPr lang="es-MX" dirty="0"/>
              <a:t>() </a:t>
            </a:r>
            <a:r>
              <a:rPr lang="es-MX" sz="2400" dirty="0">
                <a:latin typeface="Courier New" panose="02070309020205020404" pitchFamily="49" charset="0"/>
                <a:cs typeface="Courier New" panose="02070309020205020404" pitchFamily="49" charset="0"/>
              </a:rPr>
              <a:t>//Compara dos cadenas según la tabla ASCII</a:t>
            </a:r>
            <a:endParaRPr lang="es-MX" dirty="0">
              <a:cs typeface="Courier New" panose="02070309020205020404" pitchFamily="49" charset="0"/>
            </a:endParaRPr>
          </a:p>
          <a:p>
            <a:pPr algn="just"/>
            <a:r>
              <a:rPr lang="es-MX" dirty="0" err="1">
                <a:cs typeface="Courier New" panose="02070309020205020404" pitchFamily="49" charset="0"/>
              </a:rPr>
              <a:t>compareToIgnoreCase</a:t>
            </a:r>
            <a:r>
              <a:rPr lang="es-MX" dirty="0">
                <a:cs typeface="Courier New" panose="02070309020205020404" pitchFamily="49" charset="0"/>
              </a:rPr>
              <a:t>()</a:t>
            </a:r>
            <a:r>
              <a:rPr lang="es-MX" sz="2400" dirty="0">
                <a:latin typeface="Courier New" panose="02070309020205020404" pitchFamily="49" charset="0"/>
                <a:cs typeface="Courier New" panose="02070309020205020404" pitchFamily="49" charset="0"/>
              </a:rPr>
              <a:t>//Compara dos cadenas sin importar mayúsculas o minúsculas</a:t>
            </a:r>
            <a:endParaRPr lang="es-MX" sz="2400" dirty="0">
              <a:cs typeface="Courier New" panose="02070309020205020404" pitchFamily="49" charset="0"/>
            </a:endParaRPr>
          </a:p>
          <a:p>
            <a:pPr algn="just"/>
            <a:r>
              <a:rPr lang="es-MX" dirty="0" err="1">
                <a:cs typeface="Courier New" panose="02070309020205020404" pitchFamily="49" charset="0"/>
              </a:rPr>
              <a:t>concat</a:t>
            </a:r>
            <a:r>
              <a:rPr lang="es-MX" dirty="0">
                <a:cs typeface="Courier New" panose="02070309020205020404" pitchFamily="49" charset="0"/>
              </a:rPr>
              <a:t>()</a:t>
            </a:r>
            <a:r>
              <a:rPr lang="es-MX" sz="2400" dirty="0">
                <a:latin typeface="Courier New" panose="02070309020205020404" pitchFamily="49" charset="0"/>
                <a:cs typeface="Courier New" panose="02070309020205020404" pitchFamily="49" charset="0"/>
              </a:rPr>
              <a:t>//Concatena dos cadenas</a:t>
            </a:r>
            <a:endParaRPr lang="es-MX" sz="2400" dirty="0">
              <a:cs typeface="Courier New" panose="02070309020205020404" pitchFamily="49" charset="0"/>
            </a:endParaRPr>
          </a:p>
          <a:p>
            <a:pPr algn="just"/>
            <a:r>
              <a:rPr lang="es-MX" dirty="0" err="1">
                <a:cs typeface="Courier New" panose="02070309020205020404" pitchFamily="49" charset="0"/>
              </a:rPr>
              <a:t>replace</a:t>
            </a:r>
            <a:r>
              <a:rPr lang="es-MX" dirty="0">
                <a:cs typeface="Courier New" panose="02070309020205020404" pitchFamily="49" charset="0"/>
              </a:rPr>
              <a:t>()</a:t>
            </a:r>
            <a:r>
              <a:rPr lang="es-MX" sz="2400" dirty="0">
                <a:latin typeface="Courier New" panose="02070309020205020404" pitchFamily="49" charset="0"/>
                <a:cs typeface="Courier New" panose="02070309020205020404" pitchFamily="49" charset="0"/>
              </a:rPr>
              <a:t>//Devuelve la cadena cambiando el </a:t>
            </a:r>
            <a:r>
              <a:rPr lang="es-MX" sz="2400" dirty="0" err="1">
                <a:latin typeface="Courier New" panose="02070309020205020404" pitchFamily="49" charset="0"/>
                <a:cs typeface="Courier New" panose="02070309020205020404" pitchFamily="49" charset="0"/>
              </a:rPr>
              <a:t>caracter</a:t>
            </a:r>
            <a:r>
              <a:rPr lang="es-MX" sz="2400" dirty="0">
                <a:latin typeface="Courier New" panose="02070309020205020404" pitchFamily="49" charset="0"/>
                <a:cs typeface="Courier New" panose="02070309020205020404" pitchFamily="49" charset="0"/>
              </a:rPr>
              <a:t> que se pasa como parámetro</a:t>
            </a:r>
          </a:p>
          <a:p>
            <a:pPr algn="just"/>
            <a:r>
              <a:rPr lang="es-MX" dirty="0" err="1">
                <a:cs typeface="Courier New" panose="02070309020205020404" pitchFamily="49" charset="0"/>
              </a:rPr>
              <a:t>substring</a:t>
            </a:r>
            <a:r>
              <a:rPr lang="es-MX" dirty="0">
                <a:latin typeface="Courier New" panose="02070309020205020404" pitchFamily="49" charset="0"/>
                <a:cs typeface="Courier New" panose="02070309020205020404" pitchFamily="49" charset="0"/>
              </a:rPr>
              <a:t>()</a:t>
            </a:r>
            <a:r>
              <a:rPr lang="es-MX" sz="2400" dirty="0">
                <a:latin typeface="Courier New" panose="02070309020205020404" pitchFamily="49" charset="0"/>
                <a:cs typeface="Courier New" panose="02070309020205020404" pitchFamily="49" charset="0"/>
              </a:rPr>
              <a:t>//Corta una cadena de una posición inicial a una final</a:t>
            </a:r>
          </a:p>
          <a:p>
            <a:pPr algn="just"/>
            <a:r>
              <a:rPr lang="es-MX" dirty="0" err="1">
                <a:cs typeface="Courier New" panose="02070309020205020404" pitchFamily="49" charset="0"/>
              </a:rPr>
              <a:t>toUpperCase</a:t>
            </a:r>
            <a:r>
              <a:rPr lang="es-MX" dirty="0">
                <a:cs typeface="Courier New" panose="02070309020205020404" pitchFamily="49" charset="0"/>
              </a:rPr>
              <a:t>()</a:t>
            </a:r>
            <a:r>
              <a:rPr lang="es-MX" sz="2500" dirty="0">
                <a:latin typeface="Courier New" panose="02070309020205020404" pitchFamily="49" charset="0"/>
                <a:cs typeface="Courier New" panose="02070309020205020404" pitchFamily="49" charset="0"/>
              </a:rPr>
              <a:t>//Convierte la cadena a mayúsculas</a:t>
            </a:r>
            <a:endParaRPr lang="es-MX" sz="2500" dirty="0">
              <a:cs typeface="Courier New" panose="02070309020205020404" pitchFamily="49" charset="0"/>
            </a:endParaRPr>
          </a:p>
          <a:p>
            <a:pPr algn="just"/>
            <a:r>
              <a:rPr lang="es-MX" dirty="0" err="1">
                <a:cs typeface="Courier New" panose="02070309020205020404" pitchFamily="49" charset="0"/>
              </a:rPr>
              <a:t>toLowerCase</a:t>
            </a:r>
            <a:r>
              <a:rPr lang="es-MX" dirty="0">
                <a:cs typeface="Courier New" panose="02070309020205020404" pitchFamily="49" charset="0"/>
              </a:rPr>
              <a:t>()</a:t>
            </a:r>
            <a:r>
              <a:rPr lang="es-MX" sz="2500" dirty="0">
                <a:latin typeface="Courier New" panose="02070309020205020404" pitchFamily="49" charset="0"/>
                <a:cs typeface="Courier New" panose="02070309020205020404" pitchFamily="49" charset="0"/>
              </a:rPr>
              <a:t>//Convierte la cadena a minúsculas</a:t>
            </a:r>
            <a:endParaRPr lang="es-MX" sz="2500" dirty="0">
              <a:cs typeface="Courier New" panose="02070309020205020404" pitchFamily="49" charset="0"/>
            </a:endParaRPr>
          </a:p>
          <a:p>
            <a:pPr algn="just"/>
            <a:endParaRPr lang="es-MX" dirty="0">
              <a:cs typeface="Courier New" panose="02070309020205020404" pitchFamily="49" charset="0"/>
            </a:endParaRPr>
          </a:p>
          <a:p>
            <a:pPr algn="just"/>
            <a:endParaRPr lang="es-MX"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656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E97E419-D3EC-4D1B-B6EF-AE902D51338E}"/>
              </a:ext>
            </a:extLst>
          </p:cNvPr>
          <p:cNvSpPr>
            <a:spLocks noGrp="1"/>
          </p:cNvSpPr>
          <p:nvPr>
            <p:ph type="title"/>
          </p:nvPr>
        </p:nvSpPr>
        <p:spPr/>
        <p:txBody>
          <a:bodyPr/>
          <a:lstStyle/>
          <a:p>
            <a:r>
              <a:rPr lang="es-MX" dirty="0" err="1"/>
              <a:t>Arrays</a:t>
            </a:r>
            <a:endParaRPr lang="es-MX" dirty="0"/>
          </a:p>
        </p:txBody>
      </p:sp>
      <p:sp>
        <p:nvSpPr>
          <p:cNvPr id="5" name="Marcador de texto 4">
            <a:extLst>
              <a:ext uri="{FF2B5EF4-FFF2-40B4-BE49-F238E27FC236}">
                <a16:creationId xmlns:a16="http://schemas.microsoft.com/office/drawing/2014/main" id="{051705A6-B95E-4F42-B161-850717DCBB35}"/>
              </a:ext>
            </a:extLst>
          </p:cNvPr>
          <p:cNvSpPr>
            <a:spLocks noGrp="1"/>
          </p:cNvSpPr>
          <p:nvPr>
            <p:ph type="body" idx="1"/>
          </p:nvPr>
        </p:nvSpPr>
        <p:spPr/>
        <p:txBody>
          <a:bodyPr/>
          <a:lstStyle/>
          <a:p>
            <a:r>
              <a:rPr lang="es-MX" dirty="0"/>
              <a:t>Arreglos</a:t>
            </a:r>
          </a:p>
        </p:txBody>
      </p:sp>
    </p:spTree>
    <p:extLst>
      <p:ext uri="{BB962C8B-B14F-4D97-AF65-F5344CB8AC3E}">
        <p14:creationId xmlns:p14="http://schemas.microsoft.com/office/powerpoint/2010/main" val="273355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511BFAF-1E94-49F7-8F67-D2AB3031ED3A}"/>
              </a:ext>
            </a:extLst>
          </p:cNvPr>
          <p:cNvSpPr>
            <a:spLocks noGrp="1"/>
          </p:cNvSpPr>
          <p:nvPr>
            <p:ph type="title"/>
          </p:nvPr>
        </p:nvSpPr>
        <p:spPr/>
        <p:txBody>
          <a:bodyPr/>
          <a:lstStyle/>
          <a:p>
            <a:r>
              <a:rPr lang="es-MX" dirty="0"/>
              <a:t>¿Qué es un arreglo?</a:t>
            </a:r>
          </a:p>
        </p:txBody>
      </p:sp>
      <p:sp>
        <p:nvSpPr>
          <p:cNvPr id="5" name="Marcador de contenido 4">
            <a:extLst>
              <a:ext uri="{FF2B5EF4-FFF2-40B4-BE49-F238E27FC236}">
                <a16:creationId xmlns:a16="http://schemas.microsoft.com/office/drawing/2014/main" id="{9E989B2A-5053-47CC-A9A4-9C4C1C188430}"/>
              </a:ext>
            </a:extLst>
          </p:cNvPr>
          <p:cNvSpPr>
            <a:spLocks noGrp="1"/>
          </p:cNvSpPr>
          <p:nvPr>
            <p:ph idx="1"/>
          </p:nvPr>
        </p:nvSpPr>
        <p:spPr/>
        <p:txBody>
          <a:bodyPr>
            <a:normAutofit/>
          </a:bodyPr>
          <a:lstStyle/>
          <a:p>
            <a:pPr algn="just"/>
            <a:r>
              <a:rPr lang="es-MX" altLang="es-MX" dirty="0"/>
              <a:t>Un arreglo es un objeto que almacena datos del mismo tipo.</a:t>
            </a:r>
          </a:p>
          <a:p>
            <a:pPr algn="just"/>
            <a:endParaRPr lang="es-MX" altLang="es-MX" dirty="0"/>
          </a:p>
          <a:p>
            <a:pPr algn="just"/>
            <a:r>
              <a:rPr lang="es-MX" altLang="es-MX" dirty="0"/>
              <a:t>Los más comunes son los arreglos de una dimensión (vectores) y de dos dimensiones (matrices).</a:t>
            </a:r>
          </a:p>
          <a:p>
            <a:pPr marL="0" indent="0">
              <a:buNone/>
            </a:pPr>
            <a:endParaRPr lang="es-MX" dirty="0"/>
          </a:p>
        </p:txBody>
      </p:sp>
      <p:sp>
        <p:nvSpPr>
          <p:cNvPr id="6" name="Text Box 21">
            <a:extLst>
              <a:ext uri="{FF2B5EF4-FFF2-40B4-BE49-F238E27FC236}">
                <a16:creationId xmlns:a16="http://schemas.microsoft.com/office/drawing/2014/main" id="{81A48912-B602-49E0-9F66-1AA91136D184}"/>
              </a:ext>
            </a:extLst>
          </p:cNvPr>
          <p:cNvSpPr txBox="1">
            <a:spLocks noChangeArrowheads="1"/>
          </p:cNvSpPr>
          <p:nvPr/>
        </p:nvSpPr>
        <p:spPr bwMode="auto">
          <a:xfrm>
            <a:off x="3814415" y="5567536"/>
            <a:ext cx="4435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AR" sz="1800" b="1">
                <a:solidFill>
                  <a:srgbClr val="FF0000"/>
                </a:solidFill>
                <a:latin typeface="Arial" panose="020B0604020202020204" pitchFamily="34" charset="0"/>
              </a:rPr>
              <a:t>0          1          2         3        4        5       6</a:t>
            </a:r>
            <a:endParaRPr lang="en-US" altLang="es-AR" sz="1800" b="1">
              <a:solidFill>
                <a:srgbClr val="FF0000"/>
              </a:solidFill>
              <a:latin typeface="Arial" panose="020B0604020202020204" pitchFamily="34" charset="0"/>
            </a:endParaRPr>
          </a:p>
        </p:txBody>
      </p:sp>
      <p:grpSp>
        <p:nvGrpSpPr>
          <p:cNvPr id="7" name="Group 3">
            <a:extLst>
              <a:ext uri="{FF2B5EF4-FFF2-40B4-BE49-F238E27FC236}">
                <a16:creationId xmlns:a16="http://schemas.microsoft.com/office/drawing/2014/main" id="{60DCCB2C-CB94-4BFA-883E-0B244DF1777C}"/>
              </a:ext>
            </a:extLst>
          </p:cNvPr>
          <p:cNvGrpSpPr>
            <a:grpSpLocks/>
          </p:cNvGrpSpPr>
          <p:nvPr/>
        </p:nvGrpSpPr>
        <p:grpSpPr bwMode="auto">
          <a:xfrm>
            <a:off x="3692177" y="4881736"/>
            <a:ext cx="4662488" cy="576263"/>
            <a:chOff x="1469" y="2160"/>
            <a:chExt cx="2937" cy="363"/>
          </a:xfrm>
        </p:grpSpPr>
        <p:grpSp>
          <p:nvGrpSpPr>
            <p:cNvPr id="8" name="Group 4">
              <a:extLst>
                <a:ext uri="{FF2B5EF4-FFF2-40B4-BE49-F238E27FC236}">
                  <a16:creationId xmlns:a16="http://schemas.microsoft.com/office/drawing/2014/main" id="{6F82E856-CECE-4197-96E1-7BE63168DED2}"/>
                </a:ext>
              </a:extLst>
            </p:cNvPr>
            <p:cNvGrpSpPr>
              <a:grpSpLocks/>
            </p:cNvGrpSpPr>
            <p:nvPr/>
          </p:nvGrpSpPr>
          <p:grpSpPr bwMode="auto">
            <a:xfrm>
              <a:off x="1469" y="2160"/>
              <a:ext cx="2937" cy="363"/>
              <a:chOff x="1901" y="2275"/>
              <a:chExt cx="2937" cy="363"/>
            </a:xfrm>
          </p:grpSpPr>
          <p:sp>
            <p:nvSpPr>
              <p:cNvPr id="10" name="Rectangle 5">
                <a:extLst>
                  <a:ext uri="{FF2B5EF4-FFF2-40B4-BE49-F238E27FC236}">
                    <a16:creationId xmlns:a16="http://schemas.microsoft.com/office/drawing/2014/main" id="{878701EA-E12C-493D-B686-5C5AC44C89EE}"/>
                  </a:ext>
                </a:extLst>
              </p:cNvPr>
              <p:cNvSpPr>
                <a:spLocks noChangeArrowheads="1"/>
              </p:cNvSpPr>
              <p:nvPr/>
            </p:nvSpPr>
            <p:spPr bwMode="auto">
              <a:xfrm>
                <a:off x="1901" y="2275"/>
                <a:ext cx="2937" cy="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S" altLang="es-AR" sz="1800"/>
              </a:p>
            </p:txBody>
          </p:sp>
          <p:sp>
            <p:nvSpPr>
              <p:cNvPr id="11" name="Line 6">
                <a:extLst>
                  <a:ext uri="{FF2B5EF4-FFF2-40B4-BE49-F238E27FC236}">
                    <a16:creationId xmlns:a16="http://schemas.microsoft.com/office/drawing/2014/main" id="{336C7E9D-14A1-47A8-929F-8250408F63AB}"/>
                  </a:ext>
                </a:extLst>
              </p:cNvPr>
              <p:cNvSpPr>
                <a:spLocks noChangeShapeType="1"/>
              </p:cNvSpPr>
              <p:nvPr/>
            </p:nvSpPr>
            <p:spPr bwMode="auto">
              <a:xfrm>
                <a:off x="2313" y="2275"/>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2" name="Line 7">
                <a:extLst>
                  <a:ext uri="{FF2B5EF4-FFF2-40B4-BE49-F238E27FC236}">
                    <a16:creationId xmlns:a16="http://schemas.microsoft.com/office/drawing/2014/main" id="{69381575-86D3-48A4-B02A-12C48ECB3491}"/>
                  </a:ext>
                </a:extLst>
              </p:cNvPr>
              <p:cNvSpPr>
                <a:spLocks noChangeShapeType="1"/>
              </p:cNvSpPr>
              <p:nvPr/>
            </p:nvSpPr>
            <p:spPr bwMode="auto">
              <a:xfrm>
                <a:off x="2744" y="2275"/>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3" name="Line 8">
                <a:extLst>
                  <a:ext uri="{FF2B5EF4-FFF2-40B4-BE49-F238E27FC236}">
                    <a16:creationId xmlns:a16="http://schemas.microsoft.com/office/drawing/2014/main" id="{9BC02F88-1D64-45A1-92CD-CCF839E71C25}"/>
                  </a:ext>
                </a:extLst>
              </p:cNvPr>
              <p:cNvSpPr>
                <a:spLocks noChangeShapeType="1"/>
              </p:cNvSpPr>
              <p:nvPr/>
            </p:nvSpPr>
            <p:spPr bwMode="auto">
              <a:xfrm>
                <a:off x="3170" y="2275"/>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4" name="Line 9">
                <a:extLst>
                  <a:ext uri="{FF2B5EF4-FFF2-40B4-BE49-F238E27FC236}">
                    <a16:creationId xmlns:a16="http://schemas.microsoft.com/office/drawing/2014/main" id="{FD99DA36-C200-410C-AAEE-47B3093EF707}"/>
                  </a:ext>
                </a:extLst>
              </p:cNvPr>
              <p:cNvSpPr>
                <a:spLocks noChangeShapeType="1"/>
              </p:cNvSpPr>
              <p:nvPr/>
            </p:nvSpPr>
            <p:spPr bwMode="auto">
              <a:xfrm>
                <a:off x="3598" y="2275"/>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5" name="Line 10">
                <a:extLst>
                  <a:ext uri="{FF2B5EF4-FFF2-40B4-BE49-F238E27FC236}">
                    <a16:creationId xmlns:a16="http://schemas.microsoft.com/office/drawing/2014/main" id="{7471137C-8586-458C-B083-F89AA31F26E5}"/>
                  </a:ext>
                </a:extLst>
              </p:cNvPr>
              <p:cNvSpPr>
                <a:spLocks noChangeShapeType="1"/>
              </p:cNvSpPr>
              <p:nvPr/>
            </p:nvSpPr>
            <p:spPr bwMode="auto">
              <a:xfrm>
                <a:off x="4021" y="2275"/>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6" name="Line 11">
                <a:extLst>
                  <a:ext uri="{FF2B5EF4-FFF2-40B4-BE49-F238E27FC236}">
                    <a16:creationId xmlns:a16="http://schemas.microsoft.com/office/drawing/2014/main" id="{8A8E15F6-D5D3-4CFD-B144-5FA57D395744}"/>
                  </a:ext>
                </a:extLst>
              </p:cNvPr>
              <p:cNvSpPr>
                <a:spLocks noChangeShapeType="1"/>
              </p:cNvSpPr>
              <p:nvPr/>
            </p:nvSpPr>
            <p:spPr bwMode="auto">
              <a:xfrm>
                <a:off x="4452" y="2275"/>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grpSp>
        <p:sp>
          <p:nvSpPr>
            <p:cNvPr id="9" name="Text Box 12">
              <a:extLst>
                <a:ext uri="{FF2B5EF4-FFF2-40B4-BE49-F238E27FC236}">
                  <a16:creationId xmlns:a16="http://schemas.microsoft.com/office/drawing/2014/main" id="{056863A3-621E-4CF8-BB13-3CCD7E1B80E8}"/>
                </a:ext>
              </a:extLst>
            </p:cNvPr>
            <p:cNvSpPr txBox="1">
              <a:spLocks noChangeArrowheads="1"/>
            </p:cNvSpPr>
            <p:nvPr/>
          </p:nvSpPr>
          <p:spPr bwMode="auto">
            <a:xfrm>
              <a:off x="1555" y="2239"/>
              <a:ext cx="27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S" altLang="es-AR" sz="1600">
                <a:latin typeface="Arial" panose="020B0604020202020204" pitchFamily="34" charset="0"/>
              </a:endParaRPr>
            </a:p>
          </p:txBody>
        </p:sp>
      </p:grpSp>
      <p:sp>
        <p:nvSpPr>
          <p:cNvPr id="17" name="Rectangle 20">
            <a:extLst>
              <a:ext uri="{FF2B5EF4-FFF2-40B4-BE49-F238E27FC236}">
                <a16:creationId xmlns:a16="http://schemas.microsoft.com/office/drawing/2014/main" id="{6EA49F74-14B8-4C46-9E81-6F13B5053E01}"/>
              </a:ext>
            </a:extLst>
          </p:cNvPr>
          <p:cNvSpPr>
            <a:spLocks noChangeArrowheads="1"/>
          </p:cNvSpPr>
          <p:nvPr/>
        </p:nvSpPr>
        <p:spPr bwMode="auto">
          <a:xfrm>
            <a:off x="5700365" y="4896024"/>
            <a:ext cx="685800" cy="54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s-AR" sz="2400"/>
              <a:t>5.2</a:t>
            </a:r>
          </a:p>
        </p:txBody>
      </p:sp>
      <p:sp>
        <p:nvSpPr>
          <p:cNvPr id="18" name="Line 21">
            <a:extLst>
              <a:ext uri="{FF2B5EF4-FFF2-40B4-BE49-F238E27FC236}">
                <a16:creationId xmlns:a16="http://schemas.microsoft.com/office/drawing/2014/main" id="{30028EE3-260A-4EF6-AA92-4355AB583416}"/>
              </a:ext>
            </a:extLst>
          </p:cNvPr>
          <p:cNvSpPr>
            <a:spLocks noChangeShapeType="1"/>
          </p:cNvSpPr>
          <p:nvPr/>
        </p:nvSpPr>
        <p:spPr bwMode="auto">
          <a:xfrm>
            <a:off x="3096865" y="5173836"/>
            <a:ext cx="5492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 name="Rectangle 20">
            <a:extLst>
              <a:ext uri="{FF2B5EF4-FFF2-40B4-BE49-F238E27FC236}">
                <a16:creationId xmlns:a16="http://schemas.microsoft.com/office/drawing/2014/main" id="{3A74B391-C60A-4EFE-A269-5F72E089FDA7}"/>
              </a:ext>
            </a:extLst>
          </p:cNvPr>
          <p:cNvSpPr>
            <a:spLocks noChangeArrowheads="1"/>
          </p:cNvSpPr>
          <p:nvPr/>
        </p:nvSpPr>
        <p:spPr bwMode="auto">
          <a:xfrm>
            <a:off x="2728565" y="4892849"/>
            <a:ext cx="685800" cy="54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S" altLang="es-AR" sz="1800"/>
          </a:p>
        </p:txBody>
      </p:sp>
      <p:sp>
        <p:nvSpPr>
          <p:cNvPr id="20" name="20 Rectángulo">
            <a:extLst>
              <a:ext uri="{FF2B5EF4-FFF2-40B4-BE49-F238E27FC236}">
                <a16:creationId xmlns:a16="http://schemas.microsoft.com/office/drawing/2014/main" id="{4951A6BF-7AC8-4791-B423-7D8D72757148}"/>
              </a:ext>
            </a:extLst>
          </p:cNvPr>
          <p:cNvSpPr/>
          <p:nvPr/>
        </p:nvSpPr>
        <p:spPr>
          <a:xfrm>
            <a:off x="3646140" y="4653136"/>
            <a:ext cx="598963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Tree>
    <p:extLst>
      <p:ext uri="{BB962C8B-B14F-4D97-AF65-F5344CB8AC3E}">
        <p14:creationId xmlns:p14="http://schemas.microsoft.com/office/powerpoint/2010/main" val="298772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4D553-9048-4224-8618-8D56E2F8C13D}"/>
              </a:ext>
            </a:extLst>
          </p:cNvPr>
          <p:cNvSpPr>
            <a:spLocks noGrp="1"/>
          </p:cNvSpPr>
          <p:nvPr>
            <p:ph type="title"/>
          </p:nvPr>
        </p:nvSpPr>
        <p:spPr/>
        <p:txBody>
          <a:bodyPr/>
          <a:lstStyle/>
          <a:p>
            <a:r>
              <a:rPr lang="es-MX" dirty="0"/>
              <a:t>Declaración de un arreglo</a:t>
            </a:r>
          </a:p>
        </p:txBody>
      </p:sp>
      <p:sp>
        <p:nvSpPr>
          <p:cNvPr id="3" name="Marcador de contenido 2">
            <a:extLst>
              <a:ext uri="{FF2B5EF4-FFF2-40B4-BE49-F238E27FC236}">
                <a16:creationId xmlns:a16="http://schemas.microsoft.com/office/drawing/2014/main" id="{CF7AD6D0-5D8A-40FB-BEA4-58E5F1F30EBC}"/>
              </a:ext>
            </a:extLst>
          </p:cNvPr>
          <p:cNvSpPr>
            <a:spLocks noGrp="1"/>
          </p:cNvSpPr>
          <p:nvPr>
            <p:ph idx="1"/>
          </p:nvPr>
        </p:nvSpPr>
        <p:spPr/>
        <p:txBody>
          <a:bodyPr>
            <a:normAutofit fontScale="92500" lnSpcReduction="10000"/>
          </a:bodyPr>
          <a:lstStyle/>
          <a:p>
            <a:pPr algn="just" fontAlgn="base"/>
            <a:r>
              <a:rPr lang="es-MX" dirty="0"/>
              <a:t>La estructura de declaración de un arreglo es la siguiente:</a:t>
            </a:r>
          </a:p>
          <a:p>
            <a:pPr algn="just" fontAlgn="base"/>
            <a:endParaRPr lang="es-MX" dirty="0"/>
          </a:p>
          <a:p>
            <a:pPr marL="0" indent="0" fontAlgn="base">
              <a:buNone/>
            </a:pPr>
            <a:r>
              <a:rPr lang="es-MX" dirty="0" err="1">
                <a:latin typeface="Courier New" panose="02070309020205020404" pitchFamily="49" charset="0"/>
                <a:cs typeface="Courier New" panose="02070309020205020404" pitchFamily="49" charset="0"/>
              </a:rPr>
              <a:t>tipo_de_dato</a:t>
            </a: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nombre_variable</a:t>
            </a:r>
            <a:r>
              <a:rPr lang="es-MX" dirty="0">
                <a:latin typeface="Courier New" panose="02070309020205020404" pitchFamily="49" charset="0"/>
                <a:cs typeface="Courier New" panose="02070309020205020404" pitchFamily="49" charset="0"/>
              </a:rPr>
              <a:t>;</a:t>
            </a:r>
          </a:p>
          <a:p>
            <a:pPr marL="0" indent="0" fontAlgn="base">
              <a:buNone/>
            </a:pPr>
            <a:endParaRPr lang="es-MX" dirty="0">
              <a:latin typeface="Courier New" panose="02070309020205020404" pitchFamily="49" charset="0"/>
              <a:cs typeface="Courier New" panose="02070309020205020404" pitchFamily="49" charset="0"/>
            </a:endParaRPr>
          </a:p>
          <a:p>
            <a:pPr marL="0" indent="0" fontAlgn="base">
              <a:buNone/>
            </a:pPr>
            <a:r>
              <a:rPr lang="es-MX" dirty="0">
                <a:cs typeface="Courier New" panose="02070309020205020404" pitchFamily="49" charset="0"/>
              </a:rPr>
              <a:t>Ejemplos:</a:t>
            </a:r>
          </a:p>
          <a:p>
            <a:pPr marL="571500" indent="-571500">
              <a:buFont typeface="Wingdings" panose="05000000000000000000" pitchFamily="2" charset="2"/>
              <a:buNone/>
            </a:pPr>
            <a:r>
              <a:rPr lang="es-MX" altLang="es-MX" dirty="0" err="1">
                <a:latin typeface="Courier New" panose="02070309020205020404" pitchFamily="49" charset="0"/>
                <a:cs typeface="Courier New" panose="02070309020205020404" pitchFamily="49" charset="0"/>
              </a:rPr>
              <a:t>char</a:t>
            </a:r>
            <a:r>
              <a:rPr lang="es-MX" altLang="es-MX" dirty="0">
                <a:latin typeface="Courier New" panose="02070309020205020404" pitchFamily="49" charset="0"/>
                <a:cs typeface="Courier New" panose="02070309020205020404" pitchFamily="49" charset="0"/>
              </a:rPr>
              <a:t>[] arreglo;</a:t>
            </a:r>
          </a:p>
          <a:p>
            <a:pPr marL="571500" indent="-571500">
              <a:buFont typeface="Wingdings" panose="05000000000000000000" pitchFamily="2" charset="2"/>
              <a:buNone/>
            </a:pPr>
            <a:r>
              <a:rPr lang="es-MX" altLang="es-MX" dirty="0" err="1">
                <a:latin typeface="Courier New" panose="02070309020205020404" pitchFamily="49" charset="0"/>
                <a:cs typeface="Courier New" panose="02070309020205020404" pitchFamily="49" charset="0"/>
              </a:rPr>
              <a:t>int</a:t>
            </a:r>
            <a:r>
              <a:rPr lang="es-MX" altLang="es-MX" dirty="0">
                <a:latin typeface="Courier New" panose="02070309020205020404" pitchFamily="49" charset="0"/>
                <a:cs typeface="Courier New" panose="02070309020205020404" pitchFamily="49" charset="0"/>
              </a:rPr>
              <a:t>[] arreglo;</a:t>
            </a:r>
          </a:p>
          <a:p>
            <a:pPr marL="571500" indent="-571500">
              <a:buFont typeface="Wingdings" panose="05000000000000000000" pitchFamily="2" charset="2"/>
              <a:buNone/>
            </a:pPr>
            <a:r>
              <a:rPr lang="es-MX" altLang="es-MX" dirty="0" err="1">
                <a:latin typeface="Courier New" panose="02070309020205020404" pitchFamily="49" charset="0"/>
                <a:cs typeface="Courier New" panose="02070309020205020404" pitchFamily="49" charset="0"/>
              </a:rPr>
              <a:t>double</a:t>
            </a:r>
            <a:r>
              <a:rPr lang="es-MX" altLang="es-MX" dirty="0">
                <a:latin typeface="Courier New" panose="02070309020205020404" pitchFamily="49" charset="0"/>
                <a:cs typeface="Courier New" panose="02070309020205020404" pitchFamily="49" charset="0"/>
              </a:rPr>
              <a:t>[] arreglo;</a:t>
            </a:r>
          </a:p>
          <a:p>
            <a:pPr marL="571500" indent="-571500">
              <a:buFont typeface="Wingdings" panose="05000000000000000000" pitchFamily="2" charset="2"/>
              <a:buNone/>
            </a:pPr>
            <a:r>
              <a:rPr lang="es-MX" altLang="es-MX" dirty="0" err="1">
                <a:latin typeface="Courier New" panose="02070309020205020404" pitchFamily="49" charset="0"/>
                <a:cs typeface="Courier New" panose="02070309020205020404" pitchFamily="49" charset="0"/>
              </a:rPr>
              <a:t>String</a:t>
            </a:r>
            <a:r>
              <a:rPr lang="es-MX" altLang="es-MX" dirty="0">
                <a:latin typeface="Courier New" panose="02070309020205020404" pitchFamily="49" charset="0"/>
                <a:cs typeface="Courier New" panose="02070309020205020404" pitchFamily="49" charset="0"/>
              </a:rPr>
              <a:t>[] arreglo;</a:t>
            </a:r>
          </a:p>
          <a:p>
            <a:pPr marL="0" indent="0" fontAlgn="base">
              <a:buNone/>
            </a:pPr>
            <a:endParaRPr lang="es-MX" dirty="0">
              <a:cs typeface="Courier New" panose="02070309020205020404" pitchFamily="49" charset="0"/>
            </a:endParaRPr>
          </a:p>
          <a:p>
            <a:pPr marL="0" indent="0" fontAlgn="base">
              <a:buNone/>
            </a:pPr>
            <a:endParaRPr lang="es-MX" dirty="0">
              <a:cs typeface="Courier New" panose="02070309020205020404" pitchFamily="49" charset="0"/>
            </a:endParaRPr>
          </a:p>
        </p:txBody>
      </p:sp>
    </p:spTree>
    <p:extLst>
      <p:ext uri="{BB962C8B-B14F-4D97-AF65-F5344CB8AC3E}">
        <p14:creationId xmlns:p14="http://schemas.microsoft.com/office/powerpoint/2010/main" val="379038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BF63B-9FE8-45C4-A6E5-26B87726F78E}"/>
              </a:ext>
            </a:extLst>
          </p:cNvPr>
          <p:cNvSpPr>
            <a:spLocks noGrp="1"/>
          </p:cNvSpPr>
          <p:nvPr>
            <p:ph type="title"/>
          </p:nvPr>
        </p:nvSpPr>
        <p:spPr/>
        <p:txBody>
          <a:bodyPr/>
          <a:lstStyle/>
          <a:p>
            <a:r>
              <a:rPr lang="es-MX" dirty="0"/>
              <a:t>Asignar tamaño a un arreglo</a:t>
            </a:r>
          </a:p>
        </p:txBody>
      </p:sp>
      <p:sp>
        <p:nvSpPr>
          <p:cNvPr id="3" name="Marcador de contenido 2">
            <a:extLst>
              <a:ext uri="{FF2B5EF4-FFF2-40B4-BE49-F238E27FC236}">
                <a16:creationId xmlns:a16="http://schemas.microsoft.com/office/drawing/2014/main" id="{33270511-CDF8-44A1-BB32-5552DF0A31A9}"/>
              </a:ext>
            </a:extLst>
          </p:cNvPr>
          <p:cNvSpPr>
            <a:spLocks noGrp="1"/>
          </p:cNvSpPr>
          <p:nvPr>
            <p:ph idx="1"/>
          </p:nvPr>
        </p:nvSpPr>
        <p:spPr/>
        <p:txBody>
          <a:bodyPr>
            <a:normAutofit fontScale="92500" lnSpcReduction="20000"/>
          </a:bodyPr>
          <a:lstStyle/>
          <a:p>
            <a:pPr algn="just"/>
            <a:r>
              <a:rPr lang="es-MX" dirty="0"/>
              <a:t>Al ser un objeto en el que se guardan varios valores de un tipo de dato en específico, a los arreglos se les debe asignar un tamaño y se hace de la siguiente forma:</a:t>
            </a:r>
          </a:p>
          <a:p>
            <a:pPr algn="just"/>
            <a:endParaRPr lang="es-MX" dirty="0"/>
          </a:p>
          <a:p>
            <a:pPr marL="0" indent="0" algn="just">
              <a:buNone/>
            </a:pPr>
            <a:r>
              <a:rPr lang="es-MX" dirty="0">
                <a:latin typeface="Courier New" panose="02070309020205020404" pitchFamily="49" charset="0"/>
                <a:cs typeface="Courier New" panose="02070309020205020404" pitchFamily="49" charset="0"/>
              </a:rPr>
              <a:t>arreglo = </a:t>
            </a:r>
            <a:r>
              <a:rPr lang="es-MX" b="1" dirty="0">
                <a:latin typeface="Courier New" panose="02070309020205020404" pitchFamily="49" charset="0"/>
                <a:cs typeface="Courier New" panose="02070309020205020404" pitchFamily="49" charset="0"/>
              </a:rPr>
              <a:t>new</a:t>
            </a: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tipo_de_dato</a:t>
            </a:r>
            <a:r>
              <a:rPr lang="es-MX" dirty="0">
                <a:latin typeface="Courier New" panose="02070309020205020404" pitchFamily="49" charset="0"/>
                <a:cs typeface="Courier New" panose="02070309020205020404" pitchFamily="49" charset="0"/>
              </a:rPr>
              <a:t>[tamaño];</a:t>
            </a:r>
          </a:p>
          <a:p>
            <a:pPr marL="0" indent="0" algn="just">
              <a:buNone/>
            </a:pPr>
            <a:endParaRPr lang="es-MX" dirty="0">
              <a:latin typeface="Courier New" panose="02070309020205020404" pitchFamily="49" charset="0"/>
              <a:cs typeface="Courier New" panose="02070309020205020404" pitchFamily="49" charset="0"/>
            </a:endParaRPr>
          </a:p>
          <a:p>
            <a:pPr marL="0" indent="0" fontAlgn="base">
              <a:buNone/>
            </a:pPr>
            <a:r>
              <a:rPr lang="es-MX" dirty="0">
                <a:cs typeface="Courier New" panose="02070309020205020404" pitchFamily="49" charset="0"/>
              </a:rPr>
              <a:t>Ejemplos:</a:t>
            </a:r>
          </a:p>
          <a:p>
            <a:pPr marL="571500" indent="-571500">
              <a:buFont typeface="Wingdings" panose="05000000000000000000" pitchFamily="2" charset="2"/>
              <a:buNone/>
            </a:pPr>
            <a:r>
              <a:rPr lang="es-MX" altLang="es-MX" dirty="0">
                <a:latin typeface="Courier New" panose="02070309020205020404" pitchFamily="49" charset="0"/>
                <a:cs typeface="Courier New" panose="02070309020205020404" pitchFamily="49" charset="0"/>
              </a:rPr>
              <a:t>arreglo = </a:t>
            </a:r>
            <a:r>
              <a:rPr lang="es-MX" altLang="es-MX" b="1" dirty="0">
                <a:latin typeface="Courier New" panose="02070309020205020404" pitchFamily="49" charset="0"/>
                <a:cs typeface="Courier New" panose="02070309020205020404" pitchFamily="49" charset="0"/>
              </a:rPr>
              <a:t>new</a:t>
            </a:r>
            <a:r>
              <a:rPr lang="es-MX" altLang="es-MX" dirty="0">
                <a:latin typeface="Courier New" panose="02070309020205020404" pitchFamily="49" charset="0"/>
                <a:cs typeface="Courier New" panose="02070309020205020404" pitchFamily="49" charset="0"/>
              </a:rPr>
              <a:t> </a:t>
            </a:r>
            <a:r>
              <a:rPr lang="es-MX" altLang="es-MX" dirty="0" err="1">
                <a:latin typeface="Courier New" panose="02070309020205020404" pitchFamily="49" charset="0"/>
                <a:cs typeface="Courier New" panose="02070309020205020404" pitchFamily="49" charset="0"/>
              </a:rPr>
              <a:t>char</a:t>
            </a:r>
            <a:r>
              <a:rPr lang="es-MX" altLang="es-MX" dirty="0">
                <a:latin typeface="Courier New" panose="02070309020205020404" pitchFamily="49" charset="0"/>
                <a:cs typeface="Courier New" panose="02070309020205020404" pitchFamily="49" charset="0"/>
              </a:rPr>
              <a:t>[5];</a:t>
            </a:r>
          </a:p>
          <a:p>
            <a:pPr marL="571500" indent="-571500">
              <a:buFont typeface="Wingdings" panose="05000000000000000000" pitchFamily="2" charset="2"/>
              <a:buNone/>
            </a:pPr>
            <a:r>
              <a:rPr lang="es-MX" altLang="es-MX" dirty="0">
                <a:latin typeface="Courier New" panose="02070309020205020404" pitchFamily="49" charset="0"/>
                <a:cs typeface="Courier New" panose="02070309020205020404" pitchFamily="49" charset="0"/>
              </a:rPr>
              <a:t>arreglo = </a:t>
            </a:r>
            <a:r>
              <a:rPr lang="es-MX" altLang="es-MX" b="1" dirty="0">
                <a:latin typeface="Courier New" panose="02070309020205020404" pitchFamily="49" charset="0"/>
                <a:cs typeface="Courier New" panose="02070309020205020404" pitchFamily="49" charset="0"/>
              </a:rPr>
              <a:t>new</a:t>
            </a:r>
            <a:r>
              <a:rPr lang="es-MX" altLang="es-MX" dirty="0">
                <a:latin typeface="Courier New" panose="02070309020205020404" pitchFamily="49" charset="0"/>
                <a:cs typeface="Courier New" panose="02070309020205020404" pitchFamily="49" charset="0"/>
              </a:rPr>
              <a:t> </a:t>
            </a:r>
            <a:r>
              <a:rPr lang="es-MX" altLang="es-MX" dirty="0" err="1">
                <a:latin typeface="Courier New" panose="02070309020205020404" pitchFamily="49" charset="0"/>
                <a:cs typeface="Courier New" panose="02070309020205020404" pitchFamily="49" charset="0"/>
              </a:rPr>
              <a:t>int</a:t>
            </a:r>
            <a:r>
              <a:rPr lang="es-MX" altLang="es-MX" dirty="0">
                <a:latin typeface="Courier New" panose="02070309020205020404" pitchFamily="49" charset="0"/>
                <a:cs typeface="Courier New" panose="02070309020205020404" pitchFamily="49" charset="0"/>
              </a:rPr>
              <a:t>[10];</a:t>
            </a:r>
          </a:p>
          <a:p>
            <a:pPr marL="571500" indent="-571500">
              <a:buFont typeface="Wingdings" panose="05000000000000000000" pitchFamily="2" charset="2"/>
              <a:buNone/>
            </a:pPr>
            <a:r>
              <a:rPr lang="es-MX" altLang="es-MX" dirty="0">
                <a:latin typeface="Courier New" panose="02070309020205020404" pitchFamily="49" charset="0"/>
                <a:cs typeface="Courier New" panose="02070309020205020404" pitchFamily="49" charset="0"/>
              </a:rPr>
              <a:t>arreglo = </a:t>
            </a:r>
            <a:r>
              <a:rPr lang="es-MX" altLang="es-MX" b="1" dirty="0">
                <a:latin typeface="Courier New" panose="02070309020205020404" pitchFamily="49" charset="0"/>
                <a:cs typeface="Courier New" panose="02070309020205020404" pitchFamily="49" charset="0"/>
              </a:rPr>
              <a:t>new</a:t>
            </a:r>
            <a:r>
              <a:rPr lang="es-MX" altLang="es-MX" dirty="0">
                <a:latin typeface="Courier New" panose="02070309020205020404" pitchFamily="49" charset="0"/>
                <a:cs typeface="Courier New" panose="02070309020205020404" pitchFamily="49" charset="0"/>
              </a:rPr>
              <a:t> </a:t>
            </a:r>
            <a:r>
              <a:rPr lang="es-MX" altLang="es-MX" dirty="0" err="1">
                <a:latin typeface="Courier New" panose="02070309020205020404" pitchFamily="49" charset="0"/>
                <a:cs typeface="Courier New" panose="02070309020205020404" pitchFamily="49" charset="0"/>
              </a:rPr>
              <a:t>double</a:t>
            </a:r>
            <a:r>
              <a:rPr lang="es-MX" altLang="es-MX" dirty="0">
                <a:latin typeface="Courier New" panose="02070309020205020404" pitchFamily="49" charset="0"/>
                <a:cs typeface="Courier New" panose="02070309020205020404" pitchFamily="49" charset="0"/>
              </a:rPr>
              <a:t>[4];</a:t>
            </a:r>
          </a:p>
          <a:p>
            <a:pPr marL="571500" indent="-571500">
              <a:buFont typeface="Wingdings" panose="05000000000000000000" pitchFamily="2" charset="2"/>
              <a:buNone/>
            </a:pPr>
            <a:r>
              <a:rPr lang="es-MX" altLang="es-MX" dirty="0">
                <a:latin typeface="Courier New" panose="02070309020205020404" pitchFamily="49" charset="0"/>
                <a:cs typeface="Courier New" panose="02070309020205020404" pitchFamily="49" charset="0"/>
              </a:rPr>
              <a:t>arreglo = </a:t>
            </a:r>
            <a:r>
              <a:rPr lang="es-MX" altLang="es-MX" b="1" dirty="0">
                <a:latin typeface="Courier New" panose="02070309020205020404" pitchFamily="49" charset="0"/>
                <a:cs typeface="Courier New" panose="02070309020205020404" pitchFamily="49" charset="0"/>
              </a:rPr>
              <a:t>new</a:t>
            </a:r>
            <a:r>
              <a:rPr lang="es-MX" altLang="es-MX" dirty="0">
                <a:latin typeface="Courier New" panose="02070309020205020404" pitchFamily="49" charset="0"/>
                <a:cs typeface="Courier New" panose="02070309020205020404" pitchFamily="49" charset="0"/>
              </a:rPr>
              <a:t> </a:t>
            </a:r>
            <a:r>
              <a:rPr lang="es-MX" altLang="es-MX" dirty="0" err="1">
                <a:latin typeface="Courier New" panose="02070309020205020404" pitchFamily="49" charset="0"/>
                <a:cs typeface="Courier New" panose="02070309020205020404" pitchFamily="49" charset="0"/>
              </a:rPr>
              <a:t>String</a:t>
            </a:r>
            <a:r>
              <a:rPr lang="es-MX" altLang="es-MX" dirty="0">
                <a:latin typeface="Courier New" panose="02070309020205020404" pitchFamily="49" charset="0"/>
                <a:cs typeface="Courier New" panose="02070309020205020404" pitchFamily="49" charset="0"/>
              </a:rPr>
              <a:t>[20];</a:t>
            </a:r>
          </a:p>
          <a:p>
            <a:pPr marL="0" indent="0" algn="just">
              <a:buNone/>
            </a:pPr>
            <a:endParaRPr lang="es-MX"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214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23DB7-71AE-47A4-A393-E3FC5EC7D766}"/>
              </a:ext>
            </a:extLst>
          </p:cNvPr>
          <p:cNvSpPr>
            <a:spLocks noGrp="1"/>
          </p:cNvSpPr>
          <p:nvPr>
            <p:ph type="title"/>
          </p:nvPr>
        </p:nvSpPr>
        <p:spPr/>
        <p:txBody>
          <a:bodyPr/>
          <a:lstStyle/>
          <a:p>
            <a:r>
              <a:rPr lang="es-MX" dirty="0"/>
              <a:t>Inicializar un arreglo</a:t>
            </a:r>
          </a:p>
        </p:txBody>
      </p:sp>
      <p:sp>
        <p:nvSpPr>
          <p:cNvPr id="3" name="Marcador de contenido 2">
            <a:extLst>
              <a:ext uri="{FF2B5EF4-FFF2-40B4-BE49-F238E27FC236}">
                <a16:creationId xmlns:a16="http://schemas.microsoft.com/office/drawing/2014/main" id="{50933E92-0D99-42E4-8FB8-19EE2E589457}"/>
              </a:ext>
            </a:extLst>
          </p:cNvPr>
          <p:cNvSpPr>
            <a:spLocks noGrp="1"/>
          </p:cNvSpPr>
          <p:nvPr>
            <p:ph idx="1"/>
          </p:nvPr>
        </p:nvSpPr>
        <p:spPr/>
        <p:txBody>
          <a:bodyPr/>
          <a:lstStyle/>
          <a:p>
            <a:r>
              <a:rPr lang="es-MX" dirty="0"/>
              <a:t>Se puede hacer por separado:</a:t>
            </a:r>
          </a:p>
          <a:p>
            <a:pPr marL="365760" lvl="1" indent="0">
              <a:buNone/>
            </a:pPr>
            <a:r>
              <a:rPr lang="es-MX" dirty="0" err="1">
                <a:latin typeface="Courier New" panose="02070309020205020404" pitchFamily="49" charset="0"/>
                <a:cs typeface="Courier New" panose="02070309020205020404" pitchFamily="49" charset="0"/>
              </a:rPr>
              <a:t>int</a:t>
            </a:r>
            <a:r>
              <a:rPr lang="es-MX" dirty="0">
                <a:latin typeface="Courier New" panose="02070309020205020404" pitchFamily="49" charset="0"/>
                <a:cs typeface="Courier New" panose="02070309020205020404" pitchFamily="49" charset="0"/>
              </a:rPr>
              <a:t>[] arreglo = new </a:t>
            </a:r>
            <a:r>
              <a:rPr lang="es-MX" dirty="0" err="1">
                <a:latin typeface="Courier New" panose="02070309020205020404" pitchFamily="49" charset="0"/>
                <a:cs typeface="Courier New" panose="02070309020205020404" pitchFamily="49" charset="0"/>
              </a:rPr>
              <a:t>int</a:t>
            </a:r>
            <a:r>
              <a:rPr lang="es-MX" dirty="0">
                <a:latin typeface="Courier New" panose="02070309020205020404" pitchFamily="49" charset="0"/>
                <a:cs typeface="Courier New" panose="02070309020205020404" pitchFamily="49" charset="0"/>
              </a:rPr>
              <a:t>[3];</a:t>
            </a:r>
          </a:p>
          <a:p>
            <a:pPr marL="365760" lvl="1" indent="0">
              <a:buNone/>
            </a:pPr>
            <a:r>
              <a:rPr lang="es-MX" dirty="0">
                <a:latin typeface="Courier New" panose="02070309020205020404" pitchFamily="49" charset="0"/>
                <a:cs typeface="Courier New" panose="02070309020205020404" pitchFamily="49" charset="0"/>
              </a:rPr>
              <a:t>      arreglo[0] = 17;</a:t>
            </a:r>
          </a:p>
          <a:p>
            <a:pPr marL="365760" lvl="1" indent="0">
              <a:buNone/>
            </a:pPr>
            <a:r>
              <a:rPr lang="es-MX" dirty="0">
                <a:latin typeface="Courier New" panose="02070309020205020404" pitchFamily="49" charset="0"/>
                <a:cs typeface="Courier New" panose="02070309020205020404" pitchFamily="49" charset="0"/>
              </a:rPr>
              <a:t>      arreglo[1] = 20;</a:t>
            </a:r>
          </a:p>
          <a:p>
            <a:pPr marL="365760" lvl="1" indent="0">
              <a:buNone/>
            </a:pPr>
            <a:r>
              <a:rPr lang="es-MX" dirty="0">
                <a:latin typeface="Courier New" panose="02070309020205020404" pitchFamily="49" charset="0"/>
                <a:cs typeface="Courier New" panose="02070309020205020404" pitchFamily="49" charset="0"/>
              </a:rPr>
              <a:t>      arreglo[2] = 18;</a:t>
            </a:r>
          </a:p>
          <a:p>
            <a:pPr marL="365760" lvl="1" indent="0">
              <a:buNone/>
            </a:pPr>
            <a:endParaRPr lang="es-MX" dirty="0">
              <a:latin typeface="Courier New" panose="02070309020205020404" pitchFamily="49" charset="0"/>
              <a:cs typeface="Courier New" panose="02070309020205020404" pitchFamily="49" charset="0"/>
            </a:endParaRPr>
          </a:p>
          <a:p>
            <a:r>
              <a:rPr lang="es-MX" dirty="0">
                <a:cs typeface="Courier New" panose="02070309020205020404" pitchFamily="49" charset="0"/>
              </a:rPr>
              <a:t>En una sola línea:</a:t>
            </a:r>
          </a:p>
          <a:p>
            <a:pPr marL="365760" lvl="1" indent="0">
              <a:buNone/>
            </a:pPr>
            <a:r>
              <a:rPr lang="es-MX" dirty="0" err="1">
                <a:latin typeface="Courier New" panose="02070309020205020404" pitchFamily="49" charset="0"/>
                <a:cs typeface="Courier New" panose="02070309020205020404" pitchFamily="49" charset="0"/>
              </a:rPr>
              <a:t>int</a:t>
            </a:r>
            <a:r>
              <a:rPr lang="es-MX" dirty="0">
                <a:latin typeface="Courier New" panose="02070309020205020404" pitchFamily="49" charset="0"/>
                <a:cs typeface="Courier New" panose="02070309020205020404" pitchFamily="49" charset="0"/>
              </a:rPr>
              <a:t>[] arreglo = {17,20,18};</a:t>
            </a:r>
          </a:p>
          <a:p>
            <a:endParaRPr lang="es-MX" dirty="0">
              <a:cs typeface="Courier New" panose="02070309020205020404" pitchFamily="49" charset="0"/>
            </a:endParaRPr>
          </a:p>
        </p:txBody>
      </p:sp>
    </p:spTree>
    <p:extLst>
      <p:ext uri="{BB962C8B-B14F-4D97-AF65-F5344CB8AC3E}">
        <p14:creationId xmlns:p14="http://schemas.microsoft.com/office/powerpoint/2010/main" val="347182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B65C1-D2E1-4BEC-A0D1-518A5C3C073D}"/>
              </a:ext>
            </a:extLst>
          </p:cNvPr>
          <p:cNvSpPr>
            <a:spLocks noGrp="1"/>
          </p:cNvSpPr>
          <p:nvPr>
            <p:ph type="title"/>
          </p:nvPr>
        </p:nvSpPr>
        <p:spPr/>
        <p:txBody>
          <a:bodyPr/>
          <a:lstStyle/>
          <a:p>
            <a:r>
              <a:rPr lang="es-MX" dirty="0"/>
              <a:t>Breve historia</a:t>
            </a:r>
          </a:p>
        </p:txBody>
      </p:sp>
      <p:sp>
        <p:nvSpPr>
          <p:cNvPr id="4" name="Marcador de contenido 3">
            <a:extLst>
              <a:ext uri="{FF2B5EF4-FFF2-40B4-BE49-F238E27FC236}">
                <a16:creationId xmlns:a16="http://schemas.microsoft.com/office/drawing/2014/main" id="{BBE883CB-D08C-45E5-9182-3563A111AADE}"/>
              </a:ext>
            </a:extLst>
          </p:cNvPr>
          <p:cNvSpPr>
            <a:spLocks noGrp="1"/>
          </p:cNvSpPr>
          <p:nvPr>
            <p:ph sz="half" idx="1"/>
          </p:nvPr>
        </p:nvSpPr>
        <p:spPr>
          <a:xfrm>
            <a:off x="1269876" y="1988840"/>
            <a:ext cx="7920880" cy="4248472"/>
          </a:xfrm>
        </p:spPr>
        <p:txBody>
          <a:bodyPr>
            <a:normAutofit fontScale="92500" lnSpcReduction="20000"/>
          </a:bodyPr>
          <a:lstStyle/>
          <a:p>
            <a:pPr algn="just">
              <a:buFont typeface="Wingdings" panose="05000000000000000000" pitchFamily="2" charset="2"/>
              <a:buChar char="q"/>
            </a:pPr>
            <a:r>
              <a:rPr lang="es-MX" dirty="0"/>
              <a:t>En 1991 se crea una herramienta de programación </a:t>
            </a:r>
            <a:r>
              <a:rPr lang="nl-NL" dirty="0"/>
              <a:t>en Sun Microsystems.</a:t>
            </a:r>
          </a:p>
          <a:p>
            <a:pPr algn="just">
              <a:buFont typeface="Wingdings" panose="05000000000000000000" pitchFamily="2" charset="2"/>
              <a:buChar char="q"/>
            </a:pPr>
            <a:endParaRPr lang="nl-NL" dirty="0"/>
          </a:p>
          <a:p>
            <a:pPr algn="just">
              <a:buFont typeface="Wingdings" panose="05000000000000000000" pitchFamily="2" charset="2"/>
              <a:buChar char="q"/>
            </a:pPr>
            <a:r>
              <a:rPr lang="es-MX" sz="2800" b="1" dirty="0">
                <a:solidFill>
                  <a:srgbClr val="FF0000"/>
                </a:solidFill>
              </a:rPr>
              <a:t>J</a:t>
            </a:r>
            <a:r>
              <a:rPr lang="es-MX" dirty="0"/>
              <a:t>ames Gosling, </a:t>
            </a:r>
            <a:r>
              <a:rPr lang="es-MX" sz="2800" b="1" dirty="0">
                <a:solidFill>
                  <a:srgbClr val="FF0000"/>
                </a:solidFill>
              </a:rPr>
              <a:t>A</a:t>
            </a:r>
            <a:r>
              <a:rPr lang="es-MX" dirty="0"/>
              <a:t>rthur </a:t>
            </a:r>
            <a:r>
              <a:rPr lang="es-MX" sz="2800" b="1" dirty="0">
                <a:solidFill>
                  <a:srgbClr val="FF0000"/>
                </a:solidFill>
              </a:rPr>
              <a:t>V</a:t>
            </a:r>
            <a:r>
              <a:rPr lang="es-MX" dirty="0"/>
              <a:t>an </a:t>
            </a:r>
            <a:r>
              <a:rPr lang="es-MX" dirty="0" err="1"/>
              <a:t>Hoff</a:t>
            </a:r>
            <a:r>
              <a:rPr lang="es-MX" dirty="0"/>
              <a:t>, </a:t>
            </a:r>
            <a:r>
              <a:rPr lang="es-MX" sz="3000" b="1" dirty="0">
                <a:solidFill>
                  <a:srgbClr val="FF0000"/>
                </a:solidFill>
              </a:rPr>
              <a:t>A</a:t>
            </a:r>
            <a:r>
              <a:rPr lang="es-MX" dirty="0"/>
              <a:t>ndy </a:t>
            </a:r>
            <a:r>
              <a:rPr lang="es-MX" dirty="0" err="1"/>
              <a:t>Bechtolsheim</a:t>
            </a:r>
            <a:r>
              <a:rPr lang="es-MX" dirty="0"/>
              <a:t> .</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a:t>Su objetivo era implementar una máquina virtual y un lenguaje similar a C++.</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a:t>En 1994 se reorienta hacia la web.</a:t>
            </a:r>
          </a:p>
        </p:txBody>
      </p:sp>
      <p:pic>
        <p:nvPicPr>
          <p:cNvPr id="5" name="Marcador de contenido 6">
            <a:extLst>
              <a:ext uri="{FF2B5EF4-FFF2-40B4-BE49-F238E27FC236}">
                <a16:creationId xmlns:a16="http://schemas.microsoft.com/office/drawing/2014/main" id="{7AB0D2B8-3DAB-49CA-9B41-10C6177F666D}"/>
              </a:ext>
            </a:extLst>
          </p:cNvPr>
          <p:cNvPicPr>
            <a:picLocks noChangeAspect="1"/>
          </p:cNvPicPr>
          <p:nvPr/>
        </p:nvPicPr>
        <p:blipFill>
          <a:blip r:embed="rId2"/>
          <a:stretch>
            <a:fillRect/>
          </a:stretch>
        </p:blipFill>
        <p:spPr>
          <a:xfrm>
            <a:off x="9391695" y="2551214"/>
            <a:ext cx="2234697" cy="1755572"/>
          </a:xfrm>
          <a:prstGeom prst="rect">
            <a:avLst/>
          </a:prstGeom>
        </p:spPr>
      </p:pic>
      <p:sp>
        <p:nvSpPr>
          <p:cNvPr id="6" name="CuadroTexto 5">
            <a:extLst>
              <a:ext uri="{FF2B5EF4-FFF2-40B4-BE49-F238E27FC236}">
                <a16:creationId xmlns:a16="http://schemas.microsoft.com/office/drawing/2014/main" id="{E1325112-6016-4617-88A4-73251CB3BCEE}"/>
              </a:ext>
            </a:extLst>
          </p:cNvPr>
          <p:cNvSpPr txBox="1"/>
          <p:nvPr/>
        </p:nvSpPr>
        <p:spPr>
          <a:xfrm>
            <a:off x="9838827" y="4341740"/>
            <a:ext cx="1241045" cy="646331"/>
          </a:xfrm>
          <a:prstGeom prst="rect">
            <a:avLst/>
          </a:prstGeom>
          <a:noFill/>
        </p:spPr>
        <p:txBody>
          <a:bodyPr wrap="none" rtlCol="0">
            <a:spAutoFit/>
          </a:bodyPr>
          <a:lstStyle/>
          <a:p>
            <a:r>
              <a:rPr lang="es-MX" sz="3600" b="1" dirty="0">
                <a:ln w="0"/>
                <a:solidFill>
                  <a:srgbClr val="0070C0"/>
                </a:solidFill>
                <a:effectLst>
                  <a:outerShdw blurRad="38100" dist="25400" dir="5400000" algn="ctr" rotWithShape="0">
                    <a:srgbClr val="6E747A">
                      <a:alpha val="43000"/>
                    </a:srgbClr>
                  </a:outerShdw>
                </a:effectLst>
              </a:rPr>
              <a:t>Duke</a:t>
            </a:r>
          </a:p>
        </p:txBody>
      </p:sp>
    </p:spTree>
    <p:extLst>
      <p:ext uri="{BB962C8B-B14F-4D97-AF65-F5344CB8AC3E}">
        <p14:creationId xmlns:p14="http://schemas.microsoft.com/office/powerpoint/2010/main" val="409318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B48E5-B3C1-46B7-BACB-633AEBA75A6A}"/>
              </a:ext>
            </a:extLst>
          </p:cNvPr>
          <p:cNvSpPr>
            <a:spLocks noGrp="1"/>
          </p:cNvSpPr>
          <p:nvPr>
            <p:ph type="title"/>
          </p:nvPr>
        </p:nvSpPr>
        <p:spPr/>
        <p:txBody>
          <a:bodyPr/>
          <a:lstStyle/>
          <a:p>
            <a:r>
              <a:rPr lang="es-MX" dirty="0"/>
              <a:t>Acceder a un elemento del arreglo</a:t>
            </a:r>
          </a:p>
        </p:txBody>
      </p:sp>
      <p:sp>
        <p:nvSpPr>
          <p:cNvPr id="3" name="Marcador de contenido 2">
            <a:extLst>
              <a:ext uri="{FF2B5EF4-FFF2-40B4-BE49-F238E27FC236}">
                <a16:creationId xmlns:a16="http://schemas.microsoft.com/office/drawing/2014/main" id="{FF287F27-919C-4D86-9146-8D42BFD90CEE}"/>
              </a:ext>
            </a:extLst>
          </p:cNvPr>
          <p:cNvSpPr>
            <a:spLocks noGrp="1"/>
          </p:cNvSpPr>
          <p:nvPr>
            <p:ph idx="1"/>
          </p:nvPr>
        </p:nvSpPr>
        <p:spPr/>
        <p:txBody>
          <a:bodyPr/>
          <a:lstStyle/>
          <a:p>
            <a:pPr algn="just"/>
            <a:r>
              <a:rPr lang="es-MX" dirty="0"/>
              <a:t>Se puede acceder a cada elemento de un arreglo de forma separada:</a:t>
            </a:r>
          </a:p>
          <a:p>
            <a:pPr marL="365760" lvl="1" indent="0" algn="just">
              <a:buNone/>
            </a:pPr>
            <a:r>
              <a:rPr lang="es-MX" dirty="0">
                <a:latin typeface="Courier New" panose="02070309020205020404" pitchFamily="49" charset="0"/>
                <a:cs typeface="Courier New" panose="02070309020205020404" pitchFamily="49" charset="0"/>
              </a:rPr>
              <a:t>//Imprime el elemento del arreglo ubicado en la posición 1 </a:t>
            </a:r>
          </a:p>
          <a:p>
            <a:pPr marL="365760" lvl="1" indent="0" algn="just">
              <a:buNone/>
            </a:pPr>
            <a:r>
              <a:rPr lang="es-MX" dirty="0" err="1">
                <a:latin typeface="Courier New" panose="02070309020205020404" pitchFamily="49" charset="0"/>
                <a:cs typeface="Courier New" panose="02070309020205020404" pitchFamily="49" charset="0"/>
              </a:rPr>
              <a:t>System.out.println</a:t>
            </a:r>
            <a:r>
              <a:rPr lang="es-MX" dirty="0">
                <a:latin typeface="Courier New" panose="02070309020205020404" pitchFamily="49" charset="0"/>
                <a:cs typeface="Courier New" panose="02070309020205020404" pitchFamily="49" charset="0"/>
              </a:rPr>
              <a:t>(arreglo[1]);</a:t>
            </a:r>
          </a:p>
          <a:p>
            <a:pPr algn="just"/>
            <a:r>
              <a:rPr lang="es-MX" dirty="0">
                <a:cs typeface="Courier New" panose="02070309020205020404" pitchFamily="49" charset="0"/>
              </a:rPr>
              <a:t>Imprimir todos los elementos del arreglo de forma dinámica:</a:t>
            </a:r>
          </a:p>
          <a:p>
            <a:pPr marL="365760" lvl="1" indent="0" algn="just">
              <a:buNone/>
            </a:pPr>
            <a:r>
              <a:rPr lang="es-MX" dirty="0" err="1">
                <a:latin typeface="Courier New" panose="02070309020205020404" pitchFamily="49" charset="0"/>
                <a:cs typeface="Courier New" panose="02070309020205020404" pitchFamily="49" charset="0"/>
              </a:rPr>
              <a:t>for</a:t>
            </a:r>
            <a:r>
              <a:rPr lang="es-MX" dirty="0">
                <a:latin typeface="Courier New" panose="02070309020205020404" pitchFamily="49" charset="0"/>
                <a:cs typeface="Courier New" panose="02070309020205020404" pitchFamily="49" charset="0"/>
              </a:rPr>
              <a:t>(</a:t>
            </a:r>
            <a:r>
              <a:rPr lang="es-MX" dirty="0" err="1">
                <a:latin typeface="Courier New" panose="02070309020205020404" pitchFamily="49" charset="0"/>
                <a:cs typeface="Courier New" panose="02070309020205020404" pitchFamily="49" charset="0"/>
              </a:rPr>
              <a:t>int</a:t>
            </a:r>
            <a:r>
              <a:rPr lang="es-MX" dirty="0">
                <a:latin typeface="Courier New" panose="02070309020205020404" pitchFamily="49" charset="0"/>
                <a:cs typeface="Courier New" panose="02070309020205020404" pitchFamily="49" charset="0"/>
              </a:rPr>
              <a:t> i = 0; i &lt; 5; i++){</a:t>
            </a:r>
          </a:p>
          <a:p>
            <a:pPr marL="365760" lvl="1" indent="0" algn="just">
              <a:buNone/>
            </a:pP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System.out.println</a:t>
            </a:r>
            <a:r>
              <a:rPr lang="es-MX" dirty="0">
                <a:latin typeface="Courier New" panose="02070309020205020404" pitchFamily="49" charset="0"/>
                <a:cs typeface="Courier New" panose="02070309020205020404" pitchFamily="49" charset="0"/>
              </a:rPr>
              <a:t>(arreglo[i]);</a:t>
            </a:r>
          </a:p>
          <a:p>
            <a:pPr marL="365760" lvl="1" indent="0" algn="just">
              <a:buNone/>
            </a:pPr>
            <a:r>
              <a:rPr lang="es-MX" dirty="0">
                <a:latin typeface="Courier New" panose="02070309020205020404" pitchFamily="49" charset="0"/>
                <a:cs typeface="Courier New" panose="02070309020205020404" pitchFamily="49" charset="0"/>
              </a:rPr>
              <a:t>}</a:t>
            </a:r>
          </a:p>
          <a:p>
            <a:pPr algn="just"/>
            <a:endParaRPr lang="es-MX" dirty="0"/>
          </a:p>
        </p:txBody>
      </p:sp>
    </p:spTree>
    <p:extLst>
      <p:ext uri="{BB962C8B-B14F-4D97-AF65-F5344CB8AC3E}">
        <p14:creationId xmlns:p14="http://schemas.microsoft.com/office/powerpoint/2010/main" val="242306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7A0D1-D81F-4020-9441-3F0E9CCDE72F}"/>
              </a:ext>
            </a:extLst>
          </p:cNvPr>
          <p:cNvSpPr>
            <a:spLocks noGrp="1"/>
          </p:cNvSpPr>
          <p:nvPr>
            <p:ph type="title"/>
          </p:nvPr>
        </p:nvSpPr>
        <p:spPr/>
        <p:txBody>
          <a:bodyPr/>
          <a:lstStyle/>
          <a:p>
            <a:r>
              <a:rPr lang="es-MX" dirty="0"/>
              <a:t>Tamaño de un arreglo</a:t>
            </a:r>
          </a:p>
        </p:txBody>
      </p:sp>
      <p:sp>
        <p:nvSpPr>
          <p:cNvPr id="3" name="Marcador de contenido 2">
            <a:extLst>
              <a:ext uri="{FF2B5EF4-FFF2-40B4-BE49-F238E27FC236}">
                <a16:creationId xmlns:a16="http://schemas.microsoft.com/office/drawing/2014/main" id="{566F1202-DBC6-4F8F-B5AA-E7C6547B2F16}"/>
              </a:ext>
            </a:extLst>
          </p:cNvPr>
          <p:cNvSpPr>
            <a:spLocks noGrp="1"/>
          </p:cNvSpPr>
          <p:nvPr>
            <p:ph idx="1"/>
          </p:nvPr>
        </p:nvSpPr>
        <p:spPr/>
        <p:txBody>
          <a:bodyPr/>
          <a:lstStyle/>
          <a:p>
            <a:pPr algn="just"/>
            <a:r>
              <a:rPr lang="es-MX" dirty="0"/>
              <a:t>Para obtener el tamaño de un arreglo se usa el atributo </a:t>
            </a:r>
            <a:r>
              <a:rPr lang="es-MX" b="1" dirty="0" err="1">
                <a:solidFill>
                  <a:srgbClr val="FF0000"/>
                </a:solidFill>
              </a:rPr>
              <a:t>length</a:t>
            </a:r>
            <a:endParaRPr lang="es-MX" b="1" dirty="0">
              <a:solidFill>
                <a:srgbClr val="FF0000"/>
              </a:solidFill>
            </a:endParaRPr>
          </a:p>
          <a:p>
            <a:pPr marL="0" indent="0" algn="just">
              <a:buNone/>
            </a:pPr>
            <a:endParaRPr lang="es-MX" b="1" dirty="0">
              <a:solidFill>
                <a:srgbClr val="FF0000"/>
              </a:solidFill>
            </a:endParaRPr>
          </a:p>
          <a:p>
            <a:pPr marL="365760" lvl="1" indent="0" algn="just">
              <a:buNone/>
            </a:pPr>
            <a:r>
              <a:rPr lang="es-MX" dirty="0" err="1">
                <a:solidFill>
                  <a:schemeClr val="tx2"/>
                </a:solidFill>
                <a:latin typeface="Courier New" panose="02070309020205020404" pitchFamily="49" charset="0"/>
                <a:cs typeface="Courier New" panose="02070309020205020404" pitchFamily="49" charset="0"/>
              </a:rPr>
              <a:t>arreglo.length</a:t>
            </a:r>
            <a:endParaRPr lang="es-MX"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266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F7A27-6C3F-4D61-B70C-99C9032F8F35}"/>
              </a:ext>
            </a:extLst>
          </p:cNvPr>
          <p:cNvSpPr>
            <a:spLocks noGrp="1"/>
          </p:cNvSpPr>
          <p:nvPr>
            <p:ph type="title"/>
          </p:nvPr>
        </p:nvSpPr>
        <p:spPr/>
        <p:txBody>
          <a:bodyPr/>
          <a:lstStyle/>
          <a:p>
            <a:r>
              <a:rPr lang="es-MX" dirty="0"/>
              <a:t>Arreglo bidimensional (Matriz)</a:t>
            </a:r>
          </a:p>
        </p:txBody>
      </p:sp>
      <p:sp>
        <p:nvSpPr>
          <p:cNvPr id="3" name="Marcador de contenido 2">
            <a:extLst>
              <a:ext uri="{FF2B5EF4-FFF2-40B4-BE49-F238E27FC236}">
                <a16:creationId xmlns:a16="http://schemas.microsoft.com/office/drawing/2014/main" id="{C2F4B3CE-3D9B-4001-97A4-7C4246B68071}"/>
              </a:ext>
            </a:extLst>
          </p:cNvPr>
          <p:cNvSpPr>
            <a:spLocks noGrp="1"/>
          </p:cNvSpPr>
          <p:nvPr>
            <p:ph idx="1"/>
          </p:nvPr>
        </p:nvSpPr>
        <p:spPr/>
        <p:txBody>
          <a:bodyPr/>
          <a:lstStyle/>
          <a:p>
            <a:pPr algn="just"/>
            <a:r>
              <a:rPr lang="es-MX" dirty="0"/>
              <a:t>Este tipo de arreglos son conocidos como matrices y corresponden a una estructura de datos que puede almacenar muchos más datos que los arreglos unidimensionales, ya que se componen de n filas por m columnas.</a:t>
            </a:r>
          </a:p>
        </p:txBody>
      </p:sp>
      <p:pic>
        <p:nvPicPr>
          <p:cNvPr id="5" name="Imagen 4">
            <a:extLst>
              <a:ext uri="{FF2B5EF4-FFF2-40B4-BE49-F238E27FC236}">
                <a16:creationId xmlns:a16="http://schemas.microsoft.com/office/drawing/2014/main" id="{224EF789-1A10-4EA3-93DA-0614610771B8}"/>
              </a:ext>
            </a:extLst>
          </p:cNvPr>
          <p:cNvPicPr>
            <a:picLocks noChangeAspect="1"/>
          </p:cNvPicPr>
          <p:nvPr/>
        </p:nvPicPr>
        <p:blipFill>
          <a:blip r:embed="rId2"/>
          <a:stretch>
            <a:fillRect/>
          </a:stretch>
        </p:blipFill>
        <p:spPr>
          <a:xfrm>
            <a:off x="3898168" y="3886200"/>
            <a:ext cx="4392488" cy="2445963"/>
          </a:xfrm>
          <a:prstGeom prst="rect">
            <a:avLst/>
          </a:prstGeom>
        </p:spPr>
      </p:pic>
    </p:spTree>
    <p:extLst>
      <p:ext uri="{BB962C8B-B14F-4D97-AF65-F5344CB8AC3E}">
        <p14:creationId xmlns:p14="http://schemas.microsoft.com/office/powerpoint/2010/main" val="109687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96ACB-9034-4F59-91F4-3F7470C49E01}"/>
              </a:ext>
            </a:extLst>
          </p:cNvPr>
          <p:cNvSpPr>
            <a:spLocks noGrp="1"/>
          </p:cNvSpPr>
          <p:nvPr>
            <p:ph type="title"/>
          </p:nvPr>
        </p:nvSpPr>
        <p:spPr/>
        <p:txBody>
          <a:bodyPr/>
          <a:lstStyle/>
          <a:p>
            <a:r>
              <a:rPr lang="es-MX" dirty="0"/>
              <a:t>Declaración e inicialización</a:t>
            </a:r>
          </a:p>
        </p:txBody>
      </p:sp>
      <p:sp>
        <p:nvSpPr>
          <p:cNvPr id="3" name="Marcador de contenido 2">
            <a:extLst>
              <a:ext uri="{FF2B5EF4-FFF2-40B4-BE49-F238E27FC236}">
                <a16:creationId xmlns:a16="http://schemas.microsoft.com/office/drawing/2014/main" id="{AB5A0178-8598-4DBC-A26D-72A47194ED0F}"/>
              </a:ext>
            </a:extLst>
          </p:cNvPr>
          <p:cNvSpPr>
            <a:spLocks noGrp="1"/>
          </p:cNvSpPr>
          <p:nvPr>
            <p:ph idx="1"/>
          </p:nvPr>
        </p:nvSpPr>
        <p:spPr/>
        <p:txBody>
          <a:bodyPr/>
          <a:lstStyle/>
          <a:p>
            <a:pPr algn="just" fontAlgn="base"/>
            <a:r>
              <a:rPr lang="es-MX" dirty="0"/>
              <a:t>La estructura de declaración de un arreglo bidimensional es la siguiente:</a:t>
            </a:r>
          </a:p>
          <a:p>
            <a:pPr algn="just" fontAlgn="base"/>
            <a:endParaRPr lang="es-MX" sz="1200" dirty="0"/>
          </a:p>
          <a:p>
            <a:pPr marL="0" indent="0" fontAlgn="base">
              <a:buNone/>
            </a:pPr>
            <a:r>
              <a:rPr lang="es-MX" sz="2000" dirty="0" err="1">
                <a:latin typeface="Courier New" panose="02070309020205020404" pitchFamily="49" charset="0"/>
                <a:cs typeface="Courier New" panose="02070309020205020404" pitchFamily="49" charset="0"/>
              </a:rPr>
              <a:t>tipo_de_dato</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nombre_variable</a:t>
            </a:r>
            <a:r>
              <a:rPr lang="es-MX" sz="2000" dirty="0">
                <a:latin typeface="Courier New" panose="02070309020205020404" pitchFamily="49" charset="0"/>
                <a:cs typeface="Courier New" panose="02070309020205020404" pitchFamily="49" charset="0"/>
              </a:rPr>
              <a:t>;</a:t>
            </a:r>
          </a:p>
          <a:p>
            <a:pPr marL="0" indent="0" fontAlgn="base">
              <a:buNone/>
            </a:pPr>
            <a:r>
              <a:rPr lang="es-MX" sz="2000" dirty="0" err="1">
                <a:latin typeface="Courier New" panose="02070309020205020404" pitchFamily="49" charset="0"/>
                <a:cs typeface="Courier New" panose="02070309020205020404" pitchFamily="49" charset="0"/>
              </a:rPr>
              <a:t>nombre_variable</a:t>
            </a:r>
            <a:r>
              <a:rPr lang="es-MX" sz="2000" dirty="0">
                <a:latin typeface="Courier New" panose="02070309020205020404" pitchFamily="49" charset="0"/>
                <a:cs typeface="Courier New" panose="02070309020205020404" pitchFamily="49" charset="0"/>
              </a:rPr>
              <a:t> = new </a:t>
            </a:r>
            <a:r>
              <a:rPr lang="es-MX" sz="2000" dirty="0" err="1">
                <a:latin typeface="Courier New" panose="02070309020205020404" pitchFamily="49" charset="0"/>
                <a:cs typeface="Courier New" panose="02070309020205020404" pitchFamily="49" charset="0"/>
              </a:rPr>
              <a:t>tipo_de_dato</a:t>
            </a:r>
            <a:r>
              <a:rPr lang="es-MX" sz="2000" dirty="0">
                <a:latin typeface="Courier New" panose="02070309020205020404" pitchFamily="49" charset="0"/>
                <a:cs typeface="Courier New" panose="02070309020205020404" pitchFamily="49" charset="0"/>
              </a:rPr>
              <a:t>[filas][columnas];</a:t>
            </a:r>
          </a:p>
          <a:p>
            <a:pPr marL="0" indent="0" fontAlgn="base">
              <a:buNone/>
            </a:pPr>
            <a:endParaRPr lang="es-MX" sz="2000" dirty="0">
              <a:latin typeface="Courier New" panose="02070309020205020404" pitchFamily="49" charset="0"/>
              <a:cs typeface="Courier New" panose="02070309020205020404" pitchFamily="49" charset="0"/>
            </a:endParaRPr>
          </a:p>
          <a:p>
            <a:pPr marL="0" indent="0" fontAlgn="base">
              <a:buNone/>
            </a:pPr>
            <a:r>
              <a:rPr lang="es-MX" sz="2000" dirty="0">
                <a:latin typeface="Courier New" panose="02070309020205020404" pitchFamily="49" charset="0"/>
                <a:cs typeface="Courier New" panose="02070309020205020404" pitchFamily="49" charset="0"/>
              </a:rPr>
              <a:t>Ejemplo:</a:t>
            </a:r>
          </a:p>
          <a:p>
            <a:pPr marL="0" indent="0" fontAlgn="base">
              <a:buNone/>
            </a:pPr>
            <a:r>
              <a:rPr lang="es-MX" sz="2000" dirty="0" err="1">
                <a:latin typeface="Courier New" panose="02070309020205020404" pitchFamily="49" charset="0"/>
                <a:cs typeface="Courier New" panose="02070309020205020404" pitchFamily="49" charset="0"/>
              </a:rPr>
              <a:t>int</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matrizDeEnteros</a:t>
            </a:r>
            <a:r>
              <a:rPr lang="es-MX" sz="2000" dirty="0">
                <a:latin typeface="Courier New" panose="02070309020205020404" pitchFamily="49" charset="0"/>
                <a:cs typeface="Courier New" panose="02070309020205020404" pitchFamily="49" charset="0"/>
              </a:rPr>
              <a:t>;</a:t>
            </a:r>
          </a:p>
          <a:p>
            <a:pPr marL="0" indent="0" fontAlgn="base">
              <a:buNone/>
            </a:pPr>
            <a:r>
              <a:rPr lang="es-MX" sz="2000" dirty="0" err="1">
                <a:latin typeface="Courier New" panose="02070309020205020404" pitchFamily="49" charset="0"/>
                <a:cs typeface="Courier New" panose="02070309020205020404" pitchFamily="49" charset="0"/>
              </a:rPr>
              <a:t>matrizDeEnteros</a:t>
            </a:r>
            <a:r>
              <a:rPr lang="es-MX" sz="2000" dirty="0">
                <a:latin typeface="Courier New" panose="02070309020205020404" pitchFamily="49" charset="0"/>
                <a:cs typeface="Courier New" panose="02070309020205020404" pitchFamily="49" charset="0"/>
              </a:rPr>
              <a:t> = new </a:t>
            </a:r>
            <a:r>
              <a:rPr lang="es-MX" sz="2000" dirty="0" err="1">
                <a:latin typeface="Courier New" panose="02070309020205020404" pitchFamily="49" charset="0"/>
                <a:cs typeface="Courier New" panose="02070309020205020404" pitchFamily="49" charset="0"/>
              </a:rPr>
              <a:t>int</a:t>
            </a:r>
            <a:r>
              <a:rPr lang="es-MX" sz="2000" dirty="0">
                <a:latin typeface="Courier New" panose="02070309020205020404" pitchFamily="49" charset="0"/>
                <a:cs typeface="Courier New" panose="02070309020205020404" pitchFamily="49" charset="0"/>
              </a:rPr>
              <a:t>[3] [4];</a:t>
            </a:r>
          </a:p>
          <a:p>
            <a:endParaRPr lang="es-MX" dirty="0"/>
          </a:p>
        </p:txBody>
      </p:sp>
    </p:spTree>
    <p:extLst>
      <p:ext uri="{BB962C8B-B14F-4D97-AF65-F5344CB8AC3E}">
        <p14:creationId xmlns:p14="http://schemas.microsoft.com/office/powerpoint/2010/main" val="190394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29D2F-CF24-4005-8303-22FFE9B5FFB8}"/>
              </a:ext>
            </a:extLst>
          </p:cNvPr>
          <p:cNvSpPr>
            <a:spLocks noGrp="1"/>
          </p:cNvSpPr>
          <p:nvPr>
            <p:ph type="title"/>
          </p:nvPr>
        </p:nvSpPr>
        <p:spPr/>
        <p:txBody>
          <a:bodyPr/>
          <a:lstStyle/>
          <a:p>
            <a:r>
              <a:rPr lang="es-MX" dirty="0"/>
              <a:t>Asignar valores</a:t>
            </a:r>
          </a:p>
        </p:txBody>
      </p:sp>
      <p:pic>
        <p:nvPicPr>
          <p:cNvPr id="5" name="Imagen 4">
            <a:extLst>
              <a:ext uri="{FF2B5EF4-FFF2-40B4-BE49-F238E27FC236}">
                <a16:creationId xmlns:a16="http://schemas.microsoft.com/office/drawing/2014/main" id="{41DE8950-6A3A-4256-ABCF-C3C094098608}"/>
              </a:ext>
            </a:extLst>
          </p:cNvPr>
          <p:cNvPicPr>
            <a:picLocks noChangeAspect="1"/>
          </p:cNvPicPr>
          <p:nvPr/>
        </p:nvPicPr>
        <p:blipFill rotWithShape="1">
          <a:blip r:embed="rId2"/>
          <a:srcRect t="7118"/>
          <a:stretch/>
        </p:blipFill>
        <p:spPr>
          <a:xfrm>
            <a:off x="1845939" y="1916832"/>
            <a:ext cx="8709317" cy="4248472"/>
          </a:xfrm>
          <a:prstGeom prst="rect">
            <a:avLst/>
          </a:prstGeom>
        </p:spPr>
      </p:pic>
    </p:spTree>
    <p:extLst>
      <p:ext uri="{BB962C8B-B14F-4D97-AF65-F5344CB8AC3E}">
        <p14:creationId xmlns:p14="http://schemas.microsoft.com/office/powerpoint/2010/main" val="28822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05E098-5ED2-4E86-9FBD-EE89D2545DD1}"/>
              </a:ext>
            </a:extLst>
          </p:cNvPr>
          <p:cNvSpPr>
            <a:spLocks noGrp="1"/>
          </p:cNvSpPr>
          <p:nvPr>
            <p:ph type="title"/>
          </p:nvPr>
        </p:nvSpPr>
        <p:spPr/>
        <p:txBody>
          <a:bodyPr/>
          <a:lstStyle/>
          <a:p>
            <a:r>
              <a:rPr lang="es-MX" dirty="0"/>
              <a:t>Otra forma de asignar valores</a:t>
            </a:r>
          </a:p>
        </p:txBody>
      </p:sp>
      <p:sp>
        <p:nvSpPr>
          <p:cNvPr id="3" name="Marcador de contenido 2">
            <a:extLst>
              <a:ext uri="{FF2B5EF4-FFF2-40B4-BE49-F238E27FC236}">
                <a16:creationId xmlns:a16="http://schemas.microsoft.com/office/drawing/2014/main" id="{7E95CC58-9D9B-4707-8B46-1CAEF98324DA}"/>
              </a:ext>
            </a:extLst>
          </p:cNvPr>
          <p:cNvSpPr>
            <a:spLocks noGrp="1"/>
          </p:cNvSpPr>
          <p:nvPr>
            <p:ph idx="1"/>
          </p:nvPr>
        </p:nvSpPr>
        <p:spPr/>
        <p:txBody>
          <a:bodyPr>
            <a:normAutofit/>
          </a:bodyPr>
          <a:lstStyle/>
          <a:p>
            <a:pPr marL="0" indent="0">
              <a:buNone/>
            </a:pPr>
            <a:endParaRPr lang="es-MX" sz="1400" dirty="0">
              <a:latin typeface="Courier New" panose="02070309020205020404" pitchFamily="49" charset="0"/>
              <a:cs typeface="Courier New" panose="02070309020205020404" pitchFamily="49" charset="0"/>
            </a:endParaRPr>
          </a:p>
          <a:p>
            <a:endParaRPr lang="es-MX" sz="1400" dirty="0">
              <a:latin typeface="Courier New" panose="02070309020205020404" pitchFamily="49" charset="0"/>
              <a:cs typeface="Courier New" panose="02070309020205020404" pitchFamily="49" charset="0"/>
            </a:endParaRPr>
          </a:p>
        </p:txBody>
      </p:sp>
      <p:pic>
        <p:nvPicPr>
          <p:cNvPr id="5" name="Imagen 4">
            <a:extLst>
              <a:ext uri="{FF2B5EF4-FFF2-40B4-BE49-F238E27FC236}">
                <a16:creationId xmlns:a16="http://schemas.microsoft.com/office/drawing/2014/main" id="{40395EF5-7BB5-493B-B212-BBC7500A0F51}"/>
              </a:ext>
            </a:extLst>
          </p:cNvPr>
          <p:cNvPicPr>
            <a:picLocks noChangeAspect="1"/>
          </p:cNvPicPr>
          <p:nvPr/>
        </p:nvPicPr>
        <p:blipFill rotWithShape="1">
          <a:blip r:embed="rId2"/>
          <a:srcRect l="8333" t="10373" r="16667"/>
          <a:stretch/>
        </p:blipFill>
        <p:spPr>
          <a:xfrm>
            <a:off x="2566020" y="1746952"/>
            <a:ext cx="7056784" cy="4278495"/>
          </a:xfrm>
          <a:prstGeom prst="rect">
            <a:avLst/>
          </a:prstGeom>
        </p:spPr>
      </p:pic>
    </p:spTree>
    <p:extLst>
      <p:ext uri="{BB962C8B-B14F-4D97-AF65-F5344CB8AC3E}">
        <p14:creationId xmlns:p14="http://schemas.microsoft.com/office/powerpoint/2010/main" val="64987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441CC-A319-4064-AB35-1FE4234765BB}"/>
              </a:ext>
            </a:extLst>
          </p:cNvPr>
          <p:cNvSpPr>
            <a:spLocks noGrp="1"/>
          </p:cNvSpPr>
          <p:nvPr>
            <p:ph type="title"/>
          </p:nvPr>
        </p:nvSpPr>
        <p:spPr/>
        <p:txBody>
          <a:bodyPr/>
          <a:lstStyle/>
          <a:p>
            <a:r>
              <a:rPr lang="es-MX" dirty="0"/>
              <a:t>Matriz de </a:t>
            </a:r>
            <a:r>
              <a:rPr lang="es-MX" dirty="0" err="1"/>
              <a:t>Strings</a:t>
            </a:r>
            <a:endParaRPr lang="es-MX" dirty="0"/>
          </a:p>
        </p:txBody>
      </p:sp>
      <p:pic>
        <p:nvPicPr>
          <p:cNvPr id="5" name="Imagen 4">
            <a:extLst>
              <a:ext uri="{FF2B5EF4-FFF2-40B4-BE49-F238E27FC236}">
                <a16:creationId xmlns:a16="http://schemas.microsoft.com/office/drawing/2014/main" id="{230E978B-9196-49C8-AB12-7376B828269F}"/>
              </a:ext>
            </a:extLst>
          </p:cNvPr>
          <p:cNvPicPr>
            <a:picLocks noChangeAspect="1"/>
          </p:cNvPicPr>
          <p:nvPr/>
        </p:nvPicPr>
        <p:blipFill rotWithShape="1">
          <a:blip r:embed="rId2"/>
          <a:srcRect t="6675"/>
          <a:stretch/>
        </p:blipFill>
        <p:spPr>
          <a:xfrm>
            <a:off x="2324368" y="1700808"/>
            <a:ext cx="7540087" cy="4896544"/>
          </a:xfrm>
          <a:prstGeom prst="rect">
            <a:avLst/>
          </a:prstGeom>
        </p:spPr>
      </p:pic>
    </p:spTree>
    <p:extLst>
      <p:ext uri="{BB962C8B-B14F-4D97-AF65-F5344CB8AC3E}">
        <p14:creationId xmlns:p14="http://schemas.microsoft.com/office/powerpoint/2010/main" val="193918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sz="6600" b="1" dirty="0"/>
              <a:t>Java</a:t>
            </a:r>
            <a:r>
              <a:rPr lang="es-ES" dirty="0"/>
              <a:t> para Cibernética y Computación</a:t>
            </a:r>
          </a:p>
        </p:txBody>
      </p:sp>
      <p:sp>
        <p:nvSpPr>
          <p:cNvPr id="3" name="Subtítulo 2"/>
          <p:cNvSpPr>
            <a:spLocks noGrp="1"/>
          </p:cNvSpPr>
          <p:nvPr>
            <p:ph type="subTitle" idx="1"/>
          </p:nvPr>
        </p:nvSpPr>
        <p:spPr/>
        <p:txBody>
          <a:bodyPr rtlCol="0">
            <a:normAutofit/>
          </a:bodyPr>
          <a:lstStyle/>
          <a:p>
            <a:pPr rtl="0"/>
            <a:r>
              <a:rPr lang="es-ES" sz="1800" dirty="0"/>
              <a:t>Colegio de Ciencias y Humanidades – Plantel Oriente</a:t>
            </a:r>
          </a:p>
        </p:txBody>
      </p:sp>
      <p:sp>
        <p:nvSpPr>
          <p:cNvPr id="4" name="Subtítulo 2">
            <a:extLst>
              <a:ext uri="{FF2B5EF4-FFF2-40B4-BE49-F238E27FC236}">
                <a16:creationId xmlns:a16="http://schemas.microsoft.com/office/drawing/2014/main" id="{5EBB5D89-82B4-4DBE-84A5-31CDD89635C3}"/>
              </a:ext>
            </a:extLst>
          </p:cNvPr>
          <p:cNvSpPr txBox="1">
            <a:spLocks/>
          </p:cNvSpPr>
          <p:nvPr/>
        </p:nvSpPr>
        <p:spPr>
          <a:xfrm>
            <a:off x="2428669" y="5733257"/>
            <a:ext cx="5616693" cy="1008112"/>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MX" sz="1600" b="1" dirty="0"/>
              <a:t>Instructores:</a:t>
            </a:r>
          </a:p>
          <a:p>
            <a:r>
              <a:rPr lang="es-MX" sz="1600" b="1" dirty="0">
                <a:solidFill>
                  <a:srgbClr val="C00000"/>
                </a:solidFill>
              </a:rPr>
              <a:t>¡¡¡TODOS LOS PROFESORES INSCRITOS EN EL CURSO!!!</a:t>
            </a:r>
          </a:p>
        </p:txBody>
      </p:sp>
      <p:sp>
        <p:nvSpPr>
          <p:cNvPr id="6" name="CuadroTexto 5">
            <a:extLst>
              <a:ext uri="{FF2B5EF4-FFF2-40B4-BE49-F238E27FC236}">
                <a16:creationId xmlns:a16="http://schemas.microsoft.com/office/drawing/2014/main" id="{81289290-573E-465F-A974-74762DC4D341}"/>
              </a:ext>
            </a:extLst>
          </p:cNvPr>
          <p:cNvSpPr txBox="1"/>
          <p:nvPr/>
        </p:nvSpPr>
        <p:spPr>
          <a:xfrm>
            <a:off x="9478788" y="5852592"/>
            <a:ext cx="1507913" cy="769441"/>
          </a:xfrm>
          <a:prstGeom prst="rect">
            <a:avLst/>
          </a:prstGeom>
          <a:noFill/>
        </p:spPr>
        <p:txBody>
          <a:bodyPr wrap="none" rtlCol="0">
            <a:spAutoFit/>
          </a:bodyPr>
          <a:lstStyle/>
          <a:p>
            <a:r>
              <a:rPr lang="es-MX" sz="4400" dirty="0"/>
              <a:t>Día 3</a:t>
            </a:r>
          </a:p>
        </p:txBody>
      </p:sp>
    </p:spTree>
    <p:extLst>
      <p:ext uri="{BB962C8B-B14F-4D97-AF65-F5344CB8AC3E}">
        <p14:creationId xmlns:p14="http://schemas.microsoft.com/office/powerpoint/2010/main" val="498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436FD-9F08-444B-8A0E-AB38766CCF64}"/>
              </a:ext>
            </a:extLst>
          </p:cNvPr>
          <p:cNvSpPr>
            <a:spLocks noGrp="1"/>
          </p:cNvSpPr>
          <p:nvPr>
            <p:ph type="title"/>
          </p:nvPr>
        </p:nvSpPr>
        <p:spPr/>
        <p:txBody>
          <a:bodyPr/>
          <a:lstStyle/>
          <a:p>
            <a:pPr algn="ctr"/>
            <a:r>
              <a:rPr lang="es-MX" dirty="0"/>
              <a:t>¡¡¡¡Para empezar unos buenos memes!!!!!</a:t>
            </a:r>
          </a:p>
        </p:txBody>
      </p:sp>
      <p:pic>
        <p:nvPicPr>
          <p:cNvPr id="5" name="Imagen 4">
            <a:extLst>
              <a:ext uri="{FF2B5EF4-FFF2-40B4-BE49-F238E27FC236}">
                <a16:creationId xmlns:a16="http://schemas.microsoft.com/office/drawing/2014/main" id="{94D59817-5BA3-436F-9608-FAE430D592B6}"/>
              </a:ext>
            </a:extLst>
          </p:cNvPr>
          <p:cNvPicPr>
            <a:picLocks noChangeAspect="1"/>
          </p:cNvPicPr>
          <p:nvPr/>
        </p:nvPicPr>
        <p:blipFill>
          <a:blip r:embed="rId2"/>
          <a:stretch>
            <a:fillRect/>
          </a:stretch>
        </p:blipFill>
        <p:spPr>
          <a:xfrm>
            <a:off x="4366220" y="1700808"/>
            <a:ext cx="3810000" cy="4505325"/>
          </a:xfrm>
          <a:prstGeom prst="rect">
            <a:avLst/>
          </a:prstGeom>
        </p:spPr>
      </p:pic>
    </p:spTree>
    <p:extLst>
      <p:ext uri="{BB962C8B-B14F-4D97-AF65-F5344CB8AC3E}">
        <p14:creationId xmlns:p14="http://schemas.microsoft.com/office/powerpoint/2010/main" val="169940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436FD-9F08-444B-8A0E-AB38766CCF64}"/>
              </a:ext>
            </a:extLst>
          </p:cNvPr>
          <p:cNvSpPr>
            <a:spLocks noGrp="1"/>
          </p:cNvSpPr>
          <p:nvPr>
            <p:ph type="title"/>
          </p:nvPr>
        </p:nvSpPr>
        <p:spPr/>
        <p:txBody>
          <a:bodyPr/>
          <a:lstStyle/>
          <a:p>
            <a:pPr algn="ctr"/>
            <a:r>
              <a:rPr lang="es-MX" dirty="0"/>
              <a:t>¡¡¡¡Para empezar unos buenos memes!!!!!</a:t>
            </a:r>
          </a:p>
        </p:txBody>
      </p:sp>
      <p:pic>
        <p:nvPicPr>
          <p:cNvPr id="4" name="Imagen 3">
            <a:extLst>
              <a:ext uri="{FF2B5EF4-FFF2-40B4-BE49-F238E27FC236}">
                <a16:creationId xmlns:a16="http://schemas.microsoft.com/office/drawing/2014/main" id="{D00AFC96-5BAF-48E0-BB62-1A3A0EE2F926}"/>
              </a:ext>
            </a:extLst>
          </p:cNvPr>
          <p:cNvPicPr>
            <a:picLocks noChangeAspect="1"/>
          </p:cNvPicPr>
          <p:nvPr/>
        </p:nvPicPr>
        <p:blipFill>
          <a:blip r:embed="rId2"/>
          <a:stretch>
            <a:fillRect/>
          </a:stretch>
        </p:blipFill>
        <p:spPr>
          <a:xfrm>
            <a:off x="3502124" y="1916832"/>
            <a:ext cx="5976664" cy="4178996"/>
          </a:xfrm>
          <a:prstGeom prst="rect">
            <a:avLst/>
          </a:prstGeom>
        </p:spPr>
      </p:pic>
    </p:spTree>
    <p:extLst>
      <p:ext uri="{BB962C8B-B14F-4D97-AF65-F5344CB8AC3E}">
        <p14:creationId xmlns:p14="http://schemas.microsoft.com/office/powerpoint/2010/main" val="190941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26280-F9D8-4C3E-AFE5-B9499EBB8803}"/>
              </a:ext>
            </a:extLst>
          </p:cNvPr>
          <p:cNvSpPr>
            <a:spLocks noGrp="1"/>
          </p:cNvSpPr>
          <p:nvPr>
            <p:ph type="title"/>
          </p:nvPr>
        </p:nvSpPr>
        <p:spPr/>
        <p:txBody>
          <a:bodyPr/>
          <a:lstStyle/>
          <a:p>
            <a:r>
              <a:rPr lang="es-MX" dirty="0"/>
              <a:t>Recolector de basura</a:t>
            </a:r>
          </a:p>
        </p:txBody>
      </p:sp>
      <p:pic>
        <p:nvPicPr>
          <p:cNvPr id="4" name="Imagen 3">
            <a:extLst>
              <a:ext uri="{FF2B5EF4-FFF2-40B4-BE49-F238E27FC236}">
                <a16:creationId xmlns:a16="http://schemas.microsoft.com/office/drawing/2014/main" id="{68570CF9-21C4-4236-A944-BF3D9444A915}"/>
              </a:ext>
            </a:extLst>
          </p:cNvPr>
          <p:cNvPicPr>
            <a:picLocks noChangeAspect="1"/>
          </p:cNvPicPr>
          <p:nvPr/>
        </p:nvPicPr>
        <p:blipFill>
          <a:blip r:embed="rId2"/>
          <a:stretch>
            <a:fillRect/>
          </a:stretch>
        </p:blipFill>
        <p:spPr>
          <a:xfrm>
            <a:off x="765820" y="2492896"/>
            <a:ext cx="3619500" cy="3343275"/>
          </a:xfrm>
          <a:prstGeom prst="rect">
            <a:avLst/>
          </a:prstGeom>
        </p:spPr>
      </p:pic>
      <p:sp>
        <p:nvSpPr>
          <p:cNvPr id="5" name="Marcador de contenido 5">
            <a:extLst>
              <a:ext uri="{FF2B5EF4-FFF2-40B4-BE49-F238E27FC236}">
                <a16:creationId xmlns:a16="http://schemas.microsoft.com/office/drawing/2014/main" id="{B672AB67-D287-4246-AD8F-AA03D0288A36}"/>
              </a:ext>
            </a:extLst>
          </p:cNvPr>
          <p:cNvSpPr>
            <a:spLocks noGrp="1"/>
          </p:cNvSpPr>
          <p:nvPr>
            <p:ph idx="1"/>
          </p:nvPr>
        </p:nvSpPr>
        <p:spPr>
          <a:xfrm>
            <a:off x="4582244" y="2006747"/>
            <a:ext cx="7056784" cy="3987422"/>
          </a:xfrm>
        </p:spPr>
        <p:txBody>
          <a:bodyPr>
            <a:normAutofit/>
          </a:bodyPr>
          <a:lstStyle/>
          <a:p>
            <a:pPr algn="just">
              <a:buFont typeface="Wingdings" panose="05000000000000000000" pitchFamily="2" charset="2"/>
              <a:buChar char="q"/>
            </a:pPr>
            <a:r>
              <a:rPr lang="es-MX" dirty="0"/>
              <a:t>Se encarga de liberar la memoria por el usuario. </a:t>
            </a:r>
          </a:p>
          <a:p>
            <a:pPr algn="just">
              <a:buFont typeface="Wingdings" panose="05000000000000000000" pitchFamily="2" charset="2"/>
              <a:buChar char="q"/>
            </a:pPr>
            <a:r>
              <a:rPr lang="es-MX" dirty="0"/>
              <a:t>Reserva espacios de memoria para su uso. </a:t>
            </a:r>
          </a:p>
          <a:p>
            <a:pPr algn="just">
              <a:buFont typeface="Wingdings" panose="05000000000000000000" pitchFamily="2" charset="2"/>
              <a:buChar char="q"/>
            </a:pPr>
            <a:r>
              <a:rPr lang="es-MX" dirty="0"/>
              <a:t>Compactar espacios de memoria libres y consecutivos entre sí. </a:t>
            </a:r>
          </a:p>
          <a:p>
            <a:pPr algn="just">
              <a:buFont typeface="Wingdings" panose="05000000000000000000" pitchFamily="2" charset="2"/>
              <a:buChar char="q"/>
            </a:pPr>
            <a:r>
              <a:rPr lang="es-MX" dirty="0"/>
              <a:t>Llevar cuenta de qué espacios están libres y cuales no.</a:t>
            </a:r>
          </a:p>
        </p:txBody>
      </p:sp>
    </p:spTree>
    <p:extLst>
      <p:ext uri="{BB962C8B-B14F-4D97-AF65-F5344CB8AC3E}">
        <p14:creationId xmlns:p14="http://schemas.microsoft.com/office/powerpoint/2010/main" val="302922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436FD-9F08-444B-8A0E-AB38766CCF64}"/>
              </a:ext>
            </a:extLst>
          </p:cNvPr>
          <p:cNvSpPr>
            <a:spLocks noGrp="1"/>
          </p:cNvSpPr>
          <p:nvPr>
            <p:ph type="title"/>
          </p:nvPr>
        </p:nvSpPr>
        <p:spPr/>
        <p:txBody>
          <a:bodyPr/>
          <a:lstStyle/>
          <a:p>
            <a:pPr algn="ctr"/>
            <a:r>
              <a:rPr lang="es-MX" dirty="0"/>
              <a:t>¡¡¡¡Para empezar unos buenos memes!!!!!</a:t>
            </a:r>
          </a:p>
        </p:txBody>
      </p:sp>
      <p:pic>
        <p:nvPicPr>
          <p:cNvPr id="5" name="Imagen 4">
            <a:extLst>
              <a:ext uri="{FF2B5EF4-FFF2-40B4-BE49-F238E27FC236}">
                <a16:creationId xmlns:a16="http://schemas.microsoft.com/office/drawing/2014/main" id="{1767F834-98D9-4256-A2E1-3F705FA9DE1C}"/>
              </a:ext>
            </a:extLst>
          </p:cNvPr>
          <p:cNvPicPr>
            <a:picLocks noChangeAspect="1"/>
          </p:cNvPicPr>
          <p:nvPr/>
        </p:nvPicPr>
        <p:blipFill>
          <a:blip r:embed="rId2"/>
          <a:stretch>
            <a:fillRect/>
          </a:stretch>
        </p:blipFill>
        <p:spPr>
          <a:xfrm>
            <a:off x="3865461" y="1772816"/>
            <a:ext cx="5238750" cy="4705350"/>
          </a:xfrm>
          <a:prstGeom prst="rect">
            <a:avLst/>
          </a:prstGeom>
        </p:spPr>
      </p:pic>
    </p:spTree>
    <p:extLst>
      <p:ext uri="{BB962C8B-B14F-4D97-AF65-F5344CB8AC3E}">
        <p14:creationId xmlns:p14="http://schemas.microsoft.com/office/powerpoint/2010/main" val="32162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436FD-9F08-444B-8A0E-AB38766CCF64}"/>
              </a:ext>
            </a:extLst>
          </p:cNvPr>
          <p:cNvSpPr>
            <a:spLocks noGrp="1"/>
          </p:cNvSpPr>
          <p:nvPr>
            <p:ph type="title"/>
          </p:nvPr>
        </p:nvSpPr>
        <p:spPr/>
        <p:txBody>
          <a:bodyPr/>
          <a:lstStyle/>
          <a:p>
            <a:pPr algn="ctr"/>
            <a:r>
              <a:rPr lang="es-MX" dirty="0"/>
              <a:t>¡¡¡¡Para empezar unos buenos memes!!!!!</a:t>
            </a:r>
          </a:p>
        </p:txBody>
      </p:sp>
      <p:pic>
        <p:nvPicPr>
          <p:cNvPr id="6" name="Imagen 5">
            <a:extLst>
              <a:ext uri="{FF2B5EF4-FFF2-40B4-BE49-F238E27FC236}">
                <a16:creationId xmlns:a16="http://schemas.microsoft.com/office/drawing/2014/main" id="{7E9A6158-C777-450E-B302-70AFA9041EE0}"/>
              </a:ext>
            </a:extLst>
          </p:cNvPr>
          <p:cNvPicPr>
            <a:picLocks noChangeAspect="1"/>
          </p:cNvPicPr>
          <p:nvPr/>
        </p:nvPicPr>
        <p:blipFill>
          <a:blip r:embed="rId2"/>
          <a:stretch>
            <a:fillRect/>
          </a:stretch>
        </p:blipFill>
        <p:spPr>
          <a:xfrm>
            <a:off x="2926060" y="1772816"/>
            <a:ext cx="6336704" cy="4365285"/>
          </a:xfrm>
          <a:prstGeom prst="rect">
            <a:avLst/>
          </a:prstGeom>
        </p:spPr>
      </p:pic>
    </p:spTree>
    <p:extLst>
      <p:ext uri="{BB962C8B-B14F-4D97-AF65-F5344CB8AC3E}">
        <p14:creationId xmlns:p14="http://schemas.microsoft.com/office/powerpoint/2010/main" val="27431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436FD-9F08-444B-8A0E-AB38766CCF64}"/>
              </a:ext>
            </a:extLst>
          </p:cNvPr>
          <p:cNvSpPr>
            <a:spLocks noGrp="1"/>
          </p:cNvSpPr>
          <p:nvPr>
            <p:ph type="title"/>
          </p:nvPr>
        </p:nvSpPr>
        <p:spPr/>
        <p:txBody>
          <a:bodyPr/>
          <a:lstStyle/>
          <a:p>
            <a:pPr algn="ctr"/>
            <a:r>
              <a:rPr lang="es-MX" dirty="0"/>
              <a:t>¡¡¡¡Para empezar unos buenos memes!!!!!</a:t>
            </a:r>
          </a:p>
        </p:txBody>
      </p:sp>
      <p:pic>
        <p:nvPicPr>
          <p:cNvPr id="4" name="Imagen 3">
            <a:extLst>
              <a:ext uri="{FF2B5EF4-FFF2-40B4-BE49-F238E27FC236}">
                <a16:creationId xmlns:a16="http://schemas.microsoft.com/office/drawing/2014/main" id="{53F60FEF-8584-4A8E-9419-C86B8B8EBD09}"/>
              </a:ext>
            </a:extLst>
          </p:cNvPr>
          <p:cNvPicPr>
            <a:picLocks noChangeAspect="1"/>
          </p:cNvPicPr>
          <p:nvPr/>
        </p:nvPicPr>
        <p:blipFill>
          <a:blip r:embed="rId2"/>
          <a:stretch>
            <a:fillRect/>
          </a:stretch>
        </p:blipFill>
        <p:spPr>
          <a:xfrm>
            <a:off x="3809764" y="1772816"/>
            <a:ext cx="4569296" cy="4569296"/>
          </a:xfrm>
          <a:prstGeom prst="rect">
            <a:avLst/>
          </a:prstGeom>
        </p:spPr>
      </p:pic>
    </p:spTree>
    <p:extLst>
      <p:ext uri="{BB962C8B-B14F-4D97-AF65-F5344CB8AC3E}">
        <p14:creationId xmlns:p14="http://schemas.microsoft.com/office/powerpoint/2010/main" val="308710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436FD-9F08-444B-8A0E-AB38766CCF64}"/>
              </a:ext>
            </a:extLst>
          </p:cNvPr>
          <p:cNvSpPr>
            <a:spLocks noGrp="1"/>
          </p:cNvSpPr>
          <p:nvPr>
            <p:ph type="title"/>
          </p:nvPr>
        </p:nvSpPr>
        <p:spPr/>
        <p:txBody>
          <a:bodyPr/>
          <a:lstStyle/>
          <a:p>
            <a:pPr algn="ctr"/>
            <a:r>
              <a:rPr lang="es-MX" dirty="0"/>
              <a:t>¡¡¡¡Para empezar unos buenos memes!!!!!</a:t>
            </a:r>
          </a:p>
        </p:txBody>
      </p:sp>
      <p:pic>
        <p:nvPicPr>
          <p:cNvPr id="5" name="Imagen 4">
            <a:extLst>
              <a:ext uri="{FF2B5EF4-FFF2-40B4-BE49-F238E27FC236}">
                <a16:creationId xmlns:a16="http://schemas.microsoft.com/office/drawing/2014/main" id="{D67B8274-EE5A-476D-ACA5-3744FB12951C}"/>
              </a:ext>
            </a:extLst>
          </p:cNvPr>
          <p:cNvPicPr>
            <a:picLocks noChangeAspect="1"/>
          </p:cNvPicPr>
          <p:nvPr/>
        </p:nvPicPr>
        <p:blipFill>
          <a:blip r:embed="rId2"/>
          <a:stretch>
            <a:fillRect/>
          </a:stretch>
        </p:blipFill>
        <p:spPr>
          <a:xfrm>
            <a:off x="3070076" y="2060848"/>
            <a:ext cx="6820070" cy="3841973"/>
          </a:xfrm>
          <a:prstGeom prst="rect">
            <a:avLst/>
          </a:prstGeom>
        </p:spPr>
      </p:pic>
    </p:spTree>
    <p:extLst>
      <p:ext uri="{BB962C8B-B14F-4D97-AF65-F5344CB8AC3E}">
        <p14:creationId xmlns:p14="http://schemas.microsoft.com/office/powerpoint/2010/main" val="98937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436FD-9F08-444B-8A0E-AB38766CCF64}"/>
              </a:ext>
            </a:extLst>
          </p:cNvPr>
          <p:cNvSpPr>
            <a:spLocks noGrp="1"/>
          </p:cNvSpPr>
          <p:nvPr>
            <p:ph type="title"/>
          </p:nvPr>
        </p:nvSpPr>
        <p:spPr/>
        <p:txBody>
          <a:bodyPr/>
          <a:lstStyle/>
          <a:p>
            <a:pPr algn="ctr"/>
            <a:r>
              <a:rPr lang="es-MX" dirty="0"/>
              <a:t>¡¡¡¡Para empezar unos buenos memes!!!!!</a:t>
            </a:r>
          </a:p>
        </p:txBody>
      </p:sp>
      <p:pic>
        <p:nvPicPr>
          <p:cNvPr id="4" name="Imagen 3">
            <a:extLst>
              <a:ext uri="{FF2B5EF4-FFF2-40B4-BE49-F238E27FC236}">
                <a16:creationId xmlns:a16="http://schemas.microsoft.com/office/drawing/2014/main" id="{431229AD-67BC-4272-9C70-F89688B9CA58}"/>
              </a:ext>
            </a:extLst>
          </p:cNvPr>
          <p:cNvPicPr>
            <a:picLocks noChangeAspect="1"/>
          </p:cNvPicPr>
          <p:nvPr/>
        </p:nvPicPr>
        <p:blipFill>
          <a:blip r:embed="rId2"/>
          <a:stretch>
            <a:fillRect/>
          </a:stretch>
        </p:blipFill>
        <p:spPr>
          <a:xfrm>
            <a:off x="2998068" y="1988840"/>
            <a:ext cx="6768752" cy="3976320"/>
          </a:xfrm>
          <a:prstGeom prst="rect">
            <a:avLst/>
          </a:prstGeom>
        </p:spPr>
      </p:pic>
    </p:spTree>
    <p:extLst>
      <p:ext uri="{BB962C8B-B14F-4D97-AF65-F5344CB8AC3E}">
        <p14:creationId xmlns:p14="http://schemas.microsoft.com/office/powerpoint/2010/main" val="100361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E97E419-D3EC-4D1B-B6EF-AE902D51338E}"/>
              </a:ext>
            </a:extLst>
          </p:cNvPr>
          <p:cNvSpPr>
            <a:spLocks noGrp="1"/>
          </p:cNvSpPr>
          <p:nvPr>
            <p:ph type="title"/>
          </p:nvPr>
        </p:nvSpPr>
        <p:spPr/>
        <p:txBody>
          <a:bodyPr/>
          <a:lstStyle/>
          <a:p>
            <a:r>
              <a:rPr lang="es-MX" dirty="0" err="1"/>
              <a:t>ArrayList</a:t>
            </a:r>
            <a:endParaRPr lang="es-MX" dirty="0"/>
          </a:p>
        </p:txBody>
      </p:sp>
      <p:sp>
        <p:nvSpPr>
          <p:cNvPr id="5" name="Marcador de texto 4">
            <a:extLst>
              <a:ext uri="{FF2B5EF4-FFF2-40B4-BE49-F238E27FC236}">
                <a16:creationId xmlns:a16="http://schemas.microsoft.com/office/drawing/2014/main" id="{051705A6-B95E-4F42-B161-850717DCBB35}"/>
              </a:ext>
            </a:extLst>
          </p:cNvPr>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335151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AA28414-1311-4C40-B903-D86D0C38F2C1}"/>
              </a:ext>
            </a:extLst>
          </p:cNvPr>
          <p:cNvSpPr>
            <a:spLocks noGrp="1"/>
          </p:cNvSpPr>
          <p:nvPr>
            <p:ph type="title"/>
          </p:nvPr>
        </p:nvSpPr>
        <p:spPr/>
        <p:txBody>
          <a:bodyPr/>
          <a:lstStyle/>
          <a:p>
            <a:r>
              <a:rPr lang="es-MX" dirty="0" err="1"/>
              <a:t>ArrayList</a:t>
            </a:r>
            <a:endParaRPr lang="es-MX" dirty="0"/>
          </a:p>
        </p:txBody>
      </p:sp>
      <p:sp>
        <p:nvSpPr>
          <p:cNvPr id="7" name="Marcador de contenido 6">
            <a:extLst>
              <a:ext uri="{FF2B5EF4-FFF2-40B4-BE49-F238E27FC236}">
                <a16:creationId xmlns:a16="http://schemas.microsoft.com/office/drawing/2014/main" id="{081BD440-BD70-4AA1-9254-0FC2B3515EE4}"/>
              </a:ext>
            </a:extLst>
          </p:cNvPr>
          <p:cNvSpPr>
            <a:spLocks noGrp="1"/>
          </p:cNvSpPr>
          <p:nvPr>
            <p:ph idx="1"/>
          </p:nvPr>
        </p:nvSpPr>
        <p:spPr/>
        <p:txBody>
          <a:bodyPr/>
          <a:lstStyle/>
          <a:p>
            <a:pPr algn="just"/>
            <a:r>
              <a:rPr lang="es-MX" dirty="0"/>
              <a:t>La clase </a:t>
            </a:r>
            <a:r>
              <a:rPr lang="es-MX" dirty="0" err="1"/>
              <a:t>ArrayList</a:t>
            </a:r>
            <a:r>
              <a:rPr lang="es-MX" dirty="0"/>
              <a:t> en Java, es una clase que permite almacenar datos en memoria de forma similar a los </a:t>
            </a:r>
            <a:r>
              <a:rPr lang="es-MX" dirty="0" err="1"/>
              <a:t>Arrays</a:t>
            </a:r>
            <a:r>
              <a:rPr lang="es-MX" dirty="0"/>
              <a:t>, con la ventaja de que el numero de elementos que almacena, lo hace de forma dinámica, es decir, que no es necesario declarar su tamaño como pasa con los </a:t>
            </a:r>
            <a:r>
              <a:rPr lang="es-MX" dirty="0" err="1"/>
              <a:t>Arrays</a:t>
            </a:r>
            <a:r>
              <a:rPr lang="es-MX" dirty="0"/>
              <a:t>. </a:t>
            </a:r>
          </a:p>
          <a:p>
            <a:pPr algn="just"/>
            <a:r>
              <a:rPr lang="es-MX" dirty="0"/>
              <a:t>Los </a:t>
            </a:r>
            <a:r>
              <a:rPr lang="es-MX" dirty="0" err="1"/>
              <a:t>ArrayList</a:t>
            </a:r>
            <a:r>
              <a:rPr lang="es-MX" dirty="0"/>
              <a:t> nos permiten añadir, eliminar y modificar elementos de forma trasparente para el programador. </a:t>
            </a:r>
          </a:p>
        </p:txBody>
      </p:sp>
    </p:spTree>
    <p:extLst>
      <p:ext uri="{BB962C8B-B14F-4D97-AF65-F5344CB8AC3E}">
        <p14:creationId xmlns:p14="http://schemas.microsoft.com/office/powerpoint/2010/main" val="376794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2784B-0B57-4790-9B21-8F8FF71B720B}"/>
              </a:ext>
            </a:extLst>
          </p:cNvPr>
          <p:cNvSpPr>
            <a:spLocks noGrp="1"/>
          </p:cNvSpPr>
          <p:nvPr>
            <p:ph type="title"/>
          </p:nvPr>
        </p:nvSpPr>
        <p:spPr/>
        <p:txBody>
          <a:bodyPr/>
          <a:lstStyle/>
          <a:p>
            <a:r>
              <a:rPr lang="es-MX" dirty="0"/>
              <a:t>Declaración de un </a:t>
            </a:r>
            <a:r>
              <a:rPr lang="es-MX" dirty="0" err="1"/>
              <a:t>ArrayList</a:t>
            </a:r>
            <a:endParaRPr lang="es-MX" dirty="0"/>
          </a:p>
        </p:txBody>
      </p:sp>
      <p:sp>
        <p:nvSpPr>
          <p:cNvPr id="3" name="Marcador de contenido 2">
            <a:extLst>
              <a:ext uri="{FF2B5EF4-FFF2-40B4-BE49-F238E27FC236}">
                <a16:creationId xmlns:a16="http://schemas.microsoft.com/office/drawing/2014/main" id="{8390E611-5F1B-480C-A738-5A2D4C552822}"/>
              </a:ext>
            </a:extLst>
          </p:cNvPr>
          <p:cNvSpPr>
            <a:spLocks noGrp="1"/>
          </p:cNvSpPr>
          <p:nvPr>
            <p:ph idx="1"/>
          </p:nvPr>
        </p:nvSpPr>
        <p:spPr/>
        <p:txBody>
          <a:bodyPr/>
          <a:lstStyle/>
          <a:p>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tipo</a:t>
            </a: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nombreArray</a:t>
            </a:r>
            <a:r>
              <a:rPr lang="en-US" sz="2000" dirty="0">
                <a:latin typeface="Courier New" panose="02070309020205020404" pitchFamily="49" charset="0"/>
                <a:cs typeface="Courier New" panose="02070309020205020404" pitchFamily="49" charset="0"/>
              </a:rPr>
              <a:t> = new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tipo</a:t>
            </a:r>
            <a:r>
              <a:rPr lang="en-US" sz="2000" dirty="0">
                <a:latin typeface="Courier New" panose="02070309020205020404" pitchFamily="49" charset="0"/>
                <a:cs typeface="Courier New" panose="02070309020205020404" pitchFamily="49" charset="0"/>
              </a:rPr>
              <a:t>&gt;();</a:t>
            </a:r>
          </a:p>
          <a:p>
            <a:endParaRPr lang="en-US" dirty="0"/>
          </a:p>
          <a:p>
            <a:r>
              <a:rPr lang="es-MX" dirty="0"/>
              <a:t>Ejemplos:</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nombreArrayList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&lt;Integer&gt; </a:t>
            </a:r>
            <a:r>
              <a:rPr lang="en-US" sz="1800" dirty="0" err="1">
                <a:latin typeface="Courier New" panose="02070309020205020404" pitchFamily="49" charset="0"/>
                <a:cs typeface="Courier New" panose="02070309020205020404" pitchFamily="49" charset="0"/>
              </a:rPr>
              <a:t>nombreArrayList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&lt;Integer&gt;();</a:t>
            </a:r>
            <a:endParaRPr lang="es-MX" sz="1800" dirty="0">
              <a:latin typeface="Courier New" panose="02070309020205020404" pitchFamily="49" charset="0"/>
              <a:cs typeface="Courier New" panose="02070309020205020404" pitchFamily="49" charset="0"/>
            </a:endParaRP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&lt;Float&gt; </a:t>
            </a:r>
            <a:r>
              <a:rPr lang="en-US" sz="1800" dirty="0" err="1">
                <a:latin typeface="Courier New" panose="02070309020205020404" pitchFamily="49" charset="0"/>
                <a:cs typeface="Courier New" panose="02070309020205020404" pitchFamily="49" charset="0"/>
              </a:rPr>
              <a:t>nombreArrayList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&lt;Float&gt;();</a:t>
            </a:r>
            <a:endParaRPr lang="es-MX" sz="1800" dirty="0">
              <a:latin typeface="Courier New" panose="02070309020205020404" pitchFamily="49" charset="0"/>
              <a:cs typeface="Courier New" panose="02070309020205020404" pitchFamily="49" charset="0"/>
            </a:endParaRP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&lt;Double&gt; </a:t>
            </a:r>
            <a:r>
              <a:rPr lang="en-US" sz="1800" dirty="0" err="1">
                <a:latin typeface="Courier New" panose="02070309020205020404" pitchFamily="49" charset="0"/>
                <a:cs typeface="Courier New" panose="02070309020205020404" pitchFamily="49" charset="0"/>
              </a:rPr>
              <a:t>nombreArrayList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&lt;Double&gt;();</a:t>
            </a:r>
            <a:endParaRPr lang="es-MX" sz="1800" dirty="0">
              <a:latin typeface="Courier New" panose="02070309020205020404" pitchFamily="49" charset="0"/>
              <a:cs typeface="Courier New" panose="02070309020205020404" pitchFamily="49" charset="0"/>
            </a:endParaRPr>
          </a:p>
          <a:p>
            <a:endParaRPr lang="es-MX" sz="2000" dirty="0">
              <a:latin typeface="Courier New" panose="02070309020205020404" pitchFamily="49" charset="0"/>
              <a:cs typeface="Courier New" panose="02070309020205020404" pitchFamily="49" charset="0"/>
            </a:endParaRPr>
          </a:p>
          <a:p>
            <a:endParaRPr lang="es-MX" dirty="0"/>
          </a:p>
        </p:txBody>
      </p:sp>
    </p:spTree>
    <p:extLst>
      <p:ext uri="{BB962C8B-B14F-4D97-AF65-F5344CB8AC3E}">
        <p14:creationId xmlns:p14="http://schemas.microsoft.com/office/powerpoint/2010/main" val="11019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5542B-B95D-40FC-ADB0-1B96D3897B45}"/>
              </a:ext>
            </a:extLst>
          </p:cNvPr>
          <p:cNvSpPr>
            <a:spLocks noGrp="1"/>
          </p:cNvSpPr>
          <p:nvPr>
            <p:ph type="title"/>
          </p:nvPr>
        </p:nvSpPr>
        <p:spPr/>
        <p:txBody>
          <a:bodyPr/>
          <a:lstStyle/>
          <a:p>
            <a:r>
              <a:rPr lang="es-MX" dirty="0"/>
              <a:t>Algunos de métodos de los </a:t>
            </a:r>
            <a:r>
              <a:rPr lang="es-MX" dirty="0" err="1"/>
              <a:t>arrayList</a:t>
            </a:r>
            <a:endParaRPr lang="es-MX" dirty="0"/>
          </a:p>
        </p:txBody>
      </p:sp>
      <p:sp>
        <p:nvSpPr>
          <p:cNvPr id="3" name="Marcador de contenido 2">
            <a:extLst>
              <a:ext uri="{FF2B5EF4-FFF2-40B4-BE49-F238E27FC236}">
                <a16:creationId xmlns:a16="http://schemas.microsoft.com/office/drawing/2014/main" id="{E2222FD5-D341-4ECA-A303-5455FB398C4E}"/>
              </a:ext>
            </a:extLst>
          </p:cNvPr>
          <p:cNvSpPr>
            <a:spLocks noGrp="1"/>
          </p:cNvSpPr>
          <p:nvPr>
            <p:ph idx="1"/>
          </p:nvPr>
        </p:nvSpPr>
        <p:spPr/>
        <p:txBody>
          <a:bodyPr>
            <a:normAutofit fontScale="92500" lnSpcReduction="10000"/>
          </a:bodyPr>
          <a:lstStyle/>
          <a:p>
            <a:pPr algn="just"/>
            <a:r>
              <a:rPr lang="es-MX" b="1" dirty="0" err="1"/>
              <a:t>add</a:t>
            </a:r>
            <a:r>
              <a:rPr lang="es-MX" b="1" dirty="0"/>
              <a:t>()</a:t>
            </a:r>
            <a:r>
              <a:rPr lang="es-MX" dirty="0">
                <a:latin typeface="Courier New" panose="02070309020205020404" pitchFamily="49" charset="0"/>
                <a:cs typeface="Courier New" panose="02070309020205020404" pitchFamily="49" charset="0"/>
              </a:rPr>
              <a:t>//Añade un elemento</a:t>
            </a:r>
          </a:p>
          <a:p>
            <a:pPr algn="just"/>
            <a:r>
              <a:rPr lang="es-MX" b="1" dirty="0" err="1"/>
              <a:t>size</a:t>
            </a:r>
            <a:r>
              <a:rPr lang="es-MX" b="1" dirty="0"/>
              <a:t>()</a:t>
            </a:r>
            <a:r>
              <a:rPr lang="es-MX" dirty="0">
                <a:latin typeface="Courier New" panose="02070309020205020404" pitchFamily="49" charset="0"/>
                <a:cs typeface="Courier New" panose="02070309020205020404" pitchFamily="49" charset="0"/>
              </a:rPr>
              <a:t>//Devuelve el número de elementos del arreglo</a:t>
            </a:r>
          </a:p>
          <a:p>
            <a:pPr algn="just"/>
            <a:r>
              <a:rPr lang="es-MX" b="1" dirty="0" err="1"/>
              <a:t>get</a:t>
            </a:r>
            <a:r>
              <a:rPr lang="es-MX" b="1" dirty="0"/>
              <a:t>()</a:t>
            </a:r>
            <a:r>
              <a:rPr lang="es-MX" dirty="0">
                <a:latin typeface="Courier New" panose="02070309020205020404" pitchFamily="49" charset="0"/>
                <a:cs typeface="Courier New" panose="02070309020205020404" pitchFamily="49" charset="0"/>
              </a:rPr>
              <a:t>//Extrae el elemento del arreglo que se le pasa como parámetro</a:t>
            </a:r>
          </a:p>
          <a:p>
            <a:pPr algn="just"/>
            <a:r>
              <a:rPr lang="es-MX" b="1" dirty="0" err="1"/>
              <a:t>remove</a:t>
            </a:r>
            <a:r>
              <a:rPr lang="es-MX" b="1" dirty="0"/>
              <a:t>()</a:t>
            </a:r>
            <a:r>
              <a:rPr lang="es-MX" dirty="0">
                <a:latin typeface="Courier New" panose="02070309020205020404" pitchFamily="49" charset="0"/>
                <a:cs typeface="Courier New" panose="02070309020205020404" pitchFamily="49" charset="0"/>
              </a:rPr>
              <a:t>//Borra elementos del arreglo</a:t>
            </a:r>
          </a:p>
          <a:p>
            <a:pPr algn="just"/>
            <a:r>
              <a:rPr lang="es-MX" b="1" dirty="0" err="1"/>
              <a:t>clear</a:t>
            </a:r>
            <a:r>
              <a:rPr lang="es-MX" b="1" dirty="0"/>
              <a:t>()</a:t>
            </a:r>
            <a:r>
              <a:rPr lang="es-MX" dirty="0">
                <a:latin typeface="Courier New" panose="02070309020205020404" pitchFamily="49" charset="0"/>
                <a:cs typeface="Courier New" panose="02070309020205020404" pitchFamily="49" charset="0"/>
              </a:rPr>
              <a:t>//Borra todos los elementos del arreglo</a:t>
            </a:r>
          </a:p>
          <a:p>
            <a:pPr algn="just"/>
            <a:r>
              <a:rPr lang="es-MX" b="1" dirty="0" err="1"/>
              <a:t>isEmpty</a:t>
            </a:r>
            <a:r>
              <a:rPr lang="es-MX" b="1" dirty="0"/>
              <a:t>()</a:t>
            </a:r>
            <a:r>
              <a:rPr lang="es-MX" dirty="0">
                <a:latin typeface="Courier New" panose="02070309020205020404" pitchFamily="49" charset="0"/>
                <a:cs typeface="Courier New" panose="02070309020205020404" pitchFamily="49" charset="0"/>
              </a:rPr>
              <a:t>//Devuelve True si el </a:t>
            </a:r>
            <a:r>
              <a:rPr lang="es-MX" dirty="0" err="1">
                <a:latin typeface="Courier New" panose="02070309020205020404" pitchFamily="49" charset="0"/>
                <a:cs typeface="Courier New" panose="02070309020205020404" pitchFamily="49" charset="0"/>
              </a:rPr>
              <a:t>ArrayList</a:t>
            </a:r>
            <a:r>
              <a:rPr lang="es-MX" dirty="0">
                <a:latin typeface="Courier New" panose="02070309020205020404" pitchFamily="49" charset="0"/>
                <a:cs typeface="Courier New" panose="02070309020205020404" pitchFamily="49" charset="0"/>
              </a:rPr>
              <a:t> esta vacío. Si no devuelve False.</a:t>
            </a:r>
          </a:p>
          <a:p>
            <a:pPr algn="just"/>
            <a:r>
              <a:rPr lang="es-MX" b="1" dirty="0"/>
              <a:t>clone()</a:t>
            </a:r>
            <a:r>
              <a:rPr lang="es-MX" dirty="0">
                <a:latin typeface="Courier New" panose="02070309020205020404" pitchFamily="49" charset="0"/>
                <a:cs typeface="Courier New" panose="02070309020205020404" pitchFamily="49" charset="0"/>
              </a:rPr>
              <a:t>//copia en contenido de un arreglo a otro</a:t>
            </a:r>
          </a:p>
        </p:txBody>
      </p:sp>
    </p:spTree>
    <p:extLst>
      <p:ext uri="{BB962C8B-B14F-4D97-AF65-F5344CB8AC3E}">
        <p14:creationId xmlns:p14="http://schemas.microsoft.com/office/powerpoint/2010/main" val="103426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E97E419-D3EC-4D1B-B6EF-AE902D51338E}"/>
              </a:ext>
            </a:extLst>
          </p:cNvPr>
          <p:cNvSpPr>
            <a:spLocks noGrp="1"/>
          </p:cNvSpPr>
          <p:nvPr>
            <p:ph type="title"/>
          </p:nvPr>
        </p:nvSpPr>
        <p:spPr/>
        <p:txBody>
          <a:bodyPr/>
          <a:lstStyle/>
          <a:p>
            <a:r>
              <a:rPr lang="es-MX" dirty="0"/>
              <a:t>Programación Orientada a Objetos</a:t>
            </a:r>
          </a:p>
        </p:txBody>
      </p:sp>
      <p:sp>
        <p:nvSpPr>
          <p:cNvPr id="5" name="Marcador de texto 4">
            <a:extLst>
              <a:ext uri="{FF2B5EF4-FFF2-40B4-BE49-F238E27FC236}">
                <a16:creationId xmlns:a16="http://schemas.microsoft.com/office/drawing/2014/main" id="{051705A6-B95E-4F42-B161-850717DCBB35}"/>
              </a:ext>
            </a:extLst>
          </p:cNvPr>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191966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8A6AE-E622-480E-9DF0-B64EC784B906}"/>
              </a:ext>
            </a:extLst>
          </p:cNvPr>
          <p:cNvSpPr>
            <a:spLocks noGrp="1"/>
          </p:cNvSpPr>
          <p:nvPr>
            <p:ph type="title"/>
          </p:nvPr>
        </p:nvSpPr>
        <p:spPr/>
        <p:txBody>
          <a:bodyPr/>
          <a:lstStyle/>
          <a:p>
            <a:r>
              <a:rPr lang="es-MX" dirty="0"/>
              <a:t>Java JDK</a:t>
            </a:r>
          </a:p>
        </p:txBody>
      </p:sp>
      <p:sp>
        <p:nvSpPr>
          <p:cNvPr id="4" name="Marcador de contenido 2">
            <a:extLst>
              <a:ext uri="{FF2B5EF4-FFF2-40B4-BE49-F238E27FC236}">
                <a16:creationId xmlns:a16="http://schemas.microsoft.com/office/drawing/2014/main" id="{065F277E-BFE4-49DE-9EF0-F5087437BEAD}"/>
              </a:ext>
            </a:extLst>
          </p:cNvPr>
          <p:cNvSpPr>
            <a:spLocks noGrp="1"/>
          </p:cNvSpPr>
          <p:nvPr>
            <p:ph idx="1"/>
          </p:nvPr>
        </p:nvSpPr>
        <p:spPr>
          <a:xfrm>
            <a:off x="1413892" y="2276872"/>
            <a:ext cx="10153128" cy="3744416"/>
          </a:xfrm>
        </p:spPr>
        <p:txBody>
          <a:bodyPr>
            <a:normAutofit/>
          </a:bodyPr>
          <a:lstStyle/>
          <a:p>
            <a:pPr algn="just">
              <a:buFont typeface="Wingdings" panose="05000000000000000000" pitchFamily="2" charset="2"/>
              <a:buChar char="q"/>
            </a:pPr>
            <a:r>
              <a:rPr lang="es-MX" dirty="0"/>
              <a:t>JDK (Java </a:t>
            </a:r>
            <a:r>
              <a:rPr lang="es-MX" dirty="0" err="1"/>
              <a:t>Development</a:t>
            </a:r>
            <a:r>
              <a:rPr lang="es-MX" dirty="0"/>
              <a:t> Kit ) – Kit de desarrollo de Java</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a:t>Software que provee herramientas de desarrollo para la creación de programas en Java </a:t>
            </a:r>
          </a:p>
          <a:p>
            <a:pPr algn="just">
              <a:buFont typeface="Wingdings" panose="05000000000000000000" pitchFamily="2" charset="2"/>
              <a:buChar char="q"/>
            </a:pPr>
            <a:endParaRPr lang="es-MX" dirty="0"/>
          </a:p>
          <a:p>
            <a:pPr algn="just">
              <a:buFont typeface="Wingdings" panose="05000000000000000000" pitchFamily="2" charset="2"/>
              <a:buChar char="q"/>
            </a:pPr>
            <a:r>
              <a:rPr lang="pt-BR" dirty="0">
                <a:solidFill>
                  <a:srgbClr val="FF0000"/>
                </a:solidFill>
              </a:rPr>
              <a:t>javac.exe </a:t>
            </a:r>
            <a:r>
              <a:rPr lang="pt-BR" dirty="0"/>
              <a:t>- </a:t>
            </a:r>
            <a:r>
              <a:rPr lang="pt-BR" b="1" dirty="0"/>
              <a:t>compilador</a:t>
            </a:r>
          </a:p>
          <a:p>
            <a:pPr algn="just">
              <a:buFont typeface="Wingdings" panose="05000000000000000000" pitchFamily="2" charset="2"/>
              <a:buChar char="q"/>
            </a:pPr>
            <a:r>
              <a:rPr lang="es-MX" dirty="0">
                <a:solidFill>
                  <a:srgbClr val="FF0000"/>
                </a:solidFill>
              </a:rPr>
              <a:t>java.exe </a:t>
            </a:r>
            <a:r>
              <a:rPr lang="es-MX" dirty="0"/>
              <a:t>- </a:t>
            </a:r>
            <a:r>
              <a:rPr lang="es-MX" b="1" dirty="0"/>
              <a:t>intérprete </a:t>
            </a:r>
          </a:p>
        </p:txBody>
      </p:sp>
    </p:spTree>
    <p:extLst>
      <p:ext uri="{BB962C8B-B14F-4D97-AF65-F5344CB8AC3E}">
        <p14:creationId xmlns:p14="http://schemas.microsoft.com/office/powerpoint/2010/main" val="264043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D02DDD-0CBF-4B64-87E9-8AC428B53C7F}"/>
              </a:ext>
            </a:extLst>
          </p:cNvPr>
          <p:cNvSpPr>
            <a:spLocks noGrp="1"/>
          </p:cNvSpPr>
          <p:nvPr>
            <p:ph type="title"/>
          </p:nvPr>
        </p:nvSpPr>
        <p:spPr/>
        <p:txBody>
          <a:bodyPr/>
          <a:lstStyle/>
          <a:p>
            <a:r>
              <a:rPr lang="es-MX" dirty="0"/>
              <a:t>Objeto</a:t>
            </a:r>
          </a:p>
        </p:txBody>
      </p:sp>
      <p:sp>
        <p:nvSpPr>
          <p:cNvPr id="6" name="Marcador de contenido 2">
            <a:extLst>
              <a:ext uri="{FF2B5EF4-FFF2-40B4-BE49-F238E27FC236}">
                <a16:creationId xmlns:a16="http://schemas.microsoft.com/office/drawing/2014/main" id="{62BCF840-BE00-4877-BDD9-1FCB406D9538}"/>
              </a:ext>
            </a:extLst>
          </p:cNvPr>
          <p:cNvSpPr>
            <a:spLocks noGrp="1"/>
          </p:cNvSpPr>
          <p:nvPr>
            <p:ph idx="1"/>
          </p:nvPr>
        </p:nvSpPr>
        <p:spPr>
          <a:xfrm>
            <a:off x="1683198" y="1988840"/>
            <a:ext cx="9603275" cy="3294576"/>
          </a:xfrm>
        </p:spPr>
        <p:txBody>
          <a:bodyPr>
            <a:normAutofit fontScale="92500" lnSpcReduction="10000"/>
          </a:bodyPr>
          <a:lstStyle/>
          <a:p>
            <a:pPr algn="just">
              <a:buFont typeface="Wingdings" panose="05000000000000000000" pitchFamily="2" charset="2"/>
              <a:buChar char="q"/>
            </a:pPr>
            <a:r>
              <a:rPr lang="es-MX" dirty="0"/>
              <a:t>Un objeto es una entidad de software que contiene tanto información (atributos) como procedimientos (métodos). </a:t>
            </a:r>
          </a:p>
          <a:p>
            <a:pPr algn="just">
              <a:buFont typeface="Wingdings" panose="05000000000000000000" pitchFamily="2" charset="2"/>
              <a:buChar char="q"/>
            </a:pPr>
            <a:endParaRPr lang="es-MX" dirty="0"/>
          </a:p>
          <a:p>
            <a:pPr algn="just">
              <a:buFont typeface="Wingdings" panose="05000000000000000000" pitchFamily="2" charset="2"/>
              <a:buChar char="q"/>
            </a:pPr>
            <a:r>
              <a:rPr lang="es-MX" b="1" dirty="0"/>
              <a:t>Atributos: </a:t>
            </a:r>
            <a:r>
              <a:rPr lang="es-MX" dirty="0"/>
              <a:t>características del objeto.  </a:t>
            </a:r>
          </a:p>
          <a:p>
            <a:pPr algn="just">
              <a:buFont typeface="Wingdings" panose="05000000000000000000" pitchFamily="2" charset="2"/>
              <a:buChar char="q"/>
            </a:pPr>
            <a:endParaRPr lang="es-MX" dirty="0"/>
          </a:p>
          <a:p>
            <a:pPr algn="just">
              <a:buFont typeface="Wingdings" panose="05000000000000000000" pitchFamily="2" charset="2"/>
              <a:buChar char="q"/>
            </a:pPr>
            <a:r>
              <a:rPr lang="es-MX" b="1" dirty="0"/>
              <a:t>Métodos:</a:t>
            </a:r>
            <a:r>
              <a:rPr lang="es-MX" dirty="0"/>
              <a:t> Son funciones que ejecutan operaciones sobre los atributos del objeto.</a:t>
            </a:r>
          </a:p>
        </p:txBody>
      </p:sp>
    </p:spTree>
    <p:extLst>
      <p:ext uri="{BB962C8B-B14F-4D97-AF65-F5344CB8AC3E}">
        <p14:creationId xmlns:p14="http://schemas.microsoft.com/office/powerpoint/2010/main" val="2021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8EAA9-47CF-43AC-831B-97C52A413D65}"/>
              </a:ext>
            </a:extLst>
          </p:cNvPr>
          <p:cNvSpPr>
            <a:spLocks noGrp="1"/>
          </p:cNvSpPr>
          <p:nvPr>
            <p:ph type="title"/>
          </p:nvPr>
        </p:nvSpPr>
        <p:spPr/>
        <p:txBody>
          <a:bodyPr/>
          <a:lstStyle/>
          <a:p>
            <a:r>
              <a:rPr lang="es-MX" dirty="0"/>
              <a:t>Instanciar</a:t>
            </a:r>
          </a:p>
        </p:txBody>
      </p:sp>
      <p:sp>
        <p:nvSpPr>
          <p:cNvPr id="3" name="Marcador de contenido 2">
            <a:extLst>
              <a:ext uri="{FF2B5EF4-FFF2-40B4-BE49-F238E27FC236}">
                <a16:creationId xmlns:a16="http://schemas.microsoft.com/office/drawing/2014/main" id="{E6A08355-3105-46BA-B2D8-59CC03486EFB}"/>
              </a:ext>
            </a:extLst>
          </p:cNvPr>
          <p:cNvSpPr>
            <a:spLocks noGrp="1"/>
          </p:cNvSpPr>
          <p:nvPr>
            <p:ph idx="1"/>
          </p:nvPr>
        </p:nvSpPr>
        <p:spPr/>
        <p:txBody>
          <a:bodyPr/>
          <a:lstStyle/>
          <a:p>
            <a:pPr algn="just"/>
            <a:r>
              <a:rPr lang="es-MX" dirty="0"/>
              <a:t>La palabra instanciar significa crear objetos de una clase. La creación de objetos nos permitirá acceder a los atributos y métodos de una clase, es decir, si no se crea un objeto es imposible acceder a las características y a las acciones de una clase. Para crear un objeto se utiliza la palabra reservada </a:t>
            </a:r>
            <a:r>
              <a:rPr lang="es-MX" b="1" i="1" dirty="0"/>
              <a:t>new</a:t>
            </a:r>
            <a:r>
              <a:rPr lang="es-MX" dirty="0"/>
              <a:t>.</a:t>
            </a:r>
          </a:p>
          <a:p>
            <a:pPr marL="0" indent="0" algn="just">
              <a:buNone/>
            </a:pPr>
            <a:endParaRPr lang="es-MX" b="1" dirty="0">
              <a:latin typeface="Courier New" panose="02070309020205020404" pitchFamily="49" charset="0"/>
              <a:cs typeface="Courier New" panose="02070309020205020404" pitchFamily="49" charset="0"/>
            </a:endParaRPr>
          </a:p>
          <a:p>
            <a:pPr marL="0" indent="0" algn="just">
              <a:buNone/>
            </a:pPr>
            <a:r>
              <a:rPr lang="es-MX" b="1" dirty="0">
                <a:latin typeface="Courier New" panose="02070309020205020404" pitchFamily="49" charset="0"/>
                <a:cs typeface="Courier New" panose="02070309020205020404" pitchFamily="49" charset="0"/>
              </a:rPr>
              <a:t>Ejemplo:</a:t>
            </a:r>
          </a:p>
          <a:p>
            <a:pPr marL="0" indent="0" algn="just">
              <a:buNone/>
            </a:pPr>
            <a:r>
              <a:rPr lang="es-MX" dirty="0">
                <a:latin typeface="Courier New" panose="02070309020205020404" pitchFamily="49" charset="0"/>
                <a:cs typeface="Courier New" panose="02070309020205020404" pitchFamily="49" charset="0"/>
              </a:rPr>
              <a:t>Persona persona1 = new Persona();</a:t>
            </a:r>
          </a:p>
          <a:p>
            <a:pPr algn="just"/>
            <a:endParaRPr lang="es-MX" dirty="0"/>
          </a:p>
        </p:txBody>
      </p:sp>
    </p:spTree>
    <p:extLst>
      <p:ext uri="{BB962C8B-B14F-4D97-AF65-F5344CB8AC3E}">
        <p14:creationId xmlns:p14="http://schemas.microsoft.com/office/powerpoint/2010/main" val="20958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D0B48-8306-44EC-8B22-37EB5B1F0DE4}"/>
              </a:ext>
            </a:extLst>
          </p:cNvPr>
          <p:cNvSpPr>
            <a:spLocks noGrp="1"/>
          </p:cNvSpPr>
          <p:nvPr>
            <p:ph type="title"/>
          </p:nvPr>
        </p:nvSpPr>
        <p:spPr/>
        <p:txBody>
          <a:bodyPr/>
          <a:lstStyle/>
          <a:p>
            <a:r>
              <a:rPr lang="es-MX" dirty="0"/>
              <a:t>Clase</a:t>
            </a:r>
          </a:p>
        </p:txBody>
      </p:sp>
      <p:sp>
        <p:nvSpPr>
          <p:cNvPr id="4" name="Marcador de contenido 2">
            <a:extLst>
              <a:ext uri="{FF2B5EF4-FFF2-40B4-BE49-F238E27FC236}">
                <a16:creationId xmlns:a16="http://schemas.microsoft.com/office/drawing/2014/main" id="{87AB1F8B-39A9-4AA0-93B0-0A3504AC1478}"/>
              </a:ext>
            </a:extLst>
          </p:cNvPr>
          <p:cNvSpPr>
            <a:spLocks noGrp="1"/>
          </p:cNvSpPr>
          <p:nvPr>
            <p:ph idx="1"/>
          </p:nvPr>
        </p:nvSpPr>
        <p:spPr>
          <a:xfrm>
            <a:off x="1916624" y="2132856"/>
            <a:ext cx="9603275" cy="3294576"/>
          </a:xfrm>
        </p:spPr>
        <p:txBody>
          <a:bodyPr/>
          <a:lstStyle/>
          <a:p>
            <a:pPr>
              <a:buFont typeface="Wingdings" panose="05000000000000000000" pitchFamily="2" charset="2"/>
              <a:buChar char="q"/>
            </a:pPr>
            <a:r>
              <a:rPr lang="es-MX" dirty="0"/>
              <a:t>Una clase es código que especifica tanto los atributos, como los métodos de un objeto en particular. </a:t>
            </a:r>
          </a:p>
          <a:p>
            <a:pPr>
              <a:buFont typeface="Wingdings" panose="05000000000000000000" pitchFamily="2" charset="2"/>
              <a:buChar char="q"/>
            </a:pPr>
            <a:r>
              <a:rPr lang="es-MX" dirty="0"/>
              <a:t>Una analogía serían los moldes de pastel.</a:t>
            </a:r>
          </a:p>
        </p:txBody>
      </p:sp>
      <p:pic>
        <p:nvPicPr>
          <p:cNvPr id="5" name="Picture 4" descr="Resultado de imagen para pasteles">
            <a:extLst>
              <a:ext uri="{FF2B5EF4-FFF2-40B4-BE49-F238E27FC236}">
                <a16:creationId xmlns:a16="http://schemas.microsoft.com/office/drawing/2014/main" id="{29C8308E-61AE-44A6-8175-E45288444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728" y="3930528"/>
            <a:ext cx="2381066" cy="17261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Resultado de imagen para pasteles">
            <a:extLst>
              <a:ext uri="{FF2B5EF4-FFF2-40B4-BE49-F238E27FC236}">
                <a16:creationId xmlns:a16="http://schemas.microsoft.com/office/drawing/2014/main" id="{4E1E021C-EDE8-4BAE-9A7C-66D5DC878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374" y="3789040"/>
            <a:ext cx="2952710" cy="19369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Resultado de imagen para molde de pastel">
            <a:extLst>
              <a:ext uri="{FF2B5EF4-FFF2-40B4-BE49-F238E27FC236}">
                <a16:creationId xmlns:a16="http://schemas.microsoft.com/office/drawing/2014/main" id="{E8A39367-3F96-4DCC-AC09-ADEC1E2A9284}"/>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241" t="22313" r="3923" b="22449"/>
          <a:stretch/>
        </p:blipFill>
        <p:spPr bwMode="auto">
          <a:xfrm>
            <a:off x="1588439" y="4089818"/>
            <a:ext cx="2551475" cy="153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98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B39EC-17C9-4CC1-83D7-1CD40EBF11A2}"/>
              </a:ext>
            </a:extLst>
          </p:cNvPr>
          <p:cNvSpPr>
            <a:spLocks noGrp="1"/>
          </p:cNvSpPr>
          <p:nvPr>
            <p:ph type="title"/>
          </p:nvPr>
        </p:nvSpPr>
        <p:spPr/>
        <p:txBody>
          <a:bodyPr/>
          <a:lstStyle/>
          <a:p>
            <a:r>
              <a:rPr lang="es-MX" dirty="0"/>
              <a:t>Representación de clases en UML</a:t>
            </a:r>
          </a:p>
        </p:txBody>
      </p:sp>
      <p:sp>
        <p:nvSpPr>
          <p:cNvPr id="3" name="Marcador de contenido 2">
            <a:extLst>
              <a:ext uri="{FF2B5EF4-FFF2-40B4-BE49-F238E27FC236}">
                <a16:creationId xmlns:a16="http://schemas.microsoft.com/office/drawing/2014/main" id="{4E71A006-17E7-427D-B018-17CE425DFD70}"/>
              </a:ext>
            </a:extLst>
          </p:cNvPr>
          <p:cNvSpPr>
            <a:spLocks noGrp="1"/>
          </p:cNvSpPr>
          <p:nvPr>
            <p:ph idx="1"/>
          </p:nvPr>
        </p:nvSpPr>
        <p:spPr/>
        <p:txBody>
          <a:bodyPr/>
          <a:lstStyle/>
          <a:p>
            <a:pPr algn="just"/>
            <a:r>
              <a:rPr lang="es-MX" dirty="0"/>
              <a:t>El diagrama de clase es una representación gráfica de la clase que ayuda al programador a visualizar cuales son los atributos y métodos que contendrá.</a:t>
            </a:r>
          </a:p>
          <a:p>
            <a:pPr algn="just"/>
            <a:endParaRPr lang="es-MX" dirty="0"/>
          </a:p>
          <a:p>
            <a:pPr algn="just"/>
            <a:endParaRPr lang="es-MX" dirty="0"/>
          </a:p>
        </p:txBody>
      </p:sp>
      <p:pic>
        <p:nvPicPr>
          <p:cNvPr id="4" name="Imagen 3">
            <a:extLst>
              <a:ext uri="{FF2B5EF4-FFF2-40B4-BE49-F238E27FC236}">
                <a16:creationId xmlns:a16="http://schemas.microsoft.com/office/drawing/2014/main" id="{61D93F60-2B94-4FFB-B714-954F7238CBA9}"/>
              </a:ext>
            </a:extLst>
          </p:cNvPr>
          <p:cNvPicPr>
            <a:picLocks noChangeAspect="1"/>
          </p:cNvPicPr>
          <p:nvPr/>
        </p:nvPicPr>
        <p:blipFill>
          <a:blip r:embed="rId2"/>
          <a:stretch>
            <a:fillRect/>
          </a:stretch>
        </p:blipFill>
        <p:spPr>
          <a:xfrm>
            <a:off x="1773932" y="3136900"/>
            <a:ext cx="1914525" cy="3543300"/>
          </a:xfrm>
          <a:prstGeom prst="rect">
            <a:avLst/>
          </a:prstGeom>
        </p:spPr>
      </p:pic>
      <p:pic>
        <p:nvPicPr>
          <p:cNvPr id="5" name="Imagen 4">
            <a:extLst>
              <a:ext uri="{FF2B5EF4-FFF2-40B4-BE49-F238E27FC236}">
                <a16:creationId xmlns:a16="http://schemas.microsoft.com/office/drawing/2014/main" id="{F2BA9FF8-42F0-46B0-AC71-31823044C6FA}"/>
              </a:ext>
            </a:extLst>
          </p:cNvPr>
          <p:cNvPicPr>
            <a:picLocks noChangeAspect="1"/>
          </p:cNvPicPr>
          <p:nvPr/>
        </p:nvPicPr>
        <p:blipFill>
          <a:blip r:embed="rId3"/>
          <a:stretch>
            <a:fillRect/>
          </a:stretch>
        </p:blipFill>
        <p:spPr>
          <a:xfrm>
            <a:off x="4870276" y="3174053"/>
            <a:ext cx="1857375" cy="3448050"/>
          </a:xfrm>
          <a:prstGeom prst="rect">
            <a:avLst/>
          </a:prstGeom>
        </p:spPr>
      </p:pic>
      <p:pic>
        <p:nvPicPr>
          <p:cNvPr id="6" name="Imagen 5">
            <a:extLst>
              <a:ext uri="{FF2B5EF4-FFF2-40B4-BE49-F238E27FC236}">
                <a16:creationId xmlns:a16="http://schemas.microsoft.com/office/drawing/2014/main" id="{1CF87175-B521-4280-94F6-31ECFBC4A474}"/>
              </a:ext>
            </a:extLst>
          </p:cNvPr>
          <p:cNvPicPr>
            <a:picLocks noChangeAspect="1"/>
          </p:cNvPicPr>
          <p:nvPr/>
        </p:nvPicPr>
        <p:blipFill>
          <a:blip r:embed="rId4"/>
          <a:stretch>
            <a:fillRect/>
          </a:stretch>
        </p:blipFill>
        <p:spPr>
          <a:xfrm>
            <a:off x="7606580" y="3136900"/>
            <a:ext cx="3314700" cy="3514725"/>
          </a:xfrm>
          <a:prstGeom prst="rect">
            <a:avLst/>
          </a:prstGeom>
        </p:spPr>
      </p:pic>
    </p:spTree>
    <p:extLst>
      <p:ext uri="{BB962C8B-B14F-4D97-AF65-F5344CB8AC3E}">
        <p14:creationId xmlns:p14="http://schemas.microsoft.com/office/powerpoint/2010/main" val="187301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A69DB-A70B-4E0C-9CA9-5B63F57D7AEC}"/>
              </a:ext>
            </a:extLst>
          </p:cNvPr>
          <p:cNvSpPr>
            <a:spLocks noGrp="1"/>
          </p:cNvSpPr>
          <p:nvPr>
            <p:ph type="title"/>
          </p:nvPr>
        </p:nvSpPr>
        <p:spPr/>
        <p:txBody>
          <a:bodyPr/>
          <a:lstStyle/>
          <a:p>
            <a:r>
              <a:rPr lang="es-MX" dirty="0"/>
              <a:t>Abstracción</a:t>
            </a:r>
          </a:p>
        </p:txBody>
      </p:sp>
      <p:sp>
        <p:nvSpPr>
          <p:cNvPr id="4" name="Marcador de contenido 2">
            <a:extLst>
              <a:ext uri="{FF2B5EF4-FFF2-40B4-BE49-F238E27FC236}">
                <a16:creationId xmlns:a16="http://schemas.microsoft.com/office/drawing/2014/main" id="{01713F96-2273-4311-8C4C-644E00231403}"/>
              </a:ext>
            </a:extLst>
          </p:cNvPr>
          <p:cNvSpPr>
            <a:spLocks noGrp="1"/>
          </p:cNvSpPr>
          <p:nvPr>
            <p:ph idx="1"/>
          </p:nvPr>
        </p:nvSpPr>
        <p:spPr>
          <a:xfrm>
            <a:off x="1683198" y="2060848"/>
            <a:ext cx="9603275" cy="3294576"/>
          </a:xfrm>
        </p:spPr>
        <p:txBody>
          <a:bodyPr>
            <a:normAutofit/>
          </a:bodyPr>
          <a:lstStyle/>
          <a:p>
            <a:pPr algn="just">
              <a:buFont typeface="Wingdings" panose="05000000000000000000" pitchFamily="2" charset="2"/>
              <a:buChar char="q"/>
            </a:pPr>
            <a:r>
              <a:rPr lang="es-MX" dirty="0"/>
              <a:t>La abstracción es como se pueden representar los objetos en modo de código. </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a:t>Es un método mediante el cual representamos una determinada situación de la vida real; sus características y funciones que desempeñan.</a:t>
            </a:r>
          </a:p>
        </p:txBody>
      </p:sp>
    </p:spTree>
    <p:extLst>
      <p:ext uri="{BB962C8B-B14F-4D97-AF65-F5344CB8AC3E}">
        <p14:creationId xmlns:p14="http://schemas.microsoft.com/office/powerpoint/2010/main" val="310389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0B30C-2B75-4586-8ED6-BD14F25F5841}"/>
              </a:ext>
            </a:extLst>
          </p:cNvPr>
          <p:cNvSpPr>
            <a:spLocks noGrp="1"/>
          </p:cNvSpPr>
          <p:nvPr>
            <p:ph type="title"/>
          </p:nvPr>
        </p:nvSpPr>
        <p:spPr/>
        <p:txBody>
          <a:bodyPr/>
          <a:lstStyle/>
          <a:p>
            <a:r>
              <a:rPr lang="es-MX" dirty="0"/>
              <a:t>Herencia</a:t>
            </a:r>
          </a:p>
        </p:txBody>
      </p:sp>
      <p:sp>
        <p:nvSpPr>
          <p:cNvPr id="4" name="Marcador de contenido 2">
            <a:extLst>
              <a:ext uri="{FF2B5EF4-FFF2-40B4-BE49-F238E27FC236}">
                <a16:creationId xmlns:a16="http://schemas.microsoft.com/office/drawing/2014/main" id="{1F51AE3A-DDA5-433C-A2E5-41AD2B1CEF15}"/>
              </a:ext>
            </a:extLst>
          </p:cNvPr>
          <p:cNvSpPr>
            <a:spLocks noGrp="1"/>
          </p:cNvSpPr>
          <p:nvPr>
            <p:ph idx="1"/>
          </p:nvPr>
        </p:nvSpPr>
        <p:spPr>
          <a:xfrm>
            <a:off x="1564673" y="1781712"/>
            <a:ext cx="9603275" cy="3294576"/>
          </a:xfrm>
        </p:spPr>
        <p:txBody>
          <a:bodyPr>
            <a:normAutofit/>
          </a:bodyPr>
          <a:lstStyle/>
          <a:p>
            <a:pPr algn="just">
              <a:buFont typeface="Wingdings" panose="05000000000000000000" pitchFamily="2" charset="2"/>
              <a:buChar char="q"/>
            </a:pPr>
            <a:r>
              <a:rPr lang="es-MX" sz="2200" dirty="0"/>
              <a:t>El mecanismo de herencia permite definir nuevas clases partiendo de otras ya existentes. Las clases que derivan de otras heredan automáticamente todo su comportamiento, pero además pueden introducir características particulares propias que las diferencian. </a:t>
            </a:r>
          </a:p>
          <a:p>
            <a:pPr algn="just">
              <a:buFont typeface="Wingdings" panose="05000000000000000000" pitchFamily="2" charset="2"/>
              <a:buChar char="q"/>
            </a:pPr>
            <a:r>
              <a:rPr lang="es-MX" sz="2200" dirty="0"/>
              <a:t>La principal ventaja de la herencia es evitar escribir el mismo código varias veces.</a:t>
            </a:r>
          </a:p>
        </p:txBody>
      </p:sp>
      <p:pic>
        <p:nvPicPr>
          <p:cNvPr id="5" name="Imagen 4">
            <a:extLst>
              <a:ext uri="{FF2B5EF4-FFF2-40B4-BE49-F238E27FC236}">
                <a16:creationId xmlns:a16="http://schemas.microsoft.com/office/drawing/2014/main" id="{8E77445A-F77E-4148-985D-84BA4C97F318}"/>
              </a:ext>
            </a:extLst>
          </p:cNvPr>
          <p:cNvPicPr>
            <a:picLocks noChangeAspect="1"/>
          </p:cNvPicPr>
          <p:nvPr/>
        </p:nvPicPr>
        <p:blipFill>
          <a:blip r:embed="rId2">
            <a:clrChange>
              <a:clrFrom>
                <a:srgbClr val="F6F6F6"/>
              </a:clrFrom>
              <a:clrTo>
                <a:srgbClr val="F6F6F6">
                  <a:alpha val="0"/>
                </a:srgbClr>
              </a:clrTo>
            </a:clrChange>
          </a:blip>
          <a:stretch>
            <a:fillRect/>
          </a:stretch>
        </p:blipFill>
        <p:spPr>
          <a:xfrm>
            <a:off x="1917948" y="3856798"/>
            <a:ext cx="6654850" cy="2808312"/>
          </a:xfrm>
          <a:prstGeom prst="rect">
            <a:avLst/>
          </a:prstGeom>
        </p:spPr>
      </p:pic>
      <p:sp>
        <p:nvSpPr>
          <p:cNvPr id="6" name="CuadroTexto 5">
            <a:extLst>
              <a:ext uri="{FF2B5EF4-FFF2-40B4-BE49-F238E27FC236}">
                <a16:creationId xmlns:a16="http://schemas.microsoft.com/office/drawing/2014/main" id="{C52FB245-4E5F-48C3-8DEB-6C0B66655982}"/>
              </a:ext>
            </a:extLst>
          </p:cNvPr>
          <p:cNvSpPr txBox="1"/>
          <p:nvPr/>
        </p:nvSpPr>
        <p:spPr>
          <a:xfrm>
            <a:off x="8007747" y="4429957"/>
            <a:ext cx="3136085" cy="830997"/>
          </a:xfrm>
          <a:prstGeom prst="rect">
            <a:avLst/>
          </a:prstGeom>
          <a:noFill/>
        </p:spPr>
        <p:txBody>
          <a:bodyPr wrap="square" rtlCol="0">
            <a:spAutoFit/>
          </a:bodyPr>
          <a:lstStyle/>
          <a:p>
            <a:pPr algn="ctr"/>
            <a:r>
              <a:rPr lang="es-MX" sz="2400" dirty="0"/>
              <a:t>Se usa la palabra reservada </a:t>
            </a:r>
            <a:r>
              <a:rPr lang="es-MX" sz="2400" b="1" dirty="0" err="1"/>
              <a:t>extends</a:t>
            </a:r>
            <a:endParaRPr lang="es-MX" sz="2400" b="1" dirty="0"/>
          </a:p>
        </p:txBody>
      </p:sp>
    </p:spTree>
    <p:extLst>
      <p:ext uri="{BB962C8B-B14F-4D97-AF65-F5344CB8AC3E}">
        <p14:creationId xmlns:p14="http://schemas.microsoft.com/office/powerpoint/2010/main" val="13825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A26D9-BE1B-41C4-8BD3-A07AEF290D2A}"/>
              </a:ext>
            </a:extLst>
          </p:cNvPr>
          <p:cNvSpPr>
            <a:spLocks noGrp="1"/>
          </p:cNvSpPr>
          <p:nvPr>
            <p:ph type="title"/>
          </p:nvPr>
        </p:nvSpPr>
        <p:spPr/>
        <p:txBody>
          <a:bodyPr/>
          <a:lstStyle/>
          <a:p>
            <a:r>
              <a:rPr lang="es-MX" dirty="0"/>
              <a:t>Polimorfismo</a:t>
            </a:r>
          </a:p>
        </p:txBody>
      </p:sp>
      <p:sp>
        <p:nvSpPr>
          <p:cNvPr id="3" name="Marcador de contenido 2">
            <a:extLst>
              <a:ext uri="{FF2B5EF4-FFF2-40B4-BE49-F238E27FC236}">
                <a16:creationId xmlns:a16="http://schemas.microsoft.com/office/drawing/2014/main" id="{4C8FD0EB-A771-46C7-A79F-ADB09A567B92}"/>
              </a:ext>
            </a:extLst>
          </p:cNvPr>
          <p:cNvSpPr>
            <a:spLocks noGrp="1"/>
          </p:cNvSpPr>
          <p:nvPr>
            <p:ph idx="1"/>
          </p:nvPr>
        </p:nvSpPr>
        <p:spPr/>
        <p:txBody>
          <a:bodyPr>
            <a:normAutofit/>
          </a:bodyPr>
          <a:lstStyle/>
          <a:p>
            <a:pPr algn="just"/>
            <a:r>
              <a:rPr lang="es-MX" sz="2200" dirty="0"/>
              <a:t>Permite usar un nombre para varios propósitos relacionados, pero ligeramente diferentes.</a:t>
            </a:r>
          </a:p>
          <a:p>
            <a:pPr algn="just"/>
            <a:r>
              <a:rPr lang="es-MX" sz="2200" dirty="0"/>
              <a:t>Los comportamientos pueden ser identificados bajo el mismo nombre pero procesan información de manera diferente de acuerdo al objeto que lo contenga.</a:t>
            </a:r>
          </a:p>
        </p:txBody>
      </p:sp>
      <p:pic>
        <p:nvPicPr>
          <p:cNvPr id="5" name="Imagen 4">
            <a:extLst>
              <a:ext uri="{FF2B5EF4-FFF2-40B4-BE49-F238E27FC236}">
                <a16:creationId xmlns:a16="http://schemas.microsoft.com/office/drawing/2014/main" id="{30022AD7-C8E4-460F-BC15-F29B1E02A44C}"/>
              </a:ext>
            </a:extLst>
          </p:cNvPr>
          <p:cNvPicPr>
            <a:picLocks noChangeAspect="1"/>
          </p:cNvPicPr>
          <p:nvPr/>
        </p:nvPicPr>
        <p:blipFill rotWithShape="1">
          <a:blip r:embed="rId2"/>
          <a:srcRect l="2602" t="-1" r="1965" b="10567"/>
          <a:stretch/>
        </p:blipFill>
        <p:spPr>
          <a:xfrm>
            <a:off x="3744774" y="3284984"/>
            <a:ext cx="4699276" cy="3306343"/>
          </a:xfrm>
          <a:prstGeom prst="rect">
            <a:avLst/>
          </a:prstGeom>
        </p:spPr>
      </p:pic>
    </p:spTree>
    <p:extLst>
      <p:ext uri="{BB962C8B-B14F-4D97-AF65-F5344CB8AC3E}">
        <p14:creationId xmlns:p14="http://schemas.microsoft.com/office/powerpoint/2010/main" val="383122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85DCBB-43C1-4F5E-9B9F-088356F63551}"/>
              </a:ext>
            </a:extLst>
          </p:cNvPr>
          <p:cNvSpPr>
            <a:spLocks noGrp="1"/>
          </p:cNvSpPr>
          <p:nvPr>
            <p:ph type="title"/>
          </p:nvPr>
        </p:nvSpPr>
        <p:spPr/>
        <p:txBody>
          <a:bodyPr/>
          <a:lstStyle/>
          <a:p>
            <a:r>
              <a:rPr lang="es-MX" dirty="0"/>
              <a:t>Encapsulamiento</a:t>
            </a:r>
          </a:p>
        </p:txBody>
      </p:sp>
      <p:sp>
        <p:nvSpPr>
          <p:cNvPr id="3" name="Marcador de contenido 2">
            <a:extLst>
              <a:ext uri="{FF2B5EF4-FFF2-40B4-BE49-F238E27FC236}">
                <a16:creationId xmlns:a16="http://schemas.microsoft.com/office/drawing/2014/main" id="{708496D9-80F1-4C28-9836-A32640B13AB0}"/>
              </a:ext>
            </a:extLst>
          </p:cNvPr>
          <p:cNvSpPr>
            <a:spLocks noGrp="1"/>
          </p:cNvSpPr>
          <p:nvPr>
            <p:ph idx="1"/>
          </p:nvPr>
        </p:nvSpPr>
        <p:spPr/>
        <p:txBody>
          <a:bodyPr/>
          <a:lstStyle/>
          <a:p>
            <a:pPr algn="just"/>
            <a:r>
              <a:rPr lang="es-MX" dirty="0"/>
              <a:t>Esta propiedad permite el ocultamiento de la información, es decir, permite asegurar que el contenido de un objeto se pueda ocultar del mundo exterior dejándose ver lo que cada objeto necesite hacer publico.</a:t>
            </a:r>
          </a:p>
          <a:p>
            <a:pPr algn="just"/>
            <a:endParaRPr lang="es-MX" dirty="0"/>
          </a:p>
          <a:p>
            <a:pPr algn="just"/>
            <a:endParaRPr lang="es-MX" dirty="0"/>
          </a:p>
        </p:txBody>
      </p:sp>
      <p:sp>
        <p:nvSpPr>
          <p:cNvPr id="4" name="CuadroTexto 3">
            <a:extLst>
              <a:ext uri="{FF2B5EF4-FFF2-40B4-BE49-F238E27FC236}">
                <a16:creationId xmlns:a16="http://schemas.microsoft.com/office/drawing/2014/main" id="{BB0BEFD7-F2D3-477D-B771-96FDC9C94698}"/>
              </a:ext>
            </a:extLst>
          </p:cNvPr>
          <p:cNvSpPr txBox="1"/>
          <p:nvPr/>
        </p:nvSpPr>
        <p:spPr>
          <a:xfrm>
            <a:off x="2485027" y="4334470"/>
            <a:ext cx="8110362" cy="923330"/>
          </a:xfrm>
          <a:prstGeom prst="rect">
            <a:avLst/>
          </a:prstGeom>
          <a:noFill/>
        </p:spPr>
        <p:txBody>
          <a:bodyPr wrap="none" rtlCol="0">
            <a:spAutoFit/>
          </a:bodyPr>
          <a:lstStyle/>
          <a:p>
            <a:r>
              <a:rPr lang="es-MX"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Modificadores de acceso</a:t>
            </a:r>
          </a:p>
        </p:txBody>
      </p:sp>
    </p:spTree>
    <p:extLst>
      <p:ext uri="{BB962C8B-B14F-4D97-AF65-F5344CB8AC3E}">
        <p14:creationId xmlns:p14="http://schemas.microsoft.com/office/powerpoint/2010/main" val="363332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D6E06-A2D1-4B4B-B4E3-D35A99909B53}"/>
              </a:ext>
            </a:extLst>
          </p:cNvPr>
          <p:cNvSpPr>
            <a:spLocks noGrp="1"/>
          </p:cNvSpPr>
          <p:nvPr>
            <p:ph type="title"/>
          </p:nvPr>
        </p:nvSpPr>
        <p:spPr/>
        <p:txBody>
          <a:bodyPr/>
          <a:lstStyle/>
          <a:p>
            <a:r>
              <a:rPr lang="es-MX" dirty="0"/>
              <a:t>Modificadores de acceso</a:t>
            </a:r>
          </a:p>
        </p:txBody>
      </p:sp>
      <p:sp>
        <p:nvSpPr>
          <p:cNvPr id="3" name="Marcador de contenido 2">
            <a:extLst>
              <a:ext uri="{FF2B5EF4-FFF2-40B4-BE49-F238E27FC236}">
                <a16:creationId xmlns:a16="http://schemas.microsoft.com/office/drawing/2014/main" id="{470E3AEC-9B5B-4AC5-A755-4CB98ED79B1C}"/>
              </a:ext>
            </a:extLst>
          </p:cNvPr>
          <p:cNvSpPr>
            <a:spLocks noGrp="1"/>
          </p:cNvSpPr>
          <p:nvPr>
            <p:ph idx="1"/>
          </p:nvPr>
        </p:nvSpPr>
        <p:spPr/>
        <p:txBody>
          <a:bodyPr>
            <a:normAutofit fontScale="85000" lnSpcReduction="20000"/>
          </a:bodyPr>
          <a:lstStyle/>
          <a:p>
            <a:pPr algn="just"/>
            <a:r>
              <a:rPr lang="es-MX" dirty="0"/>
              <a:t>Permiten controlar la forma de acceder a los atributos y métodos </a:t>
            </a:r>
            <a:r>
              <a:rPr lang="es-MX" b="1" dirty="0"/>
              <a:t>encapsulados</a:t>
            </a:r>
            <a:r>
              <a:rPr lang="es-MX" dirty="0"/>
              <a:t> dentro de una clase.</a:t>
            </a:r>
          </a:p>
          <a:p>
            <a:pPr algn="just"/>
            <a:endParaRPr lang="es-MX" dirty="0"/>
          </a:p>
          <a:p>
            <a:pPr algn="just"/>
            <a:r>
              <a:rPr lang="es-MX" b="1" dirty="0"/>
              <a:t>PÚBLICO: </a:t>
            </a:r>
            <a:r>
              <a:rPr lang="es-MX" dirty="0"/>
              <a:t>Cualquier atributo o método Publico puede se accedido desde fuera de la clase. </a:t>
            </a:r>
          </a:p>
          <a:p>
            <a:pPr algn="just"/>
            <a:endParaRPr lang="es-MX" dirty="0"/>
          </a:p>
          <a:p>
            <a:pPr algn="just"/>
            <a:r>
              <a:rPr lang="es-MX" b="1" dirty="0"/>
              <a:t>PRIVADO: </a:t>
            </a:r>
            <a:r>
              <a:rPr lang="es-MX" dirty="0"/>
              <a:t>Cualquier atributo o método Privado NO puede se accedido desde fuera de la clase. Solo puede ser utilizado internamente en la clase.</a:t>
            </a:r>
          </a:p>
          <a:p>
            <a:pPr algn="just"/>
            <a:endParaRPr lang="es-MX" dirty="0"/>
          </a:p>
          <a:p>
            <a:pPr algn="just"/>
            <a:r>
              <a:rPr lang="es-MX" b="1" dirty="0"/>
              <a:t>PROTEGIDO: </a:t>
            </a:r>
            <a:r>
              <a:rPr lang="es-MX" dirty="0"/>
              <a:t>Cualquier atributo o método Protegido puede ser heredado por otra clase pero en esta ultima se convierten en elementos.</a:t>
            </a:r>
          </a:p>
        </p:txBody>
      </p:sp>
    </p:spTree>
    <p:extLst>
      <p:ext uri="{BB962C8B-B14F-4D97-AF65-F5344CB8AC3E}">
        <p14:creationId xmlns:p14="http://schemas.microsoft.com/office/powerpoint/2010/main" val="72764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89376-CEC6-4EFE-BCBD-7326DB90B21A}"/>
              </a:ext>
            </a:extLst>
          </p:cNvPr>
          <p:cNvSpPr>
            <a:spLocks noGrp="1"/>
          </p:cNvSpPr>
          <p:nvPr>
            <p:ph type="title"/>
          </p:nvPr>
        </p:nvSpPr>
        <p:spPr/>
        <p:txBody>
          <a:bodyPr/>
          <a:lstStyle/>
          <a:p>
            <a:r>
              <a:rPr lang="es-MX" dirty="0"/>
              <a:t>Métodos constructores</a:t>
            </a:r>
          </a:p>
        </p:txBody>
      </p:sp>
      <p:sp>
        <p:nvSpPr>
          <p:cNvPr id="3" name="Marcador de contenido 2">
            <a:extLst>
              <a:ext uri="{FF2B5EF4-FFF2-40B4-BE49-F238E27FC236}">
                <a16:creationId xmlns:a16="http://schemas.microsoft.com/office/drawing/2014/main" id="{425E7927-79E7-464E-B131-35E7EE94D9BA}"/>
              </a:ext>
            </a:extLst>
          </p:cNvPr>
          <p:cNvSpPr>
            <a:spLocks noGrp="1"/>
          </p:cNvSpPr>
          <p:nvPr>
            <p:ph idx="1"/>
          </p:nvPr>
        </p:nvSpPr>
        <p:spPr/>
        <p:txBody>
          <a:bodyPr>
            <a:normAutofit fontScale="92500" lnSpcReduction="20000"/>
          </a:bodyPr>
          <a:lstStyle/>
          <a:p>
            <a:pPr algn="just"/>
            <a:r>
              <a:rPr lang="es-MX" dirty="0"/>
              <a:t>Los constructores son métodos especiales que sirven para inicializar un objeto de una determinada clase al mismo tiempo que se declara.</a:t>
            </a:r>
          </a:p>
          <a:p>
            <a:pPr algn="just"/>
            <a:endParaRPr lang="es-MX" dirty="0"/>
          </a:p>
          <a:p>
            <a:pPr algn="just"/>
            <a:r>
              <a:rPr lang="es-MX" dirty="0"/>
              <a:t>Tienen el mismo nombre que la clase a la que pertenecen.</a:t>
            </a:r>
          </a:p>
          <a:p>
            <a:pPr algn="just"/>
            <a:endParaRPr lang="es-MX" dirty="0"/>
          </a:p>
          <a:p>
            <a:pPr algn="just"/>
            <a:r>
              <a:rPr lang="es-MX" dirty="0"/>
              <a:t>No tienen tipo de retorno, por lo tanto no retornan ningún valor, ni siquiera </a:t>
            </a:r>
            <a:r>
              <a:rPr lang="es-MX" dirty="0" err="1"/>
              <a:t>void</a:t>
            </a:r>
            <a:r>
              <a:rPr lang="es-MX" dirty="0"/>
              <a:t>.</a:t>
            </a:r>
          </a:p>
          <a:p>
            <a:pPr algn="just"/>
            <a:endParaRPr lang="es-MX" dirty="0"/>
          </a:p>
          <a:p>
            <a:pPr algn="just"/>
            <a:r>
              <a:rPr lang="es-MX" dirty="0"/>
              <a:t>Deben ser públicos (no tendría ningún sentido declarar un constructor como privado, ya que siempre se usan desde el exterior de la clase).</a:t>
            </a:r>
          </a:p>
        </p:txBody>
      </p:sp>
    </p:spTree>
    <p:extLst>
      <p:ext uri="{BB962C8B-B14F-4D97-AF65-F5344CB8AC3E}">
        <p14:creationId xmlns:p14="http://schemas.microsoft.com/office/powerpoint/2010/main" val="20143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8FCF17-BBDF-486D-9BDD-F89D51EDFB94}"/>
              </a:ext>
            </a:extLst>
          </p:cNvPr>
          <p:cNvSpPr>
            <a:spLocks noGrp="1"/>
          </p:cNvSpPr>
          <p:nvPr>
            <p:ph type="title"/>
          </p:nvPr>
        </p:nvSpPr>
        <p:spPr/>
        <p:txBody>
          <a:bodyPr/>
          <a:lstStyle/>
          <a:p>
            <a:r>
              <a:rPr lang="es-MX" dirty="0"/>
              <a:t>Java JRE</a:t>
            </a:r>
          </a:p>
        </p:txBody>
      </p:sp>
      <p:sp>
        <p:nvSpPr>
          <p:cNvPr id="4" name="Marcador de contenido 2">
            <a:extLst>
              <a:ext uri="{FF2B5EF4-FFF2-40B4-BE49-F238E27FC236}">
                <a16:creationId xmlns:a16="http://schemas.microsoft.com/office/drawing/2014/main" id="{A7A3C9B7-D7B3-4D79-81A2-564421FFB2A0}"/>
              </a:ext>
            </a:extLst>
          </p:cNvPr>
          <p:cNvSpPr>
            <a:spLocks noGrp="1"/>
          </p:cNvSpPr>
          <p:nvPr>
            <p:ph idx="1"/>
          </p:nvPr>
        </p:nvSpPr>
        <p:spPr>
          <a:xfrm>
            <a:off x="1317829" y="1844824"/>
            <a:ext cx="10081120" cy="4392488"/>
          </a:xfrm>
        </p:spPr>
        <p:txBody>
          <a:bodyPr>
            <a:normAutofit lnSpcReduction="10000"/>
          </a:bodyPr>
          <a:lstStyle/>
          <a:p>
            <a:pPr algn="just">
              <a:buFont typeface="Wingdings" panose="05000000000000000000" pitchFamily="2" charset="2"/>
              <a:buChar char="q"/>
            </a:pPr>
            <a:r>
              <a:rPr lang="es-MX" dirty="0"/>
              <a:t>JRE Java </a:t>
            </a:r>
            <a:r>
              <a:rPr lang="es-MX" dirty="0" err="1"/>
              <a:t>Runtime</a:t>
            </a:r>
            <a:r>
              <a:rPr lang="es-MX" dirty="0"/>
              <a:t> </a:t>
            </a:r>
            <a:r>
              <a:rPr lang="es-MX" dirty="0" err="1"/>
              <a:t>Enviroment</a:t>
            </a:r>
            <a:r>
              <a:rPr lang="es-MX" dirty="0"/>
              <a:t> – Entorno de ejecución de Java</a:t>
            </a:r>
          </a:p>
          <a:p>
            <a:pPr marL="0" indent="0" algn="just">
              <a:buNone/>
            </a:pPr>
            <a:endParaRPr lang="es-MX" dirty="0"/>
          </a:p>
          <a:p>
            <a:pPr algn="just">
              <a:buFont typeface="Wingdings" panose="05000000000000000000" pitchFamily="2" charset="2"/>
              <a:buChar char="q"/>
            </a:pPr>
            <a:r>
              <a:rPr lang="pt-BR" dirty="0"/>
              <a:t>JRE está formado por Java Virtual </a:t>
            </a:r>
            <a:r>
              <a:rPr lang="pt-BR" dirty="0" err="1"/>
              <a:t>Machine</a:t>
            </a:r>
            <a:r>
              <a:rPr lang="pt-BR" dirty="0"/>
              <a:t> (Máquina Virtual de Java) y </a:t>
            </a:r>
            <a:r>
              <a:rPr lang="pt-BR" dirty="0" err="1"/>
              <a:t>escencialmente</a:t>
            </a:r>
            <a:r>
              <a:rPr lang="pt-BR" dirty="0"/>
              <a:t> </a:t>
            </a:r>
            <a:r>
              <a:rPr lang="pt-BR" dirty="0" err="1"/>
              <a:t>sirve</a:t>
            </a:r>
            <a:r>
              <a:rPr lang="pt-BR" dirty="0"/>
              <a:t> para </a:t>
            </a:r>
            <a:r>
              <a:rPr lang="pt-BR" dirty="0" err="1"/>
              <a:t>ejecutar</a:t>
            </a:r>
            <a:r>
              <a:rPr lang="pt-BR" dirty="0"/>
              <a:t> programas o </a:t>
            </a:r>
            <a:r>
              <a:rPr lang="pt-BR" dirty="0" err="1"/>
              <a:t>aplicaciones</a:t>
            </a:r>
            <a:r>
              <a:rPr lang="pt-BR" dirty="0"/>
              <a:t> </a:t>
            </a:r>
            <a:r>
              <a:rPr lang="pt-BR" dirty="0" err="1"/>
              <a:t>creadas</a:t>
            </a:r>
            <a:r>
              <a:rPr lang="pt-BR" dirty="0"/>
              <a:t> </a:t>
            </a:r>
            <a:r>
              <a:rPr lang="pt-BR" dirty="0" err="1"/>
              <a:t>en</a:t>
            </a:r>
            <a:r>
              <a:rPr lang="pt-BR" dirty="0"/>
              <a:t> </a:t>
            </a:r>
            <a:r>
              <a:rPr lang="pt-BR" dirty="0" err="1"/>
              <a:t>lenguaje</a:t>
            </a:r>
            <a:r>
              <a:rPr lang="pt-BR" dirty="0"/>
              <a:t> Java.</a:t>
            </a:r>
          </a:p>
          <a:p>
            <a:pPr algn="just">
              <a:buFont typeface="Wingdings" panose="05000000000000000000" pitchFamily="2" charset="2"/>
              <a:buChar char="q"/>
            </a:pPr>
            <a:endParaRPr lang="pt-BR" dirty="0"/>
          </a:p>
          <a:p>
            <a:pPr algn="just">
              <a:buFont typeface="Wingdings" panose="05000000000000000000" pitchFamily="2" charset="2"/>
              <a:buChar char="q"/>
            </a:pPr>
            <a:r>
              <a:rPr lang="es-MX" dirty="0"/>
              <a:t>Su intención es permitir que los desarrolladores de aplicaciones escriban el programa una vez y lo ejecuten en cualquier dispositivo  </a:t>
            </a:r>
          </a:p>
          <a:p>
            <a:pPr algn="just">
              <a:buFont typeface="Wingdings" panose="05000000000000000000" pitchFamily="2" charset="2"/>
              <a:buChar char="q"/>
            </a:pPr>
            <a:endParaRPr lang="pt-BR" dirty="0"/>
          </a:p>
          <a:p>
            <a:pPr algn="just">
              <a:buFont typeface="Wingdings" panose="05000000000000000000" pitchFamily="2" charset="2"/>
              <a:buChar char="q"/>
            </a:pPr>
            <a:endParaRPr lang="es-MX" dirty="0"/>
          </a:p>
          <a:p>
            <a:pPr marL="0" indent="0" algn="just">
              <a:buNone/>
            </a:pPr>
            <a:endParaRPr lang="es-MX" dirty="0"/>
          </a:p>
        </p:txBody>
      </p:sp>
    </p:spTree>
    <p:extLst>
      <p:ext uri="{BB962C8B-B14F-4D97-AF65-F5344CB8AC3E}">
        <p14:creationId xmlns:p14="http://schemas.microsoft.com/office/powerpoint/2010/main" val="392141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9C2F2-04E3-44A6-B369-A8467A5BBBCF}"/>
              </a:ext>
            </a:extLst>
          </p:cNvPr>
          <p:cNvSpPr>
            <a:spLocks noGrp="1"/>
          </p:cNvSpPr>
          <p:nvPr>
            <p:ph type="title"/>
          </p:nvPr>
        </p:nvSpPr>
        <p:spPr/>
        <p:txBody>
          <a:bodyPr/>
          <a:lstStyle/>
          <a:p>
            <a:r>
              <a:rPr lang="es-MX" dirty="0"/>
              <a:t>Métodos de clase</a:t>
            </a:r>
          </a:p>
        </p:txBody>
      </p:sp>
      <p:sp>
        <p:nvSpPr>
          <p:cNvPr id="3" name="Marcador de contenido 2">
            <a:extLst>
              <a:ext uri="{FF2B5EF4-FFF2-40B4-BE49-F238E27FC236}">
                <a16:creationId xmlns:a16="http://schemas.microsoft.com/office/drawing/2014/main" id="{088F2D17-F79D-4C65-82AC-DBCFB20A7216}"/>
              </a:ext>
            </a:extLst>
          </p:cNvPr>
          <p:cNvSpPr>
            <a:spLocks noGrp="1"/>
          </p:cNvSpPr>
          <p:nvPr>
            <p:ph idx="1"/>
          </p:nvPr>
        </p:nvSpPr>
        <p:spPr/>
        <p:txBody>
          <a:bodyPr>
            <a:normAutofit fontScale="85000" lnSpcReduction="20000"/>
          </a:bodyPr>
          <a:lstStyle/>
          <a:p>
            <a:pPr algn="just"/>
            <a:r>
              <a:rPr lang="es-MX" dirty="0"/>
              <a:t>Son aquellos en los que no hace falta instanciar un objeto de la clase para utilizarlos. Son métodos estáticos, por lo tanto se usa la palabra reservada </a:t>
            </a:r>
            <a:r>
              <a:rPr lang="es-MX" b="1" i="1" dirty="0" err="1"/>
              <a:t>static</a:t>
            </a:r>
            <a:r>
              <a:rPr lang="es-MX" dirty="0"/>
              <a:t> para definirlos.</a:t>
            </a:r>
          </a:p>
          <a:p>
            <a:pPr marL="0" indent="0" algn="just">
              <a:buNone/>
            </a:pPr>
            <a:endParaRPr lang="es-MX" sz="2000" dirty="0">
              <a:latin typeface="Courier New" panose="02070309020205020404" pitchFamily="49" charset="0"/>
              <a:cs typeface="Courier New" panose="02070309020205020404" pitchFamily="49" charset="0"/>
            </a:endParaRPr>
          </a:p>
          <a:p>
            <a:pPr marL="0" indent="0" algn="just">
              <a:buNone/>
            </a:pPr>
            <a:r>
              <a:rPr lang="es-MX" sz="2000" dirty="0" err="1">
                <a:latin typeface="Courier New" panose="02070309020205020404" pitchFamily="49" charset="0"/>
                <a:cs typeface="Courier New" panose="02070309020205020404" pitchFamily="49" charset="0"/>
              </a:rPr>
              <a:t>nombreClase.variable</a:t>
            </a:r>
            <a:r>
              <a:rPr lang="es-MX" sz="2000" dirty="0">
                <a:latin typeface="Courier New" panose="02070309020205020404" pitchFamily="49" charset="0"/>
                <a:cs typeface="Courier New" panose="02070309020205020404" pitchFamily="49" charset="0"/>
              </a:rPr>
              <a:t>;</a:t>
            </a:r>
          </a:p>
          <a:p>
            <a:pPr marL="0" indent="0" algn="just">
              <a:buNone/>
            </a:pPr>
            <a:r>
              <a:rPr lang="es-MX" sz="2000" dirty="0" err="1">
                <a:latin typeface="Courier New" panose="02070309020205020404" pitchFamily="49" charset="0"/>
                <a:cs typeface="Courier New" panose="02070309020205020404" pitchFamily="49" charset="0"/>
              </a:rPr>
              <a:t>nombreClase.metodo</a:t>
            </a:r>
            <a:r>
              <a:rPr lang="es-MX" sz="2000" dirty="0">
                <a:latin typeface="Courier New" panose="02070309020205020404" pitchFamily="49" charset="0"/>
                <a:cs typeface="Courier New" panose="02070309020205020404" pitchFamily="49" charset="0"/>
              </a:rPr>
              <a:t>();</a:t>
            </a:r>
          </a:p>
          <a:p>
            <a:pPr marL="0" indent="0" algn="just">
              <a:buNone/>
            </a:pPr>
            <a:endParaRPr lang="es-MX" sz="2000" dirty="0">
              <a:latin typeface="Courier New" panose="02070309020205020404" pitchFamily="49" charset="0"/>
              <a:cs typeface="Courier New" panose="02070309020205020404" pitchFamily="49" charset="0"/>
            </a:endParaRPr>
          </a:p>
          <a:p>
            <a:pPr marL="0" indent="0" algn="just">
              <a:buNone/>
            </a:pPr>
            <a:r>
              <a:rPr lang="es-MX" sz="2000" b="1" dirty="0">
                <a:latin typeface="Courier New" panose="02070309020205020404" pitchFamily="49" charset="0"/>
                <a:cs typeface="Courier New" panose="02070309020205020404" pitchFamily="49" charset="0"/>
              </a:rPr>
              <a:t>Ejemplo:</a:t>
            </a:r>
          </a:p>
          <a:p>
            <a:pPr marL="0" indent="0" algn="just">
              <a:buNone/>
            </a:pPr>
            <a:r>
              <a:rPr lang="es-MX" sz="2000" dirty="0" err="1">
                <a:latin typeface="Courier New" panose="02070309020205020404" pitchFamily="49" charset="0"/>
                <a:cs typeface="Courier New" panose="02070309020205020404" pitchFamily="49" charset="0"/>
              </a:rPr>
              <a:t>public</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class</a:t>
            </a:r>
            <a:r>
              <a:rPr lang="es-MX" sz="2000" dirty="0">
                <a:latin typeface="Courier New" panose="02070309020205020404" pitchFamily="49" charset="0"/>
                <a:cs typeface="Courier New" panose="02070309020205020404" pitchFamily="49" charset="0"/>
              </a:rPr>
              <a:t> Persona{</a:t>
            </a:r>
          </a:p>
          <a:p>
            <a:pPr marL="0" indent="0" algn="just">
              <a:buNone/>
            </a:pP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public</a:t>
            </a:r>
            <a:r>
              <a:rPr lang="es-MX" sz="2000" dirty="0">
                <a:latin typeface="Courier New" panose="02070309020205020404" pitchFamily="49" charset="0"/>
                <a:cs typeface="Courier New" panose="02070309020205020404" pitchFamily="49" charset="0"/>
              </a:rPr>
              <a:t> </a:t>
            </a:r>
            <a:r>
              <a:rPr lang="es-MX" sz="2000" b="1" dirty="0" err="1">
                <a:latin typeface="Courier New" panose="02070309020205020404" pitchFamily="49" charset="0"/>
                <a:cs typeface="Courier New" panose="02070309020205020404" pitchFamily="49" charset="0"/>
              </a:rPr>
              <a:t>static</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int</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obtenerAltura</a:t>
            </a:r>
            <a:r>
              <a:rPr lang="es-MX" sz="2000" dirty="0">
                <a:latin typeface="Courier New" panose="02070309020205020404" pitchFamily="49" charset="0"/>
                <a:cs typeface="Courier New" panose="02070309020205020404" pitchFamily="49" charset="0"/>
              </a:rPr>
              <a:t>() {</a:t>
            </a:r>
          </a:p>
          <a:p>
            <a:pPr marL="0" indent="0" algn="just">
              <a:buNone/>
            </a:pPr>
            <a:r>
              <a:rPr lang="es-MX" sz="2000" dirty="0">
                <a:latin typeface="Courier New" panose="02070309020205020404" pitchFamily="49" charset="0"/>
                <a:cs typeface="Courier New" panose="02070309020205020404" pitchFamily="49" charset="0"/>
              </a:rPr>
              <a:t>		//Aquí va la definición del método.</a:t>
            </a:r>
          </a:p>
          <a:p>
            <a:pPr marL="0" indent="0" algn="just">
              <a:buNone/>
            </a:pPr>
            <a:r>
              <a:rPr lang="es-MX" sz="2000" dirty="0">
                <a:latin typeface="Courier New" panose="02070309020205020404" pitchFamily="49" charset="0"/>
                <a:cs typeface="Courier New" panose="02070309020205020404" pitchFamily="49" charset="0"/>
              </a:rPr>
              <a:t>      }</a:t>
            </a:r>
          </a:p>
          <a:p>
            <a:pPr marL="0" indent="0" algn="just">
              <a:buNone/>
            </a:pPr>
            <a:r>
              <a:rPr lang="es-MX" sz="2000" dirty="0">
                <a:latin typeface="Courier New" panose="02070309020205020404" pitchFamily="49" charset="0"/>
                <a:cs typeface="Courier New" panose="02070309020205020404" pitchFamily="49" charset="0"/>
              </a:rPr>
              <a:t>}</a:t>
            </a:r>
          </a:p>
          <a:p>
            <a:pPr marL="0" indent="0" algn="just">
              <a:buNone/>
            </a:pPr>
            <a:endParaRPr lang="es-MX" sz="2000" dirty="0">
              <a:latin typeface="Courier New" panose="02070309020205020404" pitchFamily="49" charset="0"/>
              <a:cs typeface="Courier New" panose="02070309020205020404" pitchFamily="49" charset="0"/>
            </a:endParaRPr>
          </a:p>
          <a:p>
            <a:pPr marL="0" indent="0" algn="just">
              <a:buNone/>
            </a:pPr>
            <a:endParaRPr lang="es-MX"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481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74DD5-C58E-4BD9-AECA-EB94B06BE7CA}"/>
              </a:ext>
            </a:extLst>
          </p:cNvPr>
          <p:cNvSpPr>
            <a:spLocks noGrp="1"/>
          </p:cNvSpPr>
          <p:nvPr>
            <p:ph type="title"/>
          </p:nvPr>
        </p:nvSpPr>
        <p:spPr/>
        <p:txBody>
          <a:bodyPr/>
          <a:lstStyle/>
          <a:p>
            <a:r>
              <a:rPr lang="es-MX" dirty="0"/>
              <a:t>Métodos de instancia</a:t>
            </a:r>
          </a:p>
        </p:txBody>
      </p:sp>
      <p:sp>
        <p:nvSpPr>
          <p:cNvPr id="3" name="Marcador de contenido 2">
            <a:extLst>
              <a:ext uri="{FF2B5EF4-FFF2-40B4-BE49-F238E27FC236}">
                <a16:creationId xmlns:a16="http://schemas.microsoft.com/office/drawing/2014/main" id="{AF53C3FE-02BC-4189-95A7-610EB817D384}"/>
              </a:ext>
            </a:extLst>
          </p:cNvPr>
          <p:cNvSpPr>
            <a:spLocks noGrp="1"/>
          </p:cNvSpPr>
          <p:nvPr>
            <p:ph idx="1"/>
          </p:nvPr>
        </p:nvSpPr>
        <p:spPr/>
        <p:txBody>
          <a:bodyPr>
            <a:normAutofit fontScale="92500" lnSpcReduction="20000"/>
          </a:bodyPr>
          <a:lstStyle/>
          <a:p>
            <a:pPr algn="just"/>
            <a:r>
              <a:rPr lang="es-MX" dirty="0"/>
              <a:t>Son aquellos en los que se necesita crear un objeto de la clase para poder utilizarlos. Son métodos que </a:t>
            </a:r>
            <a:r>
              <a:rPr lang="es-MX" b="1" dirty="0"/>
              <a:t>no</a:t>
            </a:r>
            <a:r>
              <a:rPr lang="es-MX" dirty="0"/>
              <a:t> usan la palabra reservada </a:t>
            </a:r>
            <a:r>
              <a:rPr lang="es-MX" b="1" i="1" dirty="0" err="1"/>
              <a:t>static</a:t>
            </a:r>
            <a:r>
              <a:rPr lang="es-MX" dirty="0"/>
              <a:t> para definirlos.</a:t>
            </a:r>
          </a:p>
          <a:p>
            <a:pPr marL="0" indent="0" algn="just">
              <a:buNone/>
            </a:pPr>
            <a:endParaRPr lang="es-MX" sz="2000" dirty="0">
              <a:latin typeface="Courier New" panose="02070309020205020404" pitchFamily="49" charset="0"/>
              <a:cs typeface="Courier New" panose="02070309020205020404" pitchFamily="49" charset="0"/>
            </a:endParaRPr>
          </a:p>
          <a:p>
            <a:pPr marL="0" indent="0" algn="just">
              <a:buNone/>
            </a:pPr>
            <a:r>
              <a:rPr lang="es-MX" sz="2000" dirty="0" err="1">
                <a:latin typeface="Courier New" panose="02070309020205020404" pitchFamily="49" charset="0"/>
                <a:cs typeface="Courier New" panose="02070309020205020404" pitchFamily="49" charset="0"/>
              </a:rPr>
              <a:t>objeto.metodo</a:t>
            </a:r>
            <a:r>
              <a:rPr lang="es-MX" sz="2000" dirty="0">
                <a:latin typeface="Courier New" panose="02070309020205020404" pitchFamily="49" charset="0"/>
                <a:cs typeface="Courier New" panose="02070309020205020404" pitchFamily="49" charset="0"/>
              </a:rPr>
              <a:t>();</a:t>
            </a:r>
          </a:p>
          <a:p>
            <a:pPr marL="0" indent="0" algn="just">
              <a:buNone/>
            </a:pPr>
            <a:endParaRPr lang="es-MX" sz="2000" dirty="0">
              <a:latin typeface="Courier New" panose="02070309020205020404" pitchFamily="49" charset="0"/>
              <a:cs typeface="Courier New" panose="02070309020205020404" pitchFamily="49" charset="0"/>
            </a:endParaRPr>
          </a:p>
          <a:p>
            <a:pPr marL="0" indent="0" algn="just">
              <a:buNone/>
            </a:pPr>
            <a:r>
              <a:rPr lang="es-MX" sz="2000" b="1" dirty="0">
                <a:latin typeface="Courier New" panose="02070309020205020404" pitchFamily="49" charset="0"/>
                <a:cs typeface="Courier New" panose="02070309020205020404" pitchFamily="49" charset="0"/>
              </a:rPr>
              <a:t>Ejemplo:</a:t>
            </a:r>
          </a:p>
          <a:p>
            <a:pPr marL="0" indent="0" algn="just">
              <a:buNone/>
            </a:pPr>
            <a:r>
              <a:rPr lang="es-MX" sz="2000" dirty="0" err="1">
                <a:latin typeface="Courier New" panose="02070309020205020404" pitchFamily="49" charset="0"/>
                <a:cs typeface="Courier New" panose="02070309020205020404" pitchFamily="49" charset="0"/>
              </a:rPr>
              <a:t>public</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class</a:t>
            </a:r>
            <a:r>
              <a:rPr lang="es-MX" sz="2000" dirty="0">
                <a:latin typeface="Courier New" panose="02070309020205020404" pitchFamily="49" charset="0"/>
                <a:cs typeface="Courier New" panose="02070309020205020404" pitchFamily="49" charset="0"/>
              </a:rPr>
              <a:t> Persona{</a:t>
            </a:r>
          </a:p>
          <a:p>
            <a:pPr marL="0" indent="0" algn="just">
              <a:buNone/>
            </a:pP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public</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void</a:t>
            </a:r>
            <a:r>
              <a:rPr lang="es-MX" sz="2000" dirty="0">
                <a:latin typeface="Courier New" panose="02070309020205020404" pitchFamily="49" charset="0"/>
                <a:cs typeface="Courier New" panose="02070309020205020404" pitchFamily="49" charset="0"/>
              </a:rPr>
              <a:t> comer (</a:t>
            </a:r>
            <a:r>
              <a:rPr lang="es-MX" sz="2000" dirty="0" err="1">
                <a:latin typeface="Courier New" panose="02070309020205020404" pitchFamily="49" charset="0"/>
                <a:cs typeface="Courier New" panose="02070309020205020404" pitchFamily="49" charset="0"/>
              </a:rPr>
              <a:t>int</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cantidadDeAlimento</a:t>
            </a:r>
            <a:r>
              <a:rPr lang="es-MX" sz="2000" dirty="0">
                <a:latin typeface="Courier New" panose="02070309020205020404" pitchFamily="49" charset="0"/>
                <a:cs typeface="Courier New" panose="02070309020205020404" pitchFamily="49" charset="0"/>
              </a:rPr>
              <a:t>){</a:t>
            </a:r>
          </a:p>
          <a:p>
            <a:pPr marL="0" indent="0" algn="just">
              <a:buNone/>
            </a:pPr>
            <a:r>
              <a:rPr lang="es-MX" sz="2000" dirty="0">
                <a:latin typeface="Courier New" panose="02070309020205020404" pitchFamily="49" charset="0"/>
                <a:cs typeface="Courier New" panose="02070309020205020404" pitchFamily="49" charset="0"/>
              </a:rPr>
              <a:t>		//Aquí va la definición del método.</a:t>
            </a:r>
          </a:p>
          <a:p>
            <a:pPr marL="0" indent="0" algn="just">
              <a:buNone/>
            </a:pPr>
            <a:r>
              <a:rPr lang="es-MX" sz="2000" dirty="0">
                <a:latin typeface="Courier New" panose="02070309020205020404" pitchFamily="49" charset="0"/>
                <a:cs typeface="Courier New" panose="02070309020205020404" pitchFamily="49" charset="0"/>
              </a:rPr>
              <a:t>      }</a:t>
            </a:r>
          </a:p>
          <a:p>
            <a:pPr marL="0" indent="0" algn="just">
              <a:buNone/>
            </a:pPr>
            <a:r>
              <a:rPr lang="es-MX" sz="2000" dirty="0">
                <a:latin typeface="Courier New" panose="02070309020205020404" pitchFamily="49" charset="0"/>
                <a:cs typeface="Courier New" panose="02070309020205020404" pitchFamily="49" charset="0"/>
              </a:rPr>
              <a:t>}</a:t>
            </a:r>
          </a:p>
          <a:p>
            <a:pPr marL="0" indent="0" algn="just">
              <a:buNone/>
            </a:pPr>
            <a:endParaRPr lang="es-MX" sz="2000" dirty="0">
              <a:latin typeface="Courier New" panose="02070309020205020404" pitchFamily="49" charset="0"/>
              <a:cs typeface="Courier New" panose="02070309020205020404" pitchFamily="49" charset="0"/>
            </a:endParaRPr>
          </a:p>
          <a:p>
            <a:pPr marL="0" indent="0" algn="just">
              <a:buNone/>
            </a:pPr>
            <a:endParaRPr lang="es-MX"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927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D254D-69EE-4913-976F-3C98C02D7F72}"/>
              </a:ext>
            </a:extLst>
          </p:cNvPr>
          <p:cNvSpPr>
            <a:spLocks noGrp="1"/>
          </p:cNvSpPr>
          <p:nvPr>
            <p:ph type="title"/>
          </p:nvPr>
        </p:nvSpPr>
        <p:spPr/>
        <p:txBody>
          <a:bodyPr/>
          <a:lstStyle/>
          <a:p>
            <a:r>
              <a:rPr lang="es-MX" dirty="0" err="1"/>
              <a:t>void</a:t>
            </a:r>
            <a:endParaRPr lang="es-MX" dirty="0"/>
          </a:p>
        </p:txBody>
      </p:sp>
      <p:sp>
        <p:nvSpPr>
          <p:cNvPr id="3" name="Marcador de contenido 2">
            <a:extLst>
              <a:ext uri="{FF2B5EF4-FFF2-40B4-BE49-F238E27FC236}">
                <a16:creationId xmlns:a16="http://schemas.microsoft.com/office/drawing/2014/main" id="{34EE88C5-F302-4F77-A62F-EDB8E3B98DB5}"/>
              </a:ext>
            </a:extLst>
          </p:cNvPr>
          <p:cNvSpPr>
            <a:spLocks noGrp="1"/>
          </p:cNvSpPr>
          <p:nvPr>
            <p:ph idx="1"/>
          </p:nvPr>
        </p:nvSpPr>
        <p:spPr/>
        <p:txBody>
          <a:bodyPr/>
          <a:lstStyle/>
          <a:p>
            <a:pPr algn="just"/>
            <a:r>
              <a:rPr lang="es-MX" dirty="0"/>
              <a:t>Los métodos pueden devolver algo, por ejemplo, un método que suma dos números, devuelve el resultado de la suma; pero hay métodos que no devuelven nada y que sólo ejecutan acciones. Dichos métodos se declaran con la palabra reservada “</a:t>
            </a:r>
            <a:r>
              <a:rPr lang="es-MX" b="1" dirty="0" err="1"/>
              <a:t>void</a:t>
            </a:r>
            <a:r>
              <a:rPr lang="es-MX" dirty="0"/>
              <a:t>” (vacío) como tipo de retorno.</a:t>
            </a:r>
          </a:p>
        </p:txBody>
      </p:sp>
    </p:spTree>
    <p:extLst>
      <p:ext uri="{BB962C8B-B14F-4D97-AF65-F5344CB8AC3E}">
        <p14:creationId xmlns:p14="http://schemas.microsoft.com/office/powerpoint/2010/main" val="228855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D7986-E3E9-47F9-B015-DC6CC7F70598}"/>
              </a:ext>
            </a:extLst>
          </p:cNvPr>
          <p:cNvSpPr>
            <a:spLocks noGrp="1"/>
          </p:cNvSpPr>
          <p:nvPr>
            <p:ph type="title"/>
          </p:nvPr>
        </p:nvSpPr>
        <p:spPr/>
        <p:txBody>
          <a:bodyPr/>
          <a:lstStyle/>
          <a:p>
            <a:r>
              <a:rPr lang="es-MX" dirty="0"/>
              <a:t>Métodos </a:t>
            </a:r>
            <a:r>
              <a:rPr lang="es-MX" b="1" dirty="0" err="1"/>
              <a:t>get</a:t>
            </a:r>
            <a:r>
              <a:rPr lang="es-MX" b="1" dirty="0"/>
              <a:t>()</a:t>
            </a:r>
            <a:r>
              <a:rPr lang="es-MX" dirty="0"/>
              <a:t> y </a:t>
            </a:r>
            <a:r>
              <a:rPr lang="es-MX" b="1" dirty="0"/>
              <a:t>set()</a:t>
            </a:r>
            <a:endParaRPr lang="es-MX" dirty="0"/>
          </a:p>
        </p:txBody>
      </p:sp>
      <p:sp>
        <p:nvSpPr>
          <p:cNvPr id="3" name="Marcador de contenido 2">
            <a:extLst>
              <a:ext uri="{FF2B5EF4-FFF2-40B4-BE49-F238E27FC236}">
                <a16:creationId xmlns:a16="http://schemas.microsoft.com/office/drawing/2014/main" id="{6C166BF3-F3A3-4F36-9C7E-E8B8556D366E}"/>
              </a:ext>
            </a:extLst>
          </p:cNvPr>
          <p:cNvSpPr>
            <a:spLocks noGrp="1"/>
          </p:cNvSpPr>
          <p:nvPr>
            <p:ph idx="1"/>
          </p:nvPr>
        </p:nvSpPr>
        <p:spPr/>
        <p:txBody>
          <a:bodyPr/>
          <a:lstStyle/>
          <a:p>
            <a:pPr algn="just"/>
            <a:r>
              <a:rPr lang="es-MX" dirty="0"/>
              <a:t>Los métodos </a:t>
            </a:r>
            <a:r>
              <a:rPr lang="es-MX" b="1" dirty="0" err="1"/>
              <a:t>get</a:t>
            </a:r>
            <a:r>
              <a:rPr lang="es-MX" dirty="0"/>
              <a:t> y </a:t>
            </a:r>
            <a:r>
              <a:rPr lang="es-MX" b="1" dirty="0"/>
              <a:t>set</a:t>
            </a:r>
            <a:r>
              <a:rPr lang="es-MX" dirty="0"/>
              <a:t>, son simples métodos que usamos en las clases para mostrar (</a:t>
            </a:r>
            <a:r>
              <a:rPr lang="es-MX" dirty="0" err="1"/>
              <a:t>get</a:t>
            </a:r>
            <a:r>
              <a:rPr lang="es-MX" dirty="0"/>
              <a:t>) o modificar (set) el valor de un atributo. </a:t>
            </a:r>
          </a:p>
          <a:p>
            <a:pPr algn="just"/>
            <a:endParaRPr lang="es-MX" dirty="0"/>
          </a:p>
          <a:p>
            <a:pPr algn="just"/>
            <a:r>
              <a:rPr lang="es-MX" dirty="0"/>
              <a:t>El nombre del método siempre será </a:t>
            </a:r>
            <a:r>
              <a:rPr lang="es-MX" dirty="0" err="1"/>
              <a:t>get</a:t>
            </a:r>
            <a:r>
              <a:rPr lang="es-MX" dirty="0"/>
              <a:t> o set y a continuación el nombre del atributo, su modificador siempre es </a:t>
            </a:r>
            <a:r>
              <a:rPr lang="es-MX" b="1" dirty="0" err="1"/>
              <a:t>public</a:t>
            </a:r>
            <a:r>
              <a:rPr lang="es-MX" dirty="0"/>
              <a:t> ya que queremos mostrar o modificar desde fuera la clase. Por ejemplo, </a:t>
            </a:r>
            <a:r>
              <a:rPr lang="es-MX" b="1" dirty="0" err="1"/>
              <a:t>getNombre</a:t>
            </a:r>
            <a:r>
              <a:rPr lang="es-MX" dirty="0"/>
              <a:t> o </a:t>
            </a:r>
            <a:r>
              <a:rPr lang="es-MX" b="1" dirty="0" err="1"/>
              <a:t>setNombre</a:t>
            </a:r>
            <a:r>
              <a:rPr lang="es-MX" dirty="0"/>
              <a:t>.</a:t>
            </a:r>
          </a:p>
          <a:p>
            <a:endParaRPr lang="es-MX" dirty="0"/>
          </a:p>
        </p:txBody>
      </p:sp>
    </p:spTree>
    <p:extLst>
      <p:ext uri="{BB962C8B-B14F-4D97-AF65-F5344CB8AC3E}">
        <p14:creationId xmlns:p14="http://schemas.microsoft.com/office/powerpoint/2010/main" val="281955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4D0AE-2E45-47C6-93E9-B7D6F147BD4A}"/>
              </a:ext>
            </a:extLst>
          </p:cNvPr>
          <p:cNvSpPr>
            <a:spLocks noGrp="1"/>
          </p:cNvSpPr>
          <p:nvPr>
            <p:ph type="title"/>
          </p:nvPr>
        </p:nvSpPr>
        <p:spPr/>
        <p:txBody>
          <a:bodyPr/>
          <a:lstStyle/>
          <a:p>
            <a:r>
              <a:rPr lang="es-MX" dirty="0"/>
              <a:t>Sintaxis de </a:t>
            </a:r>
            <a:r>
              <a:rPr lang="es-MX" b="1" dirty="0" err="1"/>
              <a:t>get</a:t>
            </a:r>
            <a:r>
              <a:rPr lang="es-MX" b="1" dirty="0"/>
              <a:t>()</a:t>
            </a:r>
            <a:r>
              <a:rPr lang="es-MX" dirty="0"/>
              <a:t> y </a:t>
            </a:r>
            <a:r>
              <a:rPr lang="es-MX" b="1" dirty="0"/>
              <a:t>set()</a:t>
            </a:r>
            <a:endParaRPr lang="es-MX" dirty="0"/>
          </a:p>
        </p:txBody>
      </p:sp>
      <p:sp>
        <p:nvSpPr>
          <p:cNvPr id="4" name="Marcador de contenido 2">
            <a:extLst>
              <a:ext uri="{FF2B5EF4-FFF2-40B4-BE49-F238E27FC236}">
                <a16:creationId xmlns:a16="http://schemas.microsoft.com/office/drawing/2014/main" id="{25643EE3-DD80-4CDE-94F9-E5C085E58B7E}"/>
              </a:ext>
            </a:extLst>
          </p:cNvPr>
          <p:cNvSpPr>
            <a:spLocks noGrp="1"/>
          </p:cNvSpPr>
          <p:nvPr>
            <p:ph idx="1"/>
          </p:nvPr>
        </p:nvSpPr>
        <p:spPr>
          <a:xfrm>
            <a:off x="1845940" y="1988840"/>
            <a:ext cx="9290002" cy="3888432"/>
          </a:xfrm>
        </p:spPr>
        <p:txBody>
          <a:bodyPr>
            <a:normAutofit/>
          </a:bodyPr>
          <a:lstStyle/>
          <a:p>
            <a:pPr marL="0" indent="0">
              <a:buNone/>
            </a:pPr>
            <a:r>
              <a:rPr lang="es-MX" sz="2200" dirty="0" err="1">
                <a:latin typeface="Courier New" panose="02070309020205020404" pitchFamily="49" charset="0"/>
                <a:cs typeface="Courier New" panose="02070309020205020404" pitchFamily="49" charset="0"/>
              </a:rPr>
              <a:t>public</a:t>
            </a:r>
            <a:r>
              <a:rPr lang="es-MX" sz="2200" dirty="0">
                <a:latin typeface="Courier New" panose="02070309020205020404" pitchFamily="49" charset="0"/>
                <a:cs typeface="Courier New" panose="02070309020205020404" pitchFamily="49" charset="0"/>
              </a:rPr>
              <a:t> </a:t>
            </a:r>
            <a:r>
              <a:rPr lang="es-MX" sz="2200" dirty="0" err="1">
                <a:latin typeface="Courier New" panose="02070309020205020404" pitchFamily="49" charset="0"/>
                <a:cs typeface="Courier New" panose="02070309020205020404" pitchFamily="49" charset="0"/>
              </a:rPr>
              <a:t>tipo_dato_atributo</a:t>
            </a:r>
            <a:r>
              <a:rPr lang="es-MX" sz="2200" dirty="0">
                <a:latin typeface="Courier New" panose="02070309020205020404" pitchFamily="49" charset="0"/>
                <a:cs typeface="Courier New" panose="02070309020205020404" pitchFamily="49" charset="0"/>
              </a:rPr>
              <a:t> </a:t>
            </a:r>
            <a:r>
              <a:rPr lang="es-MX" sz="2200" b="1" dirty="0" err="1">
                <a:latin typeface="Courier New" panose="02070309020205020404" pitchFamily="49" charset="0"/>
                <a:cs typeface="Courier New" panose="02070309020205020404" pitchFamily="49" charset="0"/>
              </a:rPr>
              <a:t>getAtributo</a:t>
            </a:r>
            <a:r>
              <a:rPr lang="es-MX" sz="2200" dirty="0">
                <a:latin typeface="Courier New" panose="02070309020205020404" pitchFamily="49" charset="0"/>
                <a:cs typeface="Courier New" panose="02070309020205020404" pitchFamily="49" charset="0"/>
              </a:rPr>
              <a:t>(){</a:t>
            </a:r>
          </a:p>
          <a:p>
            <a:pPr marL="0" indent="0">
              <a:buNone/>
            </a:pPr>
            <a:r>
              <a:rPr lang="es-MX" sz="2200" dirty="0">
                <a:latin typeface="Courier New" panose="02070309020205020404" pitchFamily="49" charset="0"/>
                <a:cs typeface="Courier New" panose="02070309020205020404" pitchFamily="49" charset="0"/>
              </a:rPr>
              <a:t>     </a:t>
            </a:r>
            <a:r>
              <a:rPr lang="es-MX" sz="2200" dirty="0" err="1">
                <a:latin typeface="Courier New" panose="02070309020205020404" pitchFamily="49" charset="0"/>
                <a:cs typeface="Courier New" panose="02070309020205020404" pitchFamily="49" charset="0"/>
              </a:rPr>
              <a:t>return</a:t>
            </a:r>
            <a:r>
              <a:rPr lang="es-MX" sz="2200" dirty="0">
                <a:latin typeface="Courier New" panose="02070309020205020404" pitchFamily="49" charset="0"/>
                <a:cs typeface="Courier New" panose="02070309020205020404" pitchFamily="49" charset="0"/>
              </a:rPr>
              <a:t> atributo;</a:t>
            </a:r>
          </a:p>
          <a:p>
            <a:pPr marL="0" indent="0">
              <a:buNone/>
            </a:pPr>
            <a:r>
              <a:rPr lang="es-MX" sz="2200" dirty="0">
                <a:latin typeface="Courier New" panose="02070309020205020404" pitchFamily="49" charset="0"/>
                <a:cs typeface="Courier New" panose="02070309020205020404" pitchFamily="49" charset="0"/>
              </a:rPr>
              <a:t>}</a:t>
            </a:r>
          </a:p>
          <a:p>
            <a:pPr marL="0" indent="0">
              <a:buNone/>
            </a:pPr>
            <a:endParaRPr lang="es-MX" dirty="0">
              <a:latin typeface="Courier New" panose="02070309020205020404" pitchFamily="49" charset="0"/>
              <a:cs typeface="Courier New" panose="02070309020205020404" pitchFamily="49" charset="0"/>
            </a:endParaRPr>
          </a:p>
          <a:p>
            <a:pPr marL="0" indent="0">
              <a:buNone/>
            </a:pPr>
            <a:r>
              <a:rPr lang="es-MX" sz="2200" dirty="0" err="1">
                <a:latin typeface="Courier New" panose="02070309020205020404" pitchFamily="49" charset="0"/>
                <a:cs typeface="Courier New" panose="02070309020205020404" pitchFamily="49" charset="0"/>
              </a:rPr>
              <a:t>public</a:t>
            </a:r>
            <a:r>
              <a:rPr lang="es-MX" sz="2200" dirty="0">
                <a:latin typeface="Courier New" panose="02070309020205020404" pitchFamily="49" charset="0"/>
                <a:cs typeface="Courier New" panose="02070309020205020404" pitchFamily="49" charset="0"/>
              </a:rPr>
              <a:t> </a:t>
            </a:r>
            <a:r>
              <a:rPr lang="es-MX" sz="2200" b="1" dirty="0" err="1">
                <a:latin typeface="Courier New" panose="02070309020205020404" pitchFamily="49" charset="0"/>
                <a:cs typeface="Courier New" panose="02070309020205020404" pitchFamily="49" charset="0"/>
              </a:rPr>
              <a:t>void</a:t>
            </a:r>
            <a:r>
              <a:rPr lang="es-MX" sz="2200" dirty="0">
                <a:latin typeface="Courier New" panose="02070309020205020404" pitchFamily="49" charset="0"/>
                <a:cs typeface="Courier New" panose="02070309020205020404" pitchFamily="49" charset="0"/>
              </a:rPr>
              <a:t> </a:t>
            </a:r>
            <a:r>
              <a:rPr lang="es-MX" sz="2200" b="1" dirty="0" err="1">
                <a:latin typeface="Courier New" panose="02070309020205020404" pitchFamily="49" charset="0"/>
                <a:cs typeface="Courier New" panose="02070309020205020404" pitchFamily="49" charset="0"/>
              </a:rPr>
              <a:t>setAtributo</a:t>
            </a:r>
            <a:r>
              <a:rPr lang="es-MX" sz="2200" dirty="0">
                <a:latin typeface="Courier New" panose="02070309020205020404" pitchFamily="49" charset="0"/>
                <a:cs typeface="Courier New" panose="02070309020205020404" pitchFamily="49" charset="0"/>
              </a:rPr>
              <a:t>(</a:t>
            </a:r>
            <a:r>
              <a:rPr lang="es-MX" sz="2200" dirty="0" err="1">
                <a:latin typeface="Courier New" panose="02070309020205020404" pitchFamily="49" charset="0"/>
                <a:cs typeface="Courier New" panose="02070309020205020404" pitchFamily="49" charset="0"/>
              </a:rPr>
              <a:t>tipo_dato_atributo</a:t>
            </a:r>
            <a:r>
              <a:rPr lang="es-MX" sz="2200" dirty="0">
                <a:latin typeface="Courier New" panose="02070309020205020404" pitchFamily="49" charset="0"/>
                <a:cs typeface="Courier New" panose="02070309020205020404" pitchFamily="49" charset="0"/>
              </a:rPr>
              <a:t> variable){</a:t>
            </a:r>
          </a:p>
          <a:p>
            <a:pPr marL="0" indent="0">
              <a:buNone/>
            </a:pPr>
            <a:r>
              <a:rPr lang="es-MX" sz="2200" dirty="0">
                <a:latin typeface="Courier New" panose="02070309020205020404" pitchFamily="49" charset="0"/>
                <a:cs typeface="Courier New" panose="02070309020205020404" pitchFamily="49" charset="0"/>
              </a:rPr>
              <a:t>    </a:t>
            </a:r>
            <a:r>
              <a:rPr lang="es-MX" sz="2200" dirty="0" err="1">
                <a:latin typeface="Courier New" panose="02070309020205020404" pitchFamily="49" charset="0"/>
                <a:cs typeface="Courier New" panose="02070309020205020404" pitchFamily="49" charset="0"/>
              </a:rPr>
              <a:t>this.atributo</a:t>
            </a:r>
            <a:r>
              <a:rPr lang="es-MX" sz="2200" dirty="0">
                <a:latin typeface="Courier New" panose="02070309020205020404" pitchFamily="49" charset="0"/>
                <a:cs typeface="Courier New" panose="02070309020205020404" pitchFamily="49" charset="0"/>
              </a:rPr>
              <a:t> = variable;</a:t>
            </a:r>
          </a:p>
          <a:p>
            <a:pPr marL="0" indent="0">
              <a:buNone/>
            </a:pPr>
            <a:r>
              <a:rPr lang="es-MX"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5652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17076-9509-4752-911B-B1A8E8A2442E}"/>
              </a:ext>
            </a:extLst>
          </p:cNvPr>
          <p:cNvSpPr>
            <a:spLocks noGrp="1"/>
          </p:cNvSpPr>
          <p:nvPr>
            <p:ph type="title"/>
          </p:nvPr>
        </p:nvSpPr>
        <p:spPr/>
        <p:txBody>
          <a:bodyPr/>
          <a:lstStyle/>
          <a:p>
            <a:r>
              <a:rPr lang="es-MX" dirty="0"/>
              <a:t>Método </a:t>
            </a:r>
            <a:r>
              <a:rPr lang="es-MX" b="1" dirty="0" err="1"/>
              <a:t>toString</a:t>
            </a:r>
            <a:r>
              <a:rPr lang="es-MX" b="1" dirty="0"/>
              <a:t>()</a:t>
            </a:r>
            <a:endParaRPr lang="es-MX" dirty="0"/>
          </a:p>
        </p:txBody>
      </p:sp>
      <p:sp>
        <p:nvSpPr>
          <p:cNvPr id="3" name="Marcador de contenido 2">
            <a:extLst>
              <a:ext uri="{FF2B5EF4-FFF2-40B4-BE49-F238E27FC236}">
                <a16:creationId xmlns:a16="http://schemas.microsoft.com/office/drawing/2014/main" id="{18E18C2D-A760-4D64-8D53-8C655EDC6ECD}"/>
              </a:ext>
            </a:extLst>
          </p:cNvPr>
          <p:cNvSpPr>
            <a:spLocks noGrp="1"/>
          </p:cNvSpPr>
          <p:nvPr>
            <p:ph idx="1"/>
          </p:nvPr>
        </p:nvSpPr>
        <p:spPr/>
        <p:txBody>
          <a:bodyPr/>
          <a:lstStyle/>
          <a:p>
            <a:pPr marL="0" indent="0" algn="just">
              <a:buNone/>
            </a:pPr>
            <a:r>
              <a:rPr lang="es-MX" dirty="0"/>
              <a:t>El método </a:t>
            </a:r>
            <a:r>
              <a:rPr lang="es-MX" b="1" dirty="0" err="1"/>
              <a:t>toString</a:t>
            </a:r>
            <a:r>
              <a:rPr lang="es-MX" b="1" dirty="0"/>
              <a:t>() </a:t>
            </a:r>
            <a:r>
              <a:rPr lang="es-MX" dirty="0"/>
              <a:t>devuelve un </a:t>
            </a:r>
            <a:r>
              <a:rPr lang="es-MX" dirty="0" err="1"/>
              <a:t>String</a:t>
            </a:r>
            <a:r>
              <a:rPr lang="es-MX" dirty="0"/>
              <a:t> que representa al objeto. El contenido de este </a:t>
            </a:r>
            <a:r>
              <a:rPr lang="es-MX" dirty="0" err="1"/>
              <a:t>String</a:t>
            </a:r>
            <a:r>
              <a:rPr lang="es-MX" dirty="0"/>
              <a:t> depende del objeto sobre el que se esté aplicando.</a:t>
            </a:r>
          </a:p>
          <a:p>
            <a:pPr marL="0" indent="0" algn="just">
              <a:buNone/>
            </a:pPr>
            <a:endParaRPr lang="es-MX" dirty="0"/>
          </a:p>
          <a:p>
            <a:pPr marL="0" indent="0" algn="just">
              <a:buNone/>
            </a:pPr>
            <a:r>
              <a:rPr lang="es-MX" dirty="0"/>
              <a:t>El método </a:t>
            </a:r>
            <a:r>
              <a:rPr lang="es-MX" b="1" dirty="0" err="1"/>
              <a:t>toString</a:t>
            </a:r>
            <a:r>
              <a:rPr lang="es-MX" b="1" dirty="0"/>
              <a:t>()</a:t>
            </a:r>
            <a:r>
              <a:rPr lang="es-MX" dirty="0"/>
              <a:t> se invoca de forma automática cuando se muestra un objeto mediante la instrucción </a:t>
            </a:r>
            <a:r>
              <a:rPr lang="es-MX" b="1" dirty="0" err="1"/>
              <a:t>System.out.println</a:t>
            </a:r>
            <a:r>
              <a:rPr lang="es-MX" dirty="0"/>
              <a:t> o </a:t>
            </a:r>
            <a:r>
              <a:rPr lang="es-MX" b="1" dirty="0" err="1"/>
              <a:t>System.out.print</a:t>
            </a:r>
            <a:endParaRPr lang="es-MX" b="1" dirty="0"/>
          </a:p>
          <a:p>
            <a:pPr marL="0" indent="0">
              <a:buNone/>
            </a:pPr>
            <a:endParaRPr lang="es-MX" dirty="0"/>
          </a:p>
        </p:txBody>
      </p:sp>
    </p:spTree>
    <p:extLst>
      <p:ext uri="{BB962C8B-B14F-4D97-AF65-F5344CB8AC3E}">
        <p14:creationId xmlns:p14="http://schemas.microsoft.com/office/powerpoint/2010/main" val="214565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sz="6600" b="1" dirty="0"/>
              <a:t>Java</a:t>
            </a:r>
            <a:r>
              <a:rPr lang="es-ES" dirty="0"/>
              <a:t> para Cibernética y Computación</a:t>
            </a:r>
          </a:p>
        </p:txBody>
      </p:sp>
      <p:sp>
        <p:nvSpPr>
          <p:cNvPr id="3" name="Subtítulo 2"/>
          <p:cNvSpPr>
            <a:spLocks noGrp="1"/>
          </p:cNvSpPr>
          <p:nvPr>
            <p:ph type="subTitle" idx="1"/>
          </p:nvPr>
        </p:nvSpPr>
        <p:spPr/>
        <p:txBody>
          <a:bodyPr rtlCol="0">
            <a:normAutofit/>
          </a:bodyPr>
          <a:lstStyle/>
          <a:p>
            <a:pPr rtl="0"/>
            <a:r>
              <a:rPr lang="es-ES" sz="1800" dirty="0"/>
              <a:t>Colegio de Ciencias y Humanidades – Plantel Oriente</a:t>
            </a:r>
          </a:p>
        </p:txBody>
      </p:sp>
      <p:sp>
        <p:nvSpPr>
          <p:cNvPr id="4" name="Subtítulo 2">
            <a:extLst>
              <a:ext uri="{FF2B5EF4-FFF2-40B4-BE49-F238E27FC236}">
                <a16:creationId xmlns:a16="http://schemas.microsoft.com/office/drawing/2014/main" id="{5EBB5D89-82B4-4DBE-84A5-31CDD89635C3}"/>
              </a:ext>
            </a:extLst>
          </p:cNvPr>
          <p:cNvSpPr txBox="1">
            <a:spLocks/>
          </p:cNvSpPr>
          <p:nvPr/>
        </p:nvSpPr>
        <p:spPr>
          <a:xfrm>
            <a:off x="2428669" y="5733257"/>
            <a:ext cx="5616693" cy="1008112"/>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MX" sz="1600" b="1" dirty="0"/>
              <a:t>Instructores:</a:t>
            </a:r>
          </a:p>
          <a:p>
            <a:r>
              <a:rPr lang="es-MX" sz="1600" b="1" dirty="0">
                <a:solidFill>
                  <a:srgbClr val="C00000"/>
                </a:solidFill>
              </a:rPr>
              <a:t>¡¡¡TODOS LOS PROFESORES INSCRITOS EN EL CURSO!!!</a:t>
            </a:r>
          </a:p>
        </p:txBody>
      </p:sp>
      <p:sp>
        <p:nvSpPr>
          <p:cNvPr id="6" name="CuadroTexto 5">
            <a:extLst>
              <a:ext uri="{FF2B5EF4-FFF2-40B4-BE49-F238E27FC236}">
                <a16:creationId xmlns:a16="http://schemas.microsoft.com/office/drawing/2014/main" id="{81289290-573E-465F-A974-74762DC4D341}"/>
              </a:ext>
            </a:extLst>
          </p:cNvPr>
          <p:cNvSpPr txBox="1"/>
          <p:nvPr/>
        </p:nvSpPr>
        <p:spPr>
          <a:xfrm>
            <a:off x="9478788" y="5852592"/>
            <a:ext cx="1507913" cy="769441"/>
          </a:xfrm>
          <a:prstGeom prst="rect">
            <a:avLst/>
          </a:prstGeom>
          <a:noFill/>
        </p:spPr>
        <p:txBody>
          <a:bodyPr wrap="none" rtlCol="0">
            <a:spAutoFit/>
          </a:bodyPr>
          <a:lstStyle/>
          <a:p>
            <a:r>
              <a:rPr lang="es-MX" sz="4400" dirty="0"/>
              <a:t>Día 4</a:t>
            </a:r>
          </a:p>
        </p:txBody>
      </p:sp>
    </p:spTree>
    <p:extLst>
      <p:ext uri="{BB962C8B-B14F-4D97-AF65-F5344CB8AC3E}">
        <p14:creationId xmlns:p14="http://schemas.microsoft.com/office/powerpoint/2010/main" val="5185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E9129B-58A4-4283-8216-903D0245DE3E}"/>
              </a:ext>
            </a:extLst>
          </p:cNvPr>
          <p:cNvSpPr>
            <a:spLocks noGrp="1"/>
          </p:cNvSpPr>
          <p:nvPr>
            <p:ph type="title"/>
          </p:nvPr>
        </p:nvSpPr>
        <p:spPr/>
        <p:txBody>
          <a:bodyPr/>
          <a:lstStyle/>
          <a:p>
            <a:r>
              <a:rPr lang="es-MX" dirty="0"/>
              <a:t>Herencia - Super y </a:t>
            </a:r>
            <a:r>
              <a:rPr lang="es-MX" dirty="0" err="1"/>
              <a:t>This</a:t>
            </a:r>
            <a:endParaRPr lang="es-MX" dirty="0"/>
          </a:p>
        </p:txBody>
      </p:sp>
      <p:sp>
        <p:nvSpPr>
          <p:cNvPr id="3" name="Marcador de contenido 2">
            <a:extLst>
              <a:ext uri="{FF2B5EF4-FFF2-40B4-BE49-F238E27FC236}">
                <a16:creationId xmlns:a16="http://schemas.microsoft.com/office/drawing/2014/main" id="{02DF1F7F-CFAC-40E5-8BFA-D7A0770A63F4}"/>
              </a:ext>
            </a:extLst>
          </p:cNvPr>
          <p:cNvSpPr>
            <a:spLocks noGrp="1"/>
          </p:cNvSpPr>
          <p:nvPr>
            <p:ph idx="1"/>
          </p:nvPr>
        </p:nvSpPr>
        <p:spPr/>
        <p:txBody>
          <a:bodyPr/>
          <a:lstStyle/>
          <a:p>
            <a:pPr algn="just"/>
            <a:r>
              <a:rPr lang="es-MX" dirty="0"/>
              <a:t>La palabra </a:t>
            </a:r>
            <a:r>
              <a:rPr lang="es-MX" b="1" dirty="0"/>
              <a:t>super</a:t>
            </a:r>
            <a:r>
              <a:rPr lang="es-MX" dirty="0"/>
              <a:t> se utiliza para hacer referencia al constructor de la clase padre. En Java no existe la “herencia múltiple”, por lo tanto, para cualquier clase siempre se tendrá un único padre. Además, se debe tener muy en cuenta que los constructores no se heredan.</a:t>
            </a:r>
          </a:p>
          <a:p>
            <a:pPr algn="just"/>
            <a:r>
              <a:rPr lang="es-MX" dirty="0"/>
              <a:t>La palabra </a:t>
            </a:r>
            <a:r>
              <a:rPr lang="es-MX" b="1" dirty="0" err="1"/>
              <a:t>this</a:t>
            </a:r>
            <a:r>
              <a:rPr lang="es-MX" dirty="0"/>
              <a:t> se utiliza para hacer referencia a los constructores de la misma clase. Se pueden invocar tanto atributos como métodos.</a:t>
            </a:r>
          </a:p>
          <a:p>
            <a:pPr algn="just"/>
            <a:endParaRPr lang="es-MX" dirty="0"/>
          </a:p>
        </p:txBody>
      </p:sp>
    </p:spTree>
    <p:extLst>
      <p:ext uri="{BB962C8B-B14F-4D97-AF65-F5344CB8AC3E}">
        <p14:creationId xmlns:p14="http://schemas.microsoft.com/office/powerpoint/2010/main" val="88139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ACC52-9292-4F5D-AB02-07F0EC7912A1}"/>
              </a:ext>
            </a:extLst>
          </p:cNvPr>
          <p:cNvSpPr>
            <a:spLocks noGrp="1"/>
          </p:cNvSpPr>
          <p:nvPr>
            <p:ph type="title"/>
          </p:nvPr>
        </p:nvSpPr>
        <p:spPr/>
        <p:txBody>
          <a:bodyPr/>
          <a:lstStyle/>
          <a:p>
            <a:r>
              <a:rPr lang="es-MX" dirty="0"/>
              <a:t>Manejo de excepciones</a:t>
            </a:r>
          </a:p>
        </p:txBody>
      </p:sp>
      <p:sp>
        <p:nvSpPr>
          <p:cNvPr id="3" name="Marcador de contenido 2">
            <a:extLst>
              <a:ext uri="{FF2B5EF4-FFF2-40B4-BE49-F238E27FC236}">
                <a16:creationId xmlns:a16="http://schemas.microsoft.com/office/drawing/2014/main" id="{213638F7-486D-44AE-9191-73B4FEDAB2DE}"/>
              </a:ext>
            </a:extLst>
          </p:cNvPr>
          <p:cNvSpPr>
            <a:spLocks noGrp="1"/>
          </p:cNvSpPr>
          <p:nvPr>
            <p:ph idx="1"/>
          </p:nvPr>
        </p:nvSpPr>
        <p:spPr/>
        <p:txBody>
          <a:bodyPr/>
          <a:lstStyle/>
          <a:p>
            <a:pPr algn="just"/>
            <a:r>
              <a:rPr lang="es-MX" dirty="0"/>
              <a:t>El control de excepciones sirve para controlar los errores que se pueden presentar en tiempo de ejecución de un programa. La sentencias que se utilizan son las siguientes:</a:t>
            </a:r>
          </a:p>
          <a:p>
            <a:pPr algn="just"/>
            <a:endParaRPr lang="es-MX" dirty="0"/>
          </a:p>
          <a:p>
            <a:pPr algn="just"/>
            <a:r>
              <a:rPr lang="es-MX" dirty="0"/>
              <a:t>Try</a:t>
            </a:r>
          </a:p>
          <a:p>
            <a:pPr algn="just"/>
            <a:r>
              <a:rPr lang="es-MX" dirty="0"/>
              <a:t>Catch</a:t>
            </a:r>
          </a:p>
          <a:p>
            <a:pPr algn="just"/>
            <a:r>
              <a:rPr lang="es-MX" dirty="0" err="1"/>
              <a:t>Finally</a:t>
            </a:r>
            <a:endParaRPr lang="es-MX" dirty="0"/>
          </a:p>
        </p:txBody>
      </p:sp>
    </p:spTree>
    <p:extLst>
      <p:ext uri="{BB962C8B-B14F-4D97-AF65-F5344CB8AC3E}">
        <p14:creationId xmlns:p14="http://schemas.microsoft.com/office/powerpoint/2010/main" val="281486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42EFF-034F-4975-B507-87BA324BBBD2}"/>
              </a:ext>
            </a:extLst>
          </p:cNvPr>
          <p:cNvSpPr>
            <a:spLocks noGrp="1"/>
          </p:cNvSpPr>
          <p:nvPr>
            <p:ph type="title"/>
          </p:nvPr>
        </p:nvSpPr>
        <p:spPr/>
        <p:txBody>
          <a:bodyPr/>
          <a:lstStyle/>
          <a:p>
            <a:r>
              <a:rPr lang="es-MX" dirty="0"/>
              <a:t>Manejo de excepciones - Sintaxis</a:t>
            </a:r>
          </a:p>
        </p:txBody>
      </p:sp>
      <p:sp>
        <p:nvSpPr>
          <p:cNvPr id="3" name="Marcador de contenido 2">
            <a:extLst>
              <a:ext uri="{FF2B5EF4-FFF2-40B4-BE49-F238E27FC236}">
                <a16:creationId xmlns:a16="http://schemas.microsoft.com/office/drawing/2014/main" id="{C695A0A3-E2EB-440E-A8F0-D4A26B249421}"/>
              </a:ext>
            </a:extLst>
          </p:cNvPr>
          <p:cNvSpPr>
            <a:spLocks noGrp="1"/>
          </p:cNvSpPr>
          <p:nvPr>
            <p:ph idx="1"/>
          </p:nvPr>
        </p:nvSpPr>
        <p:spPr/>
        <p:txBody>
          <a:bodyPr>
            <a:normAutofit fontScale="77500" lnSpcReduction="20000"/>
          </a:bodyPr>
          <a:lstStyle/>
          <a:p>
            <a:pPr marL="0" indent="0" algn="just">
              <a:buNone/>
            </a:pPr>
            <a:r>
              <a:rPr lang="es-MX" b="1" dirty="0">
                <a:latin typeface="Courier New" panose="02070309020205020404" pitchFamily="49" charset="0"/>
                <a:cs typeface="Courier New" panose="02070309020205020404" pitchFamily="49" charset="0"/>
              </a:rPr>
              <a:t>try {</a:t>
            </a:r>
            <a:endParaRPr lang="es-MX" dirty="0">
              <a:latin typeface="Courier New" panose="02070309020205020404" pitchFamily="49" charset="0"/>
              <a:cs typeface="Courier New" panose="02070309020205020404" pitchFamily="49" charset="0"/>
            </a:endParaRPr>
          </a:p>
          <a:p>
            <a:pPr marL="0" indent="0">
              <a:buNone/>
            </a:pP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System.out.println</a:t>
            </a:r>
            <a:r>
              <a:rPr lang="es-MX" dirty="0">
                <a:latin typeface="Courier New" panose="02070309020205020404" pitchFamily="49" charset="0"/>
                <a:cs typeface="Courier New" panose="02070309020205020404" pitchFamily="49" charset="0"/>
              </a:rPr>
              <a:t>(“bloque de código donde pudiera encontrarse un error”);</a:t>
            </a:r>
          </a:p>
          <a:p>
            <a:pPr marL="0" indent="0" algn="just">
              <a:buNone/>
            </a:pPr>
            <a:r>
              <a:rPr lang="es-MX" b="1" dirty="0">
                <a:latin typeface="Courier New" panose="02070309020205020404" pitchFamily="49" charset="0"/>
                <a:cs typeface="Courier New" panose="02070309020205020404" pitchFamily="49" charset="0"/>
              </a:rPr>
              <a:t>}</a:t>
            </a:r>
          </a:p>
          <a:p>
            <a:pPr marL="0" indent="0" algn="just">
              <a:buNone/>
            </a:pPr>
            <a:r>
              <a:rPr lang="es-MX" b="1" dirty="0">
                <a:latin typeface="Courier New" panose="02070309020205020404" pitchFamily="49" charset="0"/>
                <a:cs typeface="Courier New" panose="02070309020205020404" pitchFamily="49" charset="0"/>
              </a:rPr>
              <a:t>catch (</a:t>
            </a:r>
            <a:r>
              <a:rPr lang="es-MX" b="1" dirty="0" err="1">
                <a:latin typeface="Courier New" panose="02070309020205020404" pitchFamily="49" charset="0"/>
                <a:cs typeface="Courier New" panose="02070309020205020404" pitchFamily="49" charset="0"/>
              </a:rPr>
              <a:t>Exception</a:t>
            </a:r>
            <a:r>
              <a:rPr lang="es-MX" b="1" dirty="0">
                <a:latin typeface="Courier New" panose="02070309020205020404" pitchFamily="49" charset="0"/>
                <a:cs typeface="Courier New" panose="02070309020205020404" pitchFamily="49" charset="0"/>
              </a:rPr>
              <a:t> e) {</a:t>
            </a:r>
            <a:endParaRPr lang="es-MX" dirty="0">
              <a:latin typeface="Courier New" panose="02070309020205020404" pitchFamily="49" charset="0"/>
              <a:cs typeface="Courier New" panose="02070309020205020404" pitchFamily="49" charset="0"/>
            </a:endParaRPr>
          </a:p>
          <a:p>
            <a:pPr marL="0" indent="0">
              <a:buNone/>
            </a:pP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System.out.println</a:t>
            </a:r>
            <a:r>
              <a:rPr lang="es-MX" dirty="0">
                <a:latin typeface="Courier New" panose="02070309020205020404" pitchFamily="49" charset="0"/>
                <a:cs typeface="Courier New" panose="02070309020205020404" pitchFamily="49" charset="0"/>
              </a:rPr>
              <a:t>(“bloque de código donde se trata el problema”);</a:t>
            </a:r>
          </a:p>
          <a:p>
            <a:pPr marL="0" indent="0" algn="just">
              <a:buNone/>
            </a:pPr>
            <a:r>
              <a:rPr lang="es-MX" b="1" dirty="0">
                <a:latin typeface="Courier New" panose="02070309020205020404" pitchFamily="49" charset="0"/>
                <a:cs typeface="Courier New" panose="02070309020205020404" pitchFamily="49" charset="0"/>
              </a:rPr>
              <a:t>}</a:t>
            </a:r>
          </a:p>
          <a:p>
            <a:pPr marL="0" indent="0" algn="just">
              <a:buNone/>
            </a:pPr>
            <a:r>
              <a:rPr lang="es-MX" b="1" dirty="0" err="1">
                <a:latin typeface="Courier New" panose="02070309020205020404" pitchFamily="49" charset="0"/>
                <a:cs typeface="Courier New" panose="02070309020205020404" pitchFamily="49" charset="0"/>
              </a:rPr>
              <a:t>finally</a:t>
            </a:r>
            <a:r>
              <a:rPr lang="es-MX" b="1" dirty="0">
                <a:latin typeface="Courier New" panose="02070309020205020404" pitchFamily="49" charset="0"/>
                <a:cs typeface="Courier New" panose="02070309020205020404" pitchFamily="49" charset="0"/>
              </a:rPr>
              <a:t> {</a:t>
            </a:r>
          </a:p>
          <a:p>
            <a:pPr marL="0" indent="0">
              <a:buNone/>
            </a:pPr>
            <a:r>
              <a:rPr lang="es-MX" b="1"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System.out.println</a:t>
            </a:r>
            <a:r>
              <a:rPr lang="es-MX" dirty="0">
                <a:latin typeface="Courier New" panose="02070309020205020404" pitchFamily="49" charset="0"/>
                <a:cs typeface="Courier New" panose="02070309020205020404" pitchFamily="49" charset="0"/>
              </a:rPr>
              <a:t>(“bloque de código ejecutado siempre”);</a:t>
            </a:r>
          </a:p>
          <a:p>
            <a:pPr marL="0" indent="0" algn="just">
              <a:buNone/>
            </a:pPr>
            <a:r>
              <a:rPr lang="es-MX" b="1" dirty="0">
                <a:latin typeface="Courier New" panose="02070309020205020404" pitchFamily="49" charset="0"/>
                <a:cs typeface="Courier New" panose="02070309020205020404" pitchFamily="49" charset="0"/>
              </a:rPr>
              <a:t>}</a:t>
            </a:r>
          </a:p>
          <a:p>
            <a:pPr marL="0" indent="0" algn="just">
              <a:buNone/>
            </a:pPr>
            <a:endParaRPr lang="es-MX" b="1" dirty="0">
              <a:latin typeface="Courier New" panose="02070309020205020404" pitchFamily="49" charset="0"/>
              <a:cs typeface="Courier New" panose="02070309020205020404" pitchFamily="49" charset="0"/>
            </a:endParaRPr>
          </a:p>
          <a:p>
            <a:pPr marL="0" indent="0" algn="just">
              <a:buNone/>
            </a:pPr>
            <a:endParaRPr lang="es-MX" dirty="0"/>
          </a:p>
        </p:txBody>
      </p:sp>
    </p:spTree>
    <p:extLst>
      <p:ext uri="{BB962C8B-B14F-4D97-AF65-F5344CB8AC3E}">
        <p14:creationId xmlns:p14="http://schemas.microsoft.com/office/powerpoint/2010/main" val="274173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E44FF-08D0-4896-B5C7-8C5B23EA3EC8}"/>
              </a:ext>
            </a:extLst>
          </p:cNvPr>
          <p:cNvSpPr>
            <a:spLocks noGrp="1"/>
          </p:cNvSpPr>
          <p:nvPr>
            <p:ph type="title"/>
          </p:nvPr>
        </p:nvSpPr>
        <p:spPr/>
        <p:txBody>
          <a:bodyPr/>
          <a:lstStyle/>
          <a:p>
            <a:r>
              <a:rPr lang="es-MX" dirty="0"/>
              <a:t>Aplicaciones creadas en Java</a:t>
            </a:r>
          </a:p>
        </p:txBody>
      </p:sp>
      <p:pic>
        <p:nvPicPr>
          <p:cNvPr id="4" name="Marcador de contenido 4">
            <a:extLst>
              <a:ext uri="{FF2B5EF4-FFF2-40B4-BE49-F238E27FC236}">
                <a16:creationId xmlns:a16="http://schemas.microsoft.com/office/drawing/2014/main" id="{EC2106FE-63CD-4A9C-A2F3-49C5B0FF1B7D}"/>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1135114" y="2785399"/>
            <a:ext cx="5080282" cy="2698670"/>
          </a:xfrm>
        </p:spPr>
      </p:pic>
      <p:pic>
        <p:nvPicPr>
          <p:cNvPr id="5" name="Imagen 4">
            <a:extLst>
              <a:ext uri="{FF2B5EF4-FFF2-40B4-BE49-F238E27FC236}">
                <a16:creationId xmlns:a16="http://schemas.microsoft.com/office/drawing/2014/main" id="{3DD67F49-1923-4E9E-9620-7283E98B6DB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886500" y="1916832"/>
            <a:ext cx="3966441" cy="3966441"/>
          </a:xfrm>
          <a:prstGeom prst="rect">
            <a:avLst/>
          </a:prstGeom>
        </p:spPr>
      </p:pic>
    </p:spTree>
    <p:extLst>
      <p:ext uri="{BB962C8B-B14F-4D97-AF65-F5344CB8AC3E}">
        <p14:creationId xmlns:p14="http://schemas.microsoft.com/office/powerpoint/2010/main" val="142424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Jlabel</a:t>
            </a:r>
            <a:r>
              <a:rPr lang="es-MX" b="1" i="1" dirty="0"/>
              <a:t> </a:t>
            </a:r>
            <a:r>
              <a:rPr lang="es-MX" dirty="0"/>
              <a:t>- Etiquetas</a:t>
            </a:r>
          </a:p>
        </p:txBody>
      </p:sp>
      <p:pic>
        <p:nvPicPr>
          <p:cNvPr id="9" name="Marcador de contenido 8">
            <a:extLst>
              <a:ext uri="{FF2B5EF4-FFF2-40B4-BE49-F238E27FC236}">
                <a16:creationId xmlns:a16="http://schemas.microsoft.com/office/drawing/2014/main" id="{BF0FA0E3-0E8D-4DEC-B385-93BA098D418F}"/>
              </a:ext>
            </a:extLst>
          </p:cNvPr>
          <p:cNvPicPr>
            <a:picLocks noGrp="1" noChangeAspect="1"/>
          </p:cNvPicPr>
          <p:nvPr>
            <p:ph idx="1"/>
          </p:nvPr>
        </p:nvPicPr>
        <p:blipFill>
          <a:blip r:embed="rId2"/>
          <a:stretch>
            <a:fillRect/>
          </a:stretch>
        </p:blipFill>
        <p:spPr>
          <a:xfrm>
            <a:off x="6814492" y="2708920"/>
            <a:ext cx="3960440" cy="3452358"/>
          </a:xfrm>
        </p:spPr>
      </p:pic>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fontScale="25000" lnSpcReduction="2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just"/>
            <a:r>
              <a:rPr lang="es-MX" sz="7400" dirty="0"/>
              <a:t>El </a:t>
            </a:r>
            <a:r>
              <a:rPr lang="es-MX" sz="7400" dirty="0" err="1"/>
              <a:t>JLabel</a:t>
            </a:r>
            <a:r>
              <a:rPr lang="es-MX" sz="7400" dirty="0"/>
              <a:t> sólo se usa para mostrar texto en una línea dentro de un contenedor.</a:t>
            </a:r>
          </a:p>
          <a:p>
            <a:pPr algn="just"/>
            <a:endParaRPr lang="es-MX" sz="4500" dirty="0"/>
          </a:p>
          <a:p>
            <a:r>
              <a:rPr lang="es-MX" sz="7200" dirty="0"/>
              <a:t>Instanciar un </a:t>
            </a:r>
            <a:r>
              <a:rPr lang="es-MX" sz="7200" dirty="0" err="1"/>
              <a:t>JLabel</a:t>
            </a:r>
            <a:endParaRPr lang="es-MX" sz="7200" dirty="0"/>
          </a:p>
          <a:p>
            <a:pPr marL="0" indent="0">
              <a:buNone/>
            </a:pPr>
            <a:r>
              <a:rPr lang="es-MX" sz="7200" dirty="0" err="1">
                <a:latin typeface="Courier New" panose="02070309020205020404" pitchFamily="49" charset="0"/>
                <a:cs typeface="Courier New" panose="02070309020205020404" pitchFamily="49" charset="0"/>
              </a:rPr>
              <a:t>JLabel</a:t>
            </a:r>
            <a:r>
              <a:rPr lang="es-MX" sz="7200" dirty="0">
                <a:latin typeface="Courier New" panose="02070309020205020404" pitchFamily="49" charset="0"/>
                <a:cs typeface="Courier New" panose="02070309020205020404" pitchFamily="49" charset="0"/>
              </a:rPr>
              <a:t> </a:t>
            </a:r>
            <a:r>
              <a:rPr lang="es-MX" sz="7200" dirty="0" err="1">
                <a:latin typeface="Courier New" panose="02070309020205020404" pitchFamily="49" charset="0"/>
                <a:cs typeface="Courier New" panose="02070309020205020404" pitchFamily="49" charset="0"/>
              </a:rPr>
              <a:t>label</a:t>
            </a:r>
            <a:r>
              <a:rPr lang="es-MX" sz="7200" dirty="0">
                <a:latin typeface="Courier New" panose="02070309020205020404" pitchFamily="49" charset="0"/>
                <a:cs typeface="Courier New" panose="02070309020205020404" pitchFamily="49" charset="0"/>
              </a:rPr>
              <a:t> = new </a:t>
            </a:r>
            <a:r>
              <a:rPr lang="es-MX" sz="7200" dirty="0" err="1">
                <a:latin typeface="Courier New" panose="02070309020205020404" pitchFamily="49" charset="0"/>
                <a:cs typeface="Courier New" panose="02070309020205020404" pitchFamily="49" charset="0"/>
              </a:rPr>
              <a:t>JLabel</a:t>
            </a:r>
            <a:r>
              <a:rPr lang="es-MX" sz="7200" dirty="0">
                <a:latin typeface="Courier New" panose="02070309020205020404" pitchFamily="49" charset="0"/>
                <a:cs typeface="Courier New" panose="02070309020205020404" pitchFamily="49" charset="0"/>
              </a:rPr>
              <a:t>();</a:t>
            </a:r>
          </a:p>
          <a:p>
            <a:pPr marL="0" indent="0">
              <a:buNone/>
            </a:pPr>
            <a:endParaRPr lang="es-MX" sz="4000" dirty="0">
              <a:latin typeface="Courier New" panose="02070309020205020404" pitchFamily="49" charset="0"/>
              <a:cs typeface="Courier New" panose="02070309020205020404" pitchFamily="49" charset="0"/>
            </a:endParaRPr>
          </a:p>
          <a:p>
            <a:r>
              <a:rPr lang="es-MX" sz="7200" dirty="0"/>
              <a:t>Poner texto en el </a:t>
            </a:r>
            <a:r>
              <a:rPr lang="es-MX" sz="7200" dirty="0" err="1"/>
              <a:t>JLabel</a:t>
            </a:r>
            <a:endParaRPr lang="es-MX" sz="7200" i="1" dirty="0"/>
          </a:p>
          <a:p>
            <a:pPr marL="0" indent="0">
              <a:buNone/>
            </a:pPr>
            <a:r>
              <a:rPr lang="es-MX" sz="7200" dirty="0" err="1">
                <a:latin typeface="Courier New" panose="02070309020205020404" pitchFamily="49" charset="0"/>
                <a:cs typeface="Courier New" panose="02070309020205020404" pitchFamily="49" charset="0"/>
              </a:rPr>
              <a:t>label.setText</a:t>
            </a:r>
            <a:r>
              <a:rPr lang="es-MX" sz="7200" dirty="0">
                <a:latin typeface="Courier New" panose="02070309020205020404" pitchFamily="49" charset="0"/>
                <a:cs typeface="Courier New" panose="02070309020205020404" pitchFamily="49" charset="0"/>
              </a:rPr>
              <a:t>("Hola");</a:t>
            </a:r>
          </a:p>
          <a:p>
            <a:pPr marL="0" indent="0">
              <a:buNone/>
            </a:pPr>
            <a:endParaRPr lang="es-MX" sz="4000" dirty="0">
              <a:latin typeface="Courier New" panose="02070309020205020404" pitchFamily="49" charset="0"/>
              <a:cs typeface="Courier New" panose="02070309020205020404" pitchFamily="49" charset="0"/>
            </a:endParaRPr>
          </a:p>
          <a:p>
            <a:r>
              <a:rPr lang="es-MX" sz="7200" dirty="0"/>
              <a:t>Leer texto en el </a:t>
            </a:r>
            <a:r>
              <a:rPr lang="es-MX" sz="7200" dirty="0" err="1"/>
              <a:t>JLabel</a:t>
            </a:r>
            <a:endParaRPr lang="es-MX" sz="7200" i="1" dirty="0"/>
          </a:p>
          <a:p>
            <a:pPr marL="0" indent="0">
              <a:buNone/>
            </a:pPr>
            <a:r>
              <a:rPr lang="es-MX" sz="7200" dirty="0" err="1">
                <a:latin typeface="Courier New" panose="02070309020205020404" pitchFamily="49" charset="0"/>
                <a:cs typeface="Courier New" panose="02070309020205020404" pitchFamily="49" charset="0"/>
              </a:rPr>
              <a:t>String</a:t>
            </a:r>
            <a:r>
              <a:rPr lang="es-MX" sz="7200" dirty="0">
                <a:latin typeface="Courier New" panose="02070309020205020404" pitchFamily="49" charset="0"/>
                <a:cs typeface="Courier New" panose="02070309020205020404" pitchFamily="49" charset="0"/>
              </a:rPr>
              <a:t> texto = </a:t>
            </a:r>
            <a:r>
              <a:rPr lang="es-MX" sz="7200" dirty="0" err="1">
                <a:latin typeface="Courier New" panose="02070309020205020404" pitchFamily="49" charset="0"/>
                <a:cs typeface="Courier New" panose="02070309020205020404" pitchFamily="49" charset="0"/>
              </a:rPr>
              <a:t>label.getText</a:t>
            </a:r>
            <a:r>
              <a:rPr lang="es-MX" sz="7200" dirty="0">
                <a:latin typeface="Courier New" panose="02070309020205020404" pitchFamily="49" charset="0"/>
                <a:cs typeface="Courier New" panose="02070309020205020404" pitchFamily="49" charset="0"/>
              </a:rPr>
              <a:t>();</a:t>
            </a:r>
          </a:p>
          <a:p>
            <a:pPr marL="0" indent="0">
              <a:buNone/>
            </a:pPr>
            <a:endParaRPr lang="es-MX" sz="4400" dirty="0">
              <a:latin typeface="Courier New" panose="02070309020205020404" pitchFamily="49" charset="0"/>
              <a:cs typeface="Courier New" panose="02070309020205020404" pitchFamily="49" charset="0"/>
            </a:endParaRPr>
          </a:p>
          <a:p>
            <a:r>
              <a:rPr lang="es-MX" sz="7200" dirty="0"/>
              <a:t>Limpiar el </a:t>
            </a:r>
            <a:r>
              <a:rPr lang="es-MX" sz="7200" dirty="0" err="1"/>
              <a:t>JLabel</a:t>
            </a:r>
            <a:endParaRPr lang="es-MX" sz="7200" dirty="0"/>
          </a:p>
          <a:p>
            <a:pPr marL="0" indent="0">
              <a:buNone/>
            </a:pPr>
            <a:r>
              <a:rPr lang="es-MX" sz="7200" dirty="0" err="1">
                <a:latin typeface="Courier New" panose="02070309020205020404" pitchFamily="49" charset="0"/>
                <a:cs typeface="Courier New" panose="02070309020205020404" pitchFamily="49" charset="0"/>
              </a:rPr>
              <a:t>label.setText</a:t>
            </a:r>
            <a:r>
              <a:rPr lang="es-MX" sz="7200" dirty="0">
                <a:latin typeface="Courier New" panose="02070309020205020404" pitchFamily="49" charset="0"/>
                <a:cs typeface="Courier New" panose="02070309020205020404" pitchFamily="49" charset="0"/>
              </a:rPr>
              <a:t>("");</a:t>
            </a:r>
          </a:p>
          <a:p>
            <a:pPr algn="just"/>
            <a:endParaRPr lang="es-MX" dirty="0"/>
          </a:p>
          <a:p>
            <a:pPr algn="just"/>
            <a:endParaRPr lang="es-MX"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4235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0E47E-7675-487C-BF5A-4CC4A4FE60E6}"/>
              </a:ext>
            </a:extLst>
          </p:cNvPr>
          <p:cNvSpPr>
            <a:spLocks noGrp="1"/>
          </p:cNvSpPr>
          <p:nvPr>
            <p:ph type="title"/>
          </p:nvPr>
        </p:nvSpPr>
        <p:spPr/>
        <p:txBody>
          <a:bodyPr/>
          <a:lstStyle/>
          <a:p>
            <a:r>
              <a:rPr lang="es-MX" b="1" i="1" dirty="0" err="1"/>
              <a:t>JTextField</a:t>
            </a:r>
            <a:r>
              <a:rPr lang="es-MX" b="1" dirty="0"/>
              <a:t> – Cajas de texto</a:t>
            </a:r>
            <a:endParaRPr lang="es-MX" dirty="0"/>
          </a:p>
        </p:txBody>
      </p:sp>
      <p:sp>
        <p:nvSpPr>
          <p:cNvPr id="3" name="Marcador de contenido 2">
            <a:extLst>
              <a:ext uri="{FF2B5EF4-FFF2-40B4-BE49-F238E27FC236}">
                <a16:creationId xmlns:a16="http://schemas.microsoft.com/office/drawing/2014/main" id="{FAB68628-4DE7-465D-B1CD-1E88CBF9C9C6}"/>
              </a:ext>
            </a:extLst>
          </p:cNvPr>
          <p:cNvSpPr>
            <a:spLocks noGrp="1"/>
          </p:cNvSpPr>
          <p:nvPr>
            <p:ph idx="1"/>
          </p:nvPr>
        </p:nvSpPr>
        <p:spPr/>
        <p:txBody>
          <a:bodyPr>
            <a:normAutofit fontScale="92500" lnSpcReduction="20000"/>
          </a:bodyPr>
          <a:lstStyle/>
          <a:p>
            <a:r>
              <a:rPr lang="es-MX" dirty="0"/>
              <a:t>Instanciar un </a:t>
            </a:r>
            <a:r>
              <a:rPr lang="es-MX" dirty="0" err="1"/>
              <a:t>JTextField</a:t>
            </a:r>
            <a:endParaRPr lang="es-MX" dirty="0"/>
          </a:p>
          <a:p>
            <a:pPr marL="0" indent="0">
              <a:buNone/>
            </a:pPr>
            <a:r>
              <a:rPr lang="es-MX" sz="2000" dirty="0" err="1">
                <a:latin typeface="Courier New" panose="02070309020205020404" pitchFamily="49" charset="0"/>
                <a:cs typeface="Courier New" panose="02070309020205020404" pitchFamily="49" charset="0"/>
              </a:rPr>
              <a:t>JTextField</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textField</a:t>
            </a:r>
            <a:r>
              <a:rPr lang="es-MX" sz="2000" dirty="0">
                <a:latin typeface="Courier New" panose="02070309020205020404" pitchFamily="49" charset="0"/>
                <a:cs typeface="Courier New" panose="02070309020205020404" pitchFamily="49" charset="0"/>
              </a:rPr>
              <a:t> = new </a:t>
            </a:r>
            <a:r>
              <a:rPr lang="es-MX" sz="2000" dirty="0" err="1">
                <a:latin typeface="Courier New" panose="02070309020205020404" pitchFamily="49" charset="0"/>
                <a:cs typeface="Courier New" panose="02070309020205020404" pitchFamily="49" charset="0"/>
              </a:rPr>
              <a:t>JTextField</a:t>
            </a:r>
            <a:r>
              <a:rPr lang="es-MX" sz="2000" dirty="0">
                <a:latin typeface="Courier New" panose="02070309020205020404" pitchFamily="49" charset="0"/>
                <a:cs typeface="Courier New" panose="02070309020205020404" pitchFamily="49" charset="0"/>
              </a:rPr>
              <a:t>();</a:t>
            </a:r>
          </a:p>
          <a:p>
            <a:pPr marL="0" indent="0">
              <a:buNone/>
            </a:pPr>
            <a:endParaRPr lang="es-MX" sz="2000" dirty="0">
              <a:latin typeface="Courier New" panose="02070309020205020404" pitchFamily="49" charset="0"/>
              <a:cs typeface="Courier New" panose="02070309020205020404" pitchFamily="49" charset="0"/>
            </a:endParaRPr>
          </a:p>
          <a:p>
            <a:r>
              <a:rPr lang="es-MX" dirty="0"/>
              <a:t>Poner texto en el </a:t>
            </a:r>
            <a:r>
              <a:rPr lang="es-MX" i="1" dirty="0" err="1"/>
              <a:t>JTextField</a:t>
            </a:r>
            <a:endParaRPr lang="es-MX" i="1" dirty="0"/>
          </a:p>
          <a:p>
            <a:pPr marL="0" indent="0">
              <a:buNone/>
            </a:pPr>
            <a:r>
              <a:rPr lang="es-MX" sz="2000" dirty="0" err="1">
                <a:latin typeface="Courier New" panose="02070309020205020404" pitchFamily="49" charset="0"/>
                <a:cs typeface="Courier New" panose="02070309020205020404" pitchFamily="49" charset="0"/>
              </a:rPr>
              <a:t>textField.setText</a:t>
            </a:r>
            <a:r>
              <a:rPr lang="es-MX" sz="2000" dirty="0">
                <a:latin typeface="Courier New" panose="02070309020205020404" pitchFamily="49" charset="0"/>
                <a:cs typeface="Courier New" panose="02070309020205020404" pitchFamily="49" charset="0"/>
              </a:rPr>
              <a:t>("Hola");</a:t>
            </a:r>
          </a:p>
          <a:p>
            <a:pPr marL="0" indent="0">
              <a:buNone/>
            </a:pPr>
            <a:endParaRPr lang="es-MX" sz="2000" dirty="0">
              <a:latin typeface="Courier New" panose="02070309020205020404" pitchFamily="49" charset="0"/>
              <a:cs typeface="Courier New" panose="02070309020205020404" pitchFamily="49" charset="0"/>
            </a:endParaRPr>
          </a:p>
          <a:p>
            <a:r>
              <a:rPr lang="es-MX" dirty="0"/>
              <a:t>Leer texto en el </a:t>
            </a:r>
            <a:r>
              <a:rPr lang="es-MX" i="1" dirty="0" err="1"/>
              <a:t>JTextField</a:t>
            </a:r>
            <a:endParaRPr lang="es-MX" i="1" dirty="0"/>
          </a:p>
          <a:p>
            <a:pPr marL="0" indent="0">
              <a:buNone/>
            </a:pPr>
            <a:r>
              <a:rPr lang="es-MX" sz="2000" dirty="0" err="1">
                <a:latin typeface="Courier New" panose="02070309020205020404" pitchFamily="49" charset="0"/>
                <a:cs typeface="Courier New" panose="02070309020205020404" pitchFamily="49" charset="0"/>
              </a:rPr>
              <a:t>String</a:t>
            </a:r>
            <a:r>
              <a:rPr lang="es-MX" sz="2000" dirty="0">
                <a:latin typeface="Courier New" panose="02070309020205020404" pitchFamily="49" charset="0"/>
                <a:cs typeface="Courier New" panose="02070309020205020404" pitchFamily="49" charset="0"/>
              </a:rPr>
              <a:t> texto = </a:t>
            </a:r>
            <a:r>
              <a:rPr lang="es-MX" sz="2000" dirty="0" err="1">
                <a:latin typeface="Courier New" panose="02070309020205020404" pitchFamily="49" charset="0"/>
                <a:cs typeface="Courier New" panose="02070309020205020404" pitchFamily="49" charset="0"/>
              </a:rPr>
              <a:t>textField.getText</a:t>
            </a:r>
            <a:r>
              <a:rPr lang="es-MX" sz="2000" dirty="0">
                <a:latin typeface="Courier New" panose="02070309020205020404" pitchFamily="49" charset="0"/>
                <a:cs typeface="Courier New" panose="02070309020205020404" pitchFamily="49" charset="0"/>
              </a:rPr>
              <a:t>();</a:t>
            </a:r>
          </a:p>
          <a:p>
            <a:pPr marL="0" indent="0">
              <a:buNone/>
            </a:pPr>
            <a:endParaRPr lang="es-MX" sz="2100" dirty="0">
              <a:latin typeface="Courier New" panose="02070309020205020404" pitchFamily="49" charset="0"/>
              <a:cs typeface="Courier New" panose="02070309020205020404" pitchFamily="49" charset="0"/>
            </a:endParaRPr>
          </a:p>
          <a:p>
            <a:r>
              <a:rPr lang="es-MX" dirty="0"/>
              <a:t>Limpiar el </a:t>
            </a:r>
            <a:r>
              <a:rPr lang="es-MX" dirty="0" err="1"/>
              <a:t>JTextField</a:t>
            </a:r>
            <a:endParaRPr lang="es-MX" dirty="0"/>
          </a:p>
          <a:p>
            <a:pPr marL="0" indent="0">
              <a:buNone/>
            </a:pPr>
            <a:r>
              <a:rPr lang="es-MX" sz="2100" dirty="0" err="1">
                <a:latin typeface="Courier New" panose="02070309020205020404" pitchFamily="49" charset="0"/>
                <a:cs typeface="Courier New" panose="02070309020205020404" pitchFamily="49" charset="0"/>
              </a:rPr>
              <a:t>textField.setText</a:t>
            </a:r>
            <a:r>
              <a:rPr lang="es-MX" sz="2100" dirty="0">
                <a:latin typeface="Courier New" panose="02070309020205020404" pitchFamily="49" charset="0"/>
                <a:cs typeface="Courier New" panose="02070309020205020404" pitchFamily="49" charset="0"/>
              </a:rPr>
              <a:t>("");</a:t>
            </a:r>
          </a:p>
          <a:p>
            <a:pPr marL="0" indent="0">
              <a:buNone/>
            </a:pPr>
            <a:endParaRPr lang="es-MX" sz="2000" dirty="0">
              <a:latin typeface="Courier New" panose="02070309020205020404" pitchFamily="49" charset="0"/>
              <a:cs typeface="Courier New" panose="02070309020205020404" pitchFamily="49" charset="0"/>
            </a:endParaRPr>
          </a:p>
        </p:txBody>
      </p:sp>
      <p:pic>
        <p:nvPicPr>
          <p:cNvPr id="4" name="Imagen 3">
            <a:extLst>
              <a:ext uri="{FF2B5EF4-FFF2-40B4-BE49-F238E27FC236}">
                <a16:creationId xmlns:a16="http://schemas.microsoft.com/office/drawing/2014/main" id="{E108DA98-4597-465B-832D-E7B5A775A6C7}"/>
              </a:ext>
            </a:extLst>
          </p:cNvPr>
          <p:cNvPicPr>
            <a:picLocks noChangeAspect="1"/>
          </p:cNvPicPr>
          <p:nvPr/>
        </p:nvPicPr>
        <p:blipFill>
          <a:blip r:embed="rId2"/>
          <a:stretch>
            <a:fillRect/>
          </a:stretch>
        </p:blipFill>
        <p:spPr>
          <a:xfrm>
            <a:off x="7820124" y="458379"/>
            <a:ext cx="3523151" cy="1050540"/>
          </a:xfrm>
          <a:prstGeom prst="rect">
            <a:avLst/>
          </a:prstGeom>
        </p:spPr>
      </p:pic>
    </p:spTree>
    <p:extLst>
      <p:ext uri="{BB962C8B-B14F-4D97-AF65-F5344CB8AC3E}">
        <p14:creationId xmlns:p14="http://schemas.microsoft.com/office/powerpoint/2010/main" val="336652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0E47E-7675-487C-BF5A-4CC4A4FE60E6}"/>
              </a:ext>
            </a:extLst>
          </p:cNvPr>
          <p:cNvSpPr>
            <a:spLocks noGrp="1"/>
          </p:cNvSpPr>
          <p:nvPr>
            <p:ph type="title"/>
          </p:nvPr>
        </p:nvSpPr>
        <p:spPr/>
        <p:txBody>
          <a:bodyPr/>
          <a:lstStyle/>
          <a:p>
            <a:r>
              <a:rPr lang="es-MX" b="1" i="1" dirty="0" err="1"/>
              <a:t>JTextField</a:t>
            </a:r>
            <a:r>
              <a:rPr lang="es-MX" b="1" dirty="0"/>
              <a:t> – Cajas de texto</a:t>
            </a:r>
            <a:endParaRPr lang="es-MX" dirty="0"/>
          </a:p>
        </p:txBody>
      </p:sp>
      <p:sp>
        <p:nvSpPr>
          <p:cNvPr id="3" name="Marcador de contenido 2">
            <a:extLst>
              <a:ext uri="{FF2B5EF4-FFF2-40B4-BE49-F238E27FC236}">
                <a16:creationId xmlns:a16="http://schemas.microsoft.com/office/drawing/2014/main" id="{FAB68628-4DE7-465D-B1CD-1E88CBF9C9C6}"/>
              </a:ext>
            </a:extLst>
          </p:cNvPr>
          <p:cNvSpPr>
            <a:spLocks noGrp="1"/>
          </p:cNvSpPr>
          <p:nvPr>
            <p:ph idx="1"/>
          </p:nvPr>
        </p:nvSpPr>
        <p:spPr/>
        <p:txBody>
          <a:bodyPr>
            <a:normAutofit fontScale="62500" lnSpcReduction="20000"/>
          </a:bodyPr>
          <a:lstStyle/>
          <a:p>
            <a:pPr algn="just"/>
            <a:r>
              <a:rPr lang="es-MX" sz="4000" dirty="0"/>
              <a:t>El </a:t>
            </a:r>
            <a:r>
              <a:rPr lang="es-MX" sz="4000" dirty="0" err="1"/>
              <a:t>JTextField</a:t>
            </a:r>
            <a:r>
              <a:rPr lang="es-MX" sz="4000" dirty="0"/>
              <a:t> sólo admite y devuelve </a:t>
            </a:r>
            <a:r>
              <a:rPr lang="es-MX" sz="4000" dirty="0" err="1"/>
              <a:t>String</a:t>
            </a:r>
            <a:r>
              <a:rPr lang="es-MX" sz="4000" dirty="0"/>
              <a:t>, por lo que si queremos ingresar u obtener números, debemos hacer una conversión.</a:t>
            </a:r>
          </a:p>
          <a:p>
            <a:pPr algn="just"/>
            <a:endParaRPr lang="es-MX" sz="3300" dirty="0"/>
          </a:p>
          <a:p>
            <a:r>
              <a:rPr lang="es-MX" sz="4000" dirty="0"/>
              <a:t>Poner números en el </a:t>
            </a:r>
            <a:r>
              <a:rPr lang="es-MX" sz="4000" i="1" dirty="0" err="1"/>
              <a:t>JTextField</a:t>
            </a:r>
            <a:endParaRPr lang="es-MX" sz="4000" i="1" dirty="0"/>
          </a:p>
          <a:p>
            <a:pPr marL="0" indent="0">
              <a:buNone/>
            </a:pPr>
            <a:r>
              <a:rPr lang="es-MX" sz="3000" dirty="0" err="1">
                <a:latin typeface="Courier New" panose="02070309020205020404" pitchFamily="49" charset="0"/>
                <a:cs typeface="Courier New" panose="02070309020205020404" pitchFamily="49" charset="0"/>
              </a:rPr>
              <a:t>int</a:t>
            </a:r>
            <a:r>
              <a:rPr lang="es-MX" sz="3000" dirty="0">
                <a:latin typeface="Courier New" panose="02070309020205020404" pitchFamily="49" charset="0"/>
                <a:cs typeface="Courier New" panose="02070309020205020404" pitchFamily="49" charset="0"/>
              </a:rPr>
              <a:t> valor = 33;</a:t>
            </a:r>
          </a:p>
          <a:p>
            <a:pPr marL="0" indent="0">
              <a:buNone/>
            </a:pPr>
            <a:r>
              <a:rPr lang="es-MX" sz="3000" dirty="0" err="1">
                <a:latin typeface="Courier New" panose="02070309020205020404" pitchFamily="49" charset="0"/>
                <a:cs typeface="Courier New" panose="02070309020205020404" pitchFamily="49" charset="0"/>
              </a:rPr>
              <a:t>textField.setText</a:t>
            </a:r>
            <a:r>
              <a:rPr lang="es-MX" sz="3000" dirty="0">
                <a:latin typeface="Courier New" panose="02070309020205020404" pitchFamily="49" charset="0"/>
                <a:cs typeface="Courier New" panose="02070309020205020404" pitchFamily="49" charset="0"/>
              </a:rPr>
              <a:t>(</a:t>
            </a:r>
            <a:r>
              <a:rPr lang="es-MX" sz="3000" dirty="0" err="1">
                <a:latin typeface="Courier New" panose="02070309020205020404" pitchFamily="49" charset="0"/>
                <a:cs typeface="Courier New" panose="02070309020205020404" pitchFamily="49" charset="0"/>
              </a:rPr>
              <a:t>Integer.toString</a:t>
            </a:r>
            <a:r>
              <a:rPr lang="es-MX" sz="3000" dirty="0">
                <a:latin typeface="Courier New" panose="02070309020205020404" pitchFamily="49" charset="0"/>
                <a:cs typeface="Courier New" panose="02070309020205020404" pitchFamily="49" charset="0"/>
              </a:rPr>
              <a:t>(valor));</a:t>
            </a:r>
          </a:p>
          <a:p>
            <a:pPr marL="0" indent="0">
              <a:buNone/>
            </a:pPr>
            <a:endParaRPr lang="es-MX" sz="3600" dirty="0">
              <a:latin typeface="Courier New" panose="02070309020205020404" pitchFamily="49" charset="0"/>
              <a:cs typeface="Courier New" panose="02070309020205020404" pitchFamily="49" charset="0"/>
            </a:endParaRPr>
          </a:p>
          <a:p>
            <a:r>
              <a:rPr lang="es-MX" sz="4000" dirty="0"/>
              <a:t>Leer números en el </a:t>
            </a:r>
            <a:r>
              <a:rPr lang="es-MX" sz="4000" i="1" dirty="0" err="1"/>
              <a:t>JTextField</a:t>
            </a:r>
            <a:endParaRPr lang="es-MX" sz="4000" i="1" dirty="0"/>
          </a:p>
          <a:p>
            <a:pPr marL="0" indent="0">
              <a:buNone/>
            </a:pPr>
            <a:r>
              <a:rPr lang="es-MX" sz="3000" dirty="0" err="1">
                <a:latin typeface="Courier New" panose="02070309020205020404" pitchFamily="49" charset="0"/>
                <a:cs typeface="Courier New" panose="02070309020205020404" pitchFamily="49" charset="0"/>
              </a:rPr>
              <a:t>int</a:t>
            </a:r>
            <a:r>
              <a:rPr lang="es-MX" sz="3000" dirty="0">
                <a:latin typeface="Courier New" panose="02070309020205020404" pitchFamily="49" charset="0"/>
                <a:cs typeface="Courier New" panose="02070309020205020404" pitchFamily="49" charset="0"/>
              </a:rPr>
              <a:t> valor;</a:t>
            </a:r>
          </a:p>
          <a:p>
            <a:pPr marL="0" indent="0">
              <a:buNone/>
            </a:pPr>
            <a:r>
              <a:rPr lang="es-MX" sz="3000" dirty="0" err="1">
                <a:latin typeface="Courier New" panose="02070309020205020404" pitchFamily="49" charset="0"/>
                <a:cs typeface="Courier New" panose="02070309020205020404" pitchFamily="49" charset="0"/>
              </a:rPr>
              <a:t>String</a:t>
            </a:r>
            <a:r>
              <a:rPr lang="es-MX" sz="3000" dirty="0">
                <a:latin typeface="Courier New" panose="02070309020205020404" pitchFamily="49" charset="0"/>
                <a:cs typeface="Courier New" panose="02070309020205020404" pitchFamily="49" charset="0"/>
              </a:rPr>
              <a:t> texto = </a:t>
            </a:r>
            <a:r>
              <a:rPr lang="es-MX" sz="3000" dirty="0" err="1">
                <a:latin typeface="Courier New" panose="02070309020205020404" pitchFamily="49" charset="0"/>
                <a:cs typeface="Courier New" panose="02070309020205020404" pitchFamily="49" charset="0"/>
              </a:rPr>
              <a:t>textField.getText</a:t>
            </a:r>
            <a:r>
              <a:rPr lang="es-MX" sz="3000" dirty="0">
                <a:latin typeface="Courier New" panose="02070309020205020404" pitchFamily="49" charset="0"/>
                <a:cs typeface="Courier New" panose="02070309020205020404" pitchFamily="49" charset="0"/>
              </a:rPr>
              <a:t>();</a:t>
            </a:r>
          </a:p>
          <a:p>
            <a:pPr marL="0" indent="0">
              <a:buNone/>
            </a:pPr>
            <a:r>
              <a:rPr lang="es-MX" sz="3000" dirty="0">
                <a:latin typeface="Courier New" panose="02070309020205020404" pitchFamily="49" charset="0"/>
                <a:cs typeface="Courier New" panose="02070309020205020404" pitchFamily="49" charset="0"/>
              </a:rPr>
              <a:t>valor = </a:t>
            </a:r>
            <a:r>
              <a:rPr lang="es-MX" sz="3000" dirty="0" err="1">
                <a:latin typeface="Courier New" panose="02070309020205020404" pitchFamily="49" charset="0"/>
                <a:cs typeface="Courier New" panose="02070309020205020404" pitchFamily="49" charset="0"/>
              </a:rPr>
              <a:t>Integer.parseString</a:t>
            </a:r>
            <a:r>
              <a:rPr lang="es-MX" sz="3000" dirty="0">
                <a:latin typeface="Courier New" panose="02070309020205020404" pitchFamily="49" charset="0"/>
                <a:cs typeface="Courier New" panose="02070309020205020404" pitchFamily="49" charset="0"/>
              </a:rPr>
              <a:t>(texto)</a:t>
            </a:r>
            <a:endParaRPr lang="es-MX" sz="3000" dirty="0"/>
          </a:p>
          <a:p>
            <a:pPr algn="just"/>
            <a:endParaRPr lang="es-MX" dirty="0"/>
          </a:p>
          <a:p>
            <a:pPr algn="just"/>
            <a:endParaRPr lang="es-MX" sz="2000" dirty="0">
              <a:latin typeface="Courier New" panose="02070309020205020404" pitchFamily="49" charset="0"/>
              <a:cs typeface="Courier New" panose="02070309020205020404" pitchFamily="49" charset="0"/>
            </a:endParaRPr>
          </a:p>
        </p:txBody>
      </p:sp>
      <p:pic>
        <p:nvPicPr>
          <p:cNvPr id="4" name="Imagen 3">
            <a:extLst>
              <a:ext uri="{FF2B5EF4-FFF2-40B4-BE49-F238E27FC236}">
                <a16:creationId xmlns:a16="http://schemas.microsoft.com/office/drawing/2014/main" id="{E108DA98-4597-465B-832D-E7B5A775A6C7}"/>
              </a:ext>
            </a:extLst>
          </p:cNvPr>
          <p:cNvPicPr>
            <a:picLocks noChangeAspect="1"/>
          </p:cNvPicPr>
          <p:nvPr/>
        </p:nvPicPr>
        <p:blipFill>
          <a:blip r:embed="rId2"/>
          <a:stretch>
            <a:fillRect/>
          </a:stretch>
        </p:blipFill>
        <p:spPr>
          <a:xfrm>
            <a:off x="7820124" y="458379"/>
            <a:ext cx="3523151" cy="1050540"/>
          </a:xfrm>
          <a:prstGeom prst="rect">
            <a:avLst/>
          </a:prstGeom>
        </p:spPr>
      </p:pic>
    </p:spTree>
    <p:extLst>
      <p:ext uri="{BB962C8B-B14F-4D97-AF65-F5344CB8AC3E}">
        <p14:creationId xmlns:p14="http://schemas.microsoft.com/office/powerpoint/2010/main" val="423367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JButton</a:t>
            </a:r>
            <a:r>
              <a:rPr lang="es-MX" b="1" dirty="0"/>
              <a:t> </a:t>
            </a:r>
            <a:r>
              <a:rPr lang="es-MX" dirty="0"/>
              <a:t>- Botones</a:t>
            </a:r>
          </a:p>
        </p:txBody>
      </p:sp>
      <p:sp>
        <p:nvSpPr>
          <p:cNvPr id="4" name="Marcador de contenido 3">
            <a:extLst>
              <a:ext uri="{FF2B5EF4-FFF2-40B4-BE49-F238E27FC236}">
                <a16:creationId xmlns:a16="http://schemas.microsoft.com/office/drawing/2014/main" id="{2451DDC5-A216-4543-8843-75F647547178}"/>
              </a:ext>
            </a:extLst>
          </p:cNvPr>
          <p:cNvSpPr>
            <a:spLocks noGrp="1"/>
          </p:cNvSpPr>
          <p:nvPr>
            <p:ph idx="1"/>
          </p:nvPr>
        </p:nvSpPr>
        <p:spPr/>
        <p:txBody>
          <a:bodyPr>
            <a:normAutofit fontScale="85000" lnSpcReduction="20000"/>
          </a:bodyPr>
          <a:lstStyle/>
          <a:p>
            <a:pPr algn="just"/>
            <a:r>
              <a:rPr lang="es-MX" sz="3200" dirty="0"/>
              <a:t>Un objeto de control </a:t>
            </a:r>
            <a:r>
              <a:rPr lang="es-MX" sz="3200" dirty="0" err="1"/>
              <a:t>JButton</a:t>
            </a:r>
            <a:r>
              <a:rPr lang="es-MX" sz="3200" dirty="0"/>
              <a:t> permite dibujar en el formulario un objeto que contiene un proceso a ejecutar.</a:t>
            </a:r>
          </a:p>
          <a:p>
            <a:pPr algn="just"/>
            <a:endParaRPr lang="es-MX" sz="3200" dirty="0"/>
          </a:p>
          <a:p>
            <a:r>
              <a:rPr lang="es-MX" dirty="0"/>
              <a:t>Propiedades más usadas:</a:t>
            </a:r>
          </a:p>
          <a:p>
            <a:endParaRPr lang="es-MX" dirty="0"/>
          </a:p>
          <a:p>
            <a:pPr lvl="1"/>
            <a:r>
              <a:rPr lang="es-MX" b="1" dirty="0"/>
              <a:t>Text</a:t>
            </a:r>
            <a:r>
              <a:rPr lang="es-MX" dirty="0"/>
              <a:t>: Contiene el valor o dato introducido en el cuadro de texto.</a:t>
            </a:r>
          </a:p>
          <a:p>
            <a:pPr lvl="1"/>
            <a:r>
              <a:rPr lang="es-MX" b="1" dirty="0"/>
              <a:t>Font</a:t>
            </a:r>
            <a:r>
              <a:rPr lang="es-MX" dirty="0"/>
              <a:t>: Permite establecer el tipo de letra del texto en la caja.</a:t>
            </a:r>
          </a:p>
          <a:p>
            <a:pPr lvl="1"/>
            <a:r>
              <a:rPr lang="es-MX" b="1" dirty="0" err="1"/>
              <a:t>Enabled</a:t>
            </a:r>
            <a:r>
              <a:rPr lang="es-MX" dirty="0"/>
              <a:t>: Para habilitar o inhabilitar el uso del objeto de control.</a:t>
            </a:r>
          </a:p>
          <a:p>
            <a:pPr marL="365760" lvl="1" indent="0">
              <a:buNone/>
            </a:pPr>
            <a:endParaRPr lang="es-MX" dirty="0"/>
          </a:p>
          <a:p>
            <a:r>
              <a:rPr lang="es-MX" dirty="0"/>
              <a:t>Evento más usado:</a:t>
            </a:r>
          </a:p>
          <a:p>
            <a:endParaRPr lang="es-MX" dirty="0"/>
          </a:p>
          <a:p>
            <a:pPr lvl="1"/>
            <a:r>
              <a:rPr lang="es-MX" b="1" dirty="0" err="1"/>
              <a:t>ActionPerformed</a:t>
            </a:r>
            <a:r>
              <a:rPr lang="es-MX" b="1" dirty="0"/>
              <a:t>:</a:t>
            </a:r>
            <a:r>
              <a:rPr lang="es-MX" dirty="0"/>
              <a:t> Este evento se lleva a cabo cuando el usuario da </a:t>
            </a:r>
            <a:r>
              <a:rPr lang="es-MX" dirty="0" err="1"/>
              <a:t>click</a:t>
            </a:r>
            <a:r>
              <a:rPr lang="es-MX" dirty="0"/>
              <a:t> sobre el objeto de control </a:t>
            </a:r>
            <a:r>
              <a:rPr lang="es-MX" dirty="0" err="1"/>
              <a:t>JButton</a:t>
            </a:r>
            <a:r>
              <a:rPr lang="es-MX" dirty="0"/>
              <a:t>.</a:t>
            </a:r>
          </a:p>
          <a:p>
            <a:endParaRPr lang="es-MX" dirty="0"/>
          </a:p>
          <a:p>
            <a:pPr algn="just"/>
            <a:endParaRPr lang="es-MX" sz="1600" dirty="0"/>
          </a:p>
        </p:txBody>
      </p:sp>
      <p:pic>
        <p:nvPicPr>
          <p:cNvPr id="12" name="Imagen 11">
            <a:extLst>
              <a:ext uri="{FF2B5EF4-FFF2-40B4-BE49-F238E27FC236}">
                <a16:creationId xmlns:a16="http://schemas.microsoft.com/office/drawing/2014/main" id="{D2670C28-82C6-4096-8090-B6DB0FB07B66}"/>
              </a:ext>
            </a:extLst>
          </p:cNvPr>
          <p:cNvPicPr>
            <a:picLocks noChangeAspect="1"/>
          </p:cNvPicPr>
          <p:nvPr/>
        </p:nvPicPr>
        <p:blipFill rotWithShape="1">
          <a:blip r:embed="rId2"/>
          <a:srcRect l="5978" t="31509" r="8814" b="44579"/>
          <a:stretch/>
        </p:blipFill>
        <p:spPr>
          <a:xfrm>
            <a:off x="7502842" y="330621"/>
            <a:ext cx="3873395" cy="1087016"/>
          </a:xfrm>
          <a:prstGeom prst="rect">
            <a:avLst/>
          </a:prstGeom>
        </p:spPr>
      </p:pic>
    </p:spTree>
    <p:extLst>
      <p:ext uri="{BB962C8B-B14F-4D97-AF65-F5344CB8AC3E}">
        <p14:creationId xmlns:p14="http://schemas.microsoft.com/office/powerpoint/2010/main" val="393705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sz="6600" b="1" dirty="0"/>
              <a:t>Java</a:t>
            </a:r>
            <a:r>
              <a:rPr lang="es-ES" dirty="0"/>
              <a:t> para Cibernética y Computación</a:t>
            </a:r>
          </a:p>
        </p:txBody>
      </p:sp>
      <p:sp>
        <p:nvSpPr>
          <p:cNvPr id="3" name="Subtítulo 2"/>
          <p:cNvSpPr>
            <a:spLocks noGrp="1"/>
          </p:cNvSpPr>
          <p:nvPr>
            <p:ph type="subTitle" idx="1"/>
          </p:nvPr>
        </p:nvSpPr>
        <p:spPr/>
        <p:txBody>
          <a:bodyPr rtlCol="0">
            <a:normAutofit/>
          </a:bodyPr>
          <a:lstStyle/>
          <a:p>
            <a:pPr rtl="0"/>
            <a:r>
              <a:rPr lang="es-ES" sz="1800" dirty="0"/>
              <a:t>Colegio de Ciencias y Humanidades – Plantel Oriente</a:t>
            </a:r>
          </a:p>
        </p:txBody>
      </p:sp>
      <p:sp>
        <p:nvSpPr>
          <p:cNvPr id="4" name="Subtítulo 2">
            <a:extLst>
              <a:ext uri="{FF2B5EF4-FFF2-40B4-BE49-F238E27FC236}">
                <a16:creationId xmlns:a16="http://schemas.microsoft.com/office/drawing/2014/main" id="{5EBB5D89-82B4-4DBE-84A5-31CDD89635C3}"/>
              </a:ext>
            </a:extLst>
          </p:cNvPr>
          <p:cNvSpPr txBox="1">
            <a:spLocks/>
          </p:cNvSpPr>
          <p:nvPr/>
        </p:nvSpPr>
        <p:spPr>
          <a:xfrm>
            <a:off x="2428669" y="5733257"/>
            <a:ext cx="5616693" cy="1008112"/>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MX" sz="1600" b="1" dirty="0"/>
              <a:t>Instructores:</a:t>
            </a:r>
          </a:p>
          <a:p>
            <a:r>
              <a:rPr lang="es-MX" sz="1600" b="1" dirty="0">
                <a:solidFill>
                  <a:srgbClr val="C00000"/>
                </a:solidFill>
              </a:rPr>
              <a:t>¡¡¡TODOS LOS PROFESORES INSCRITOS EN EL CURSO!!!</a:t>
            </a:r>
          </a:p>
        </p:txBody>
      </p:sp>
      <p:sp>
        <p:nvSpPr>
          <p:cNvPr id="6" name="CuadroTexto 5">
            <a:extLst>
              <a:ext uri="{FF2B5EF4-FFF2-40B4-BE49-F238E27FC236}">
                <a16:creationId xmlns:a16="http://schemas.microsoft.com/office/drawing/2014/main" id="{81289290-573E-465F-A974-74762DC4D341}"/>
              </a:ext>
            </a:extLst>
          </p:cNvPr>
          <p:cNvSpPr txBox="1"/>
          <p:nvPr/>
        </p:nvSpPr>
        <p:spPr>
          <a:xfrm>
            <a:off x="9478788" y="5852592"/>
            <a:ext cx="1507913" cy="769441"/>
          </a:xfrm>
          <a:prstGeom prst="rect">
            <a:avLst/>
          </a:prstGeom>
          <a:noFill/>
        </p:spPr>
        <p:txBody>
          <a:bodyPr wrap="none" rtlCol="0">
            <a:spAutoFit/>
          </a:bodyPr>
          <a:lstStyle/>
          <a:p>
            <a:r>
              <a:rPr lang="es-MX" sz="4400" dirty="0"/>
              <a:t>Día 5</a:t>
            </a:r>
          </a:p>
        </p:txBody>
      </p:sp>
    </p:spTree>
    <p:extLst>
      <p:ext uri="{BB962C8B-B14F-4D97-AF65-F5344CB8AC3E}">
        <p14:creationId xmlns:p14="http://schemas.microsoft.com/office/powerpoint/2010/main" val="111761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A34397-B593-477C-A5F2-9DFB2D7D99A2}"/>
              </a:ext>
            </a:extLst>
          </p:cNvPr>
          <p:cNvSpPr>
            <a:spLocks noGrp="1"/>
          </p:cNvSpPr>
          <p:nvPr>
            <p:ph type="title"/>
          </p:nvPr>
        </p:nvSpPr>
        <p:spPr/>
        <p:txBody>
          <a:bodyPr/>
          <a:lstStyle/>
          <a:p>
            <a:r>
              <a:rPr lang="es-MX" dirty="0"/>
              <a:t>Clases Abstractas</a:t>
            </a:r>
          </a:p>
        </p:txBody>
      </p:sp>
      <p:sp>
        <p:nvSpPr>
          <p:cNvPr id="3" name="Marcador de contenido 2">
            <a:extLst>
              <a:ext uri="{FF2B5EF4-FFF2-40B4-BE49-F238E27FC236}">
                <a16:creationId xmlns:a16="http://schemas.microsoft.com/office/drawing/2014/main" id="{5B6FA9D0-1217-4273-9AA1-66333C2131B6}"/>
              </a:ext>
            </a:extLst>
          </p:cNvPr>
          <p:cNvSpPr>
            <a:spLocks noGrp="1"/>
          </p:cNvSpPr>
          <p:nvPr>
            <p:ph idx="1"/>
          </p:nvPr>
        </p:nvSpPr>
        <p:spPr/>
        <p:txBody>
          <a:bodyPr>
            <a:normAutofit fontScale="92500" lnSpcReduction="20000"/>
          </a:bodyPr>
          <a:lstStyle/>
          <a:p>
            <a:pPr algn="just"/>
            <a:r>
              <a:rPr lang="es-MX" dirty="0"/>
              <a:t>Una clase abstracta es una clase que no se puede instanciar, se usa únicamente para definir subclases.</a:t>
            </a:r>
          </a:p>
          <a:p>
            <a:pPr algn="just"/>
            <a:r>
              <a:rPr lang="es-MX" dirty="0"/>
              <a:t>Se utiliza generalmente cuando se desea implementar el polimorfismo.</a:t>
            </a:r>
          </a:p>
          <a:p>
            <a:pPr algn="just"/>
            <a:r>
              <a:rPr lang="es-MX" dirty="0"/>
              <a:t>Se utiliza la palabra reservada </a:t>
            </a:r>
            <a:r>
              <a:rPr lang="es-MX" b="1" dirty="0" err="1">
                <a:latin typeface="Courier New" panose="02070309020205020404" pitchFamily="49" charset="0"/>
                <a:cs typeface="Courier New" panose="02070309020205020404" pitchFamily="49" charset="0"/>
              </a:rPr>
              <a:t>abstract</a:t>
            </a:r>
            <a:r>
              <a:rPr lang="es-MX" dirty="0"/>
              <a:t>.</a:t>
            </a:r>
          </a:p>
          <a:p>
            <a:pPr marL="0" indent="0" algn="just">
              <a:buNone/>
            </a:pPr>
            <a:endParaRPr lang="es-MX" dirty="0">
              <a:latin typeface="Courier New" panose="02070309020205020404" pitchFamily="49" charset="0"/>
              <a:cs typeface="Courier New" panose="02070309020205020404" pitchFamily="49" charset="0"/>
            </a:endParaRPr>
          </a:p>
          <a:p>
            <a:pPr marL="0" indent="0" algn="just">
              <a:buNone/>
            </a:pPr>
            <a:r>
              <a:rPr lang="es-MX" dirty="0">
                <a:latin typeface="Courier New" panose="02070309020205020404" pitchFamily="49" charset="0"/>
                <a:cs typeface="Courier New" panose="02070309020205020404" pitchFamily="49" charset="0"/>
              </a:rPr>
              <a:t>Por ejemplo:</a:t>
            </a:r>
          </a:p>
          <a:p>
            <a:pPr marL="0" indent="0" algn="just">
              <a:buNone/>
            </a:pPr>
            <a:endParaRPr lang="es-MX" dirty="0">
              <a:latin typeface="Courier New" panose="02070309020205020404" pitchFamily="49" charset="0"/>
              <a:cs typeface="Courier New" panose="02070309020205020404" pitchFamily="49" charset="0"/>
            </a:endParaRPr>
          </a:p>
          <a:p>
            <a:pPr marL="0" indent="0" algn="just">
              <a:buNone/>
            </a:pPr>
            <a:r>
              <a:rPr lang="es-MX" dirty="0">
                <a:latin typeface="Courier New" panose="02070309020205020404" pitchFamily="49" charset="0"/>
                <a:cs typeface="Courier New" panose="02070309020205020404" pitchFamily="49" charset="0"/>
              </a:rPr>
              <a:t>La clase </a:t>
            </a:r>
            <a:r>
              <a:rPr lang="es-MX" b="1" dirty="0">
                <a:latin typeface="Courier New" panose="02070309020205020404" pitchFamily="49" charset="0"/>
                <a:cs typeface="Courier New" panose="02070309020205020404" pitchFamily="49" charset="0"/>
              </a:rPr>
              <a:t>Figura</a:t>
            </a:r>
            <a:r>
              <a:rPr lang="es-MX" dirty="0">
                <a:latin typeface="Courier New" panose="02070309020205020404" pitchFamily="49" charset="0"/>
                <a:cs typeface="Courier New" panose="02070309020205020404" pitchFamily="49" charset="0"/>
              </a:rPr>
              <a:t> es una clase abstracta porque no tiene sentido calcular su área, pero sí la de un </a:t>
            </a:r>
            <a:r>
              <a:rPr lang="es-MX" b="1" dirty="0">
                <a:latin typeface="Courier New" panose="02070309020205020404" pitchFamily="49" charset="0"/>
                <a:cs typeface="Courier New" panose="02070309020205020404" pitchFamily="49" charset="0"/>
              </a:rPr>
              <a:t>cuadrado</a:t>
            </a:r>
            <a:r>
              <a:rPr lang="es-MX" dirty="0">
                <a:latin typeface="Courier New" panose="02070309020205020404" pitchFamily="49" charset="0"/>
                <a:cs typeface="Courier New" panose="02070309020205020404" pitchFamily="49" charset="0"/>
              </a:rPr>
              <a:t> o un </a:t>
            </a:r>
            <a:r>
              <a:rPr lang="es-MX" b="1" dirty="0">
                <a:latin typeface="Courier New" panose="02070309020205020404" pitchFamily="49" charset="0"/>
                <a:cs typeface="Courier New" panose="02070309020205020404" pitchFamily="49" charset="0"/>
              </a:rPr>
              <a:t>círculo</a:t>
            </a:r>
            <a:r>
              <a:rPr lang="es-MX"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3724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5FE15-060F-4191-8B42-1ED11048AF4D}"/>
              </a:ext>
            </a:extLst>
          </p:cNvPr>
          <p:cNvSpPr>
            <a:spLocks noGrp="1"/>
          </p:cNvSpPr>
          <p:nvPr>
            <p:ph type="title"/>
          </p:nvPr>
        </p:nvSpPr>
        <p:spPr/>
        <p:txBody>
          <a:bodyPr/>
          <a:lstStyle/>
          <a:p>
            <a:r>
              <a:rPr lang="es-MX" dirty="0"/>
              <a:t>Sintaxis de una clase abstracta</a:t>
            </a:r>
          </a:p>
        </p:txBody>
      </p:sp>
      <p:sp>
        <p:nvSpPr>
          <p:cNvPr id="3" name="Marcador de contenido 2">
            <a:extLst>
              <a:ext uri="{FF2B5EF4-FFF2-40B4-BE49-F238E27FC236}">
                <a16:creationId xmlns:a16="http://schemas.microsoft.com/office/drawing/2014/main" id="{9FDA9A7F-8EDB-4FC8-9982-B3DA60CBBC17}"/>
              </a:ext>
            </a:extLst>
          </p:cNvPr>
          <p:cNvSpPr>
            <a:spLocks noGrp="1"/>
          </p:cNvSpPr>
          <p:nvPr>
            <p:ph idx="1"/>
          </p:nvPr>
        </p:nvSpPr>
        <p:spPr/>
        <p:txBody>
          <a:bodyPr/>
          <a:lstStyle/>
          <a:p>
            <a:pPr marL="0" indent="0">
              <a:buNone/>
            </a:pPr>
            <a:r>
              <a:rPr lang="es-MX" dirty="0" err="1">
                <a:latin typeface="Courier New" panose="02070309020205020404" pitchFamily="49" charset="0"/>
                <a:cs typeface="Courier New" panose="02070309020205020404" pitchFamily="49" charset="0"/>
              </a:rPr>
              <a:t>public</a:t>
            </a: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abstract</a:t>
            </a: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class</a:t>
            </a:r>
            <a:r>
              <a:rPr lang="es-MX" dirty="0">
                <a:latin typeface="Courier New" panose="02070309020205020404" pitchFamily="49" charset="0"/>
                <a:cs typeface="Courier New" panose="02070309020205020404" pitchFamily="49" charset="0"/>
              </a:rPr>
              <a:t> Figura</a:t>
            </a:r>
          </a:p>
          <a:p>
            <a:pPr marL="0" indent="0">
              <a:buNone/>
            </a:pPr>
            <a:r>
              <a:rPr lang="es-MX" dirty="0">
                <a:latin typeface="Courier New" panose="02070309020205020404" pitchFamily="49" charset="0"/>
                <a:cs typeface="Courier New" panose="02070309020205020404" pitchFamily="49" charset="0"/>
              </a:rPr>
              <a:t>{</a:t>
            </a:r>
          </a:p>
          <a:p>
            <a:pPr marL="0" indent="0">
              <a:buNone/>
            </a:pP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public</a:t>
            </a: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abstract</a:t>
            </a: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double</a:t>
            </a: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area</a:t>
            </a:r>
            <a:r>
              <a:rPr lang="es-MX" dirty="0">
                <a:latin typeface="Courier New" panose="02070309020205020404" pitchFamily="49" charset="0"/>
                <a:cs typeface="Courier New" panose="02070309020205020404" pitchFamily="49" charset="0"/>
              </a:rPr>
              <a:t>();</a:t>
            </a:r>
          </a:p>
          <a:p>
            <a:pPr marL="0" indent="0">
              <a:buNone/>
            </a:pP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piblic</a:t>
            </a: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double</a:t>
            </a:r>
            <a:r>
              <a:rPr lang="es-MX" dirty="0">
                <a:latin typeface="Courier New" panose="02070309020205020404" pitchFamily="49" charset="0"/>
                <a:cs typeface="Courier New" panose="02070309020205020404" pitchFamily="49" charset="0"/>
              </a:rPr>
              <a:t> </a:t>
            </a:r>
            <a:r>
              <a:rPr lang="es-MX" dirty="0" err="1">
                <a:latin typeface="Courier New" panose="02070309020205020404" pitchFamily="49" charset="0"/>
                <a:cs typeface="Courier New" panose="02070309020205020404" pitchFamily="49" charset="0"/>
              </a:rPr>
              <a:t>miOtroMetodo</a:t>
            </a:r>
            <a:r>
              <a:rPr lang="es-MX" dirty="0">
                <a:latin typeface="Courier New" panose="02070309020205020404" pitchFamily="49" charset="0"/>
                <a:cs typeface="Courier New" panose="02070309020205020404" pitchFamily="49" charset="0"/>
              </a:rPr>
              <a:t>( ){ ... }</a:t>
            </a:r>
          </a:p>
          <a:p>
            <a:pPr marL="0" indent="0">
              <a:buNone/>
            </a:pPr>
            <a:r>
              <a:rPr lang="es-MX"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9322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E3A4D5-4AD3-4CAE-8736-FE29F9F75706}"/>
              </a:ext>
            </a:extLst>
          </p:cNvPr>
          <p:cNvSpPr>
            <a:spLocks noGrp="1"/>
          </p:cNvSpPr>
          <p:nvPr>
            <p:ph type="title"/>
          </p:nvPr>
        </p:nvSpPr>
        <p:spPr/>
        <p:txBody>
          <a:bodyPr/>
          <a:lstStyle/>
          <a:p>
            <a:r>
              <a:rPr lang="es-MX" dirty="0"/>
              <a:t>Interfaces</a:t>
            </a:r>
          </a:p>
        </p:txBody>
      </p:sp>
      <p:sp>
        <p:nvSpPr>
          <p:cNvPr id="3" name="Marcador de contenido 2">
            <a:extLst>
              <a:ext uri="{FF2B5EF4-FFF2-40B4-BE49-F238E27FC236}">
                <a16:creationId xmlns:a16="http://schemas.microsoft.com/office/drawing/2014/main" id="{C40CC24E-BF5C-49D0-B85C-BB774863101E}"/>
              </a:ext>
            </a:extLst>
          </p:cNvPr>
          <p:cNvSpPr>
            <a:spLocks noGrp="1"/>
          </p:cNvSpPr>
          <p:nvPr>
            <p:ph idx="1"/>
          </p:nvPr>
        </p:nvSpPr>
        <p:spPr/>
        <p:txBody>
          <a:bodyPr>
            <a:normAutofit fontScale="62500" lnSpcReduction="20000"/>
          </a:bodyPr>
          <a:lstStyle/>
          <a:p>
            <a:pPr algn="just"/>
            <a:r>
              <a:rPr lang="es-MX" dirty="0"/>
              <a:t>En Java, las interfaces se declaran con la palabra reservada </a:t>
            </a:r>
            <a:r>
              <a:rPr lang="es-MX" b="1" dirty="0">
                <a:latin typeface="Courier New" panose="02070309020205020404" pitchFamily="49" charset="0"/>
                <a:cs typeface="Courier New" panose="02070309020205020404" pitchFamily="49" charset="0"/>
              </a:rPr>
              <a:t>interface</a:t>
            </a:r>
            <a:r>
              <a:rPr lang="es-MX" dirty="0"/>
              <a:t>.</a:t>
            </a:r>
          </a:p>
          <a:p>
            <a:pPr algn="just"/>
            <a:endParaRPr lang="es-MX" dirty="0"/>
          </a:p>
          <a:p>
            <a:pPr algn="just"/>
            <a:r>
              <a:rPr lang="es-MX" dirty="0"/>
              <a:t>En las clases que usan la interfaz se coloca la palabra reservada </a:t>
            </a:r>
            <a:r>
              <a:rPr lang="es-MX" b="1" dirty="0" err="1">
                <a:latin typeface="Courier New" panose="02070309020205020404" pitchFamily="49" charset="0"/>
                <a:cs typeface="Courier New" panose="02070309020205020404" pitchFamily="49" charset="0"/>
              </a:rPr>
              <a:t>implements</a:t>
            </a:r>
            <a:r>
              <a:rPr lang="es-MX" b="1" dirty="0">
                <a:latin typeface="Courier New" panose="02070309020205020404" pitchFamily="49" charset="0"/>
                <a:cs typeface="Courier New" panose="02070309020205020404" pitchFamily="49" charset="0"/>
              </a:rPr>
              <a:t> </a:t>
            </a:r>
            <a:r>
              <a:rPr lang="es-MX" dirty="0">
                <a:cs typeface="Courier New" panose="02070309020205020404" pitchFamily="49" charset="0"/>
              </a:rPr>
              <a:t>similar al </a:t>
            </a:r>
            <a:r>
              <a:rPr lang="es-MX" b="1" dirty="0" err="1">
                <a:latin typeface="Courier New" panose="02070309020205020404" pitchFamily="49" charset="0"/>
                <a:cs typeface="Courier New" panose="02070309020205020404" pitchFamily="49" charset="0"/>
              </a:rPr>
              <a:t>extends</a:t>
            </a:r>
            <a:r>
              <a:rPr lang="es-MX" dirty="0">
                <a:cs typeface="Courier New" panose="02070309020205020404" pitchFamily="49" charset="0"/>
              </a:rPr>
              <a:t> en la herencia</a:t>
            </a:r>
            <a:r>
              <a:rPr lang="es-MX" dirty="0"/>
              <a:t>.</a:t>
            </a:r>
          </a:p>
          <a:p>
            <a:pPr marL="0" indent="0" algn="just">
              <a:buNone/>
            </a:pPr>
            <a:endParaRPr lang="es-MX" dirty="0"/>
          </a:p>
          <a:p>
            <a:pPr algn="just"/>
            <a:r>
              <a:rPr lang="es-MX" dirty="0"/>
              <a:t>En la declaración de una interfaz lo único que aparecen son los métodos </a:t>
            </a:r>
            <a:r>
              <a:rPr lang="es-MX" b="1" dirty="0"/>
              <a:t>sin </a:t>
            </a:r>
            <a:r>
              <a:rPr lang="es-MX" dirty="0"/>
              <a:t>su implementación y las definiciones simbólicas de los atributos.</a:t>
            </a:r>
          </a:p>
          <a:p>
            <a:pPr algn="just"/>
            <a:endParaRPr lang="es-MX" dirty="0"/>
          </a:p>
          <a:p>
            <a:pPr algn="just"/>
            <a:r>
              <a:rPr lang="es-MX" dirty="0"/>
              <a:t>Una interface es una variante de una clase abstracta. Si la interfaz va a tener atributos, éstos deben llevar las palabras reservadas </a:t>
            </a:r>
            <a:r>
              <a:rPr lang="es-MX" b="1" dirty="0" err="1">
                <a:latin typeface="Courier New" panose="02070309020205020404" pitchFamily="49" charset="0"/>
                <a:cs typeface="Courier New" panose="02070309020205020404" pitchFamily="49" charset="0"/>
              </a:rPr>
              <a:t>static</a:t>
            </a:r>
            <a:r>
              <a:rPr lang="es-MX" b="1" dirty="0">
                <a:latin typeface="Courier New" panose="02070309020205020404" pitchFamily="49" charset="0"/>
                <a:cs typeface="Courier New" panose="02070309020205020404" pitchFamily="49" charset="0"/>
              </a:rPr>
              <a:t> final </a:t>
            </a:r>
            <a:r>
              <a:rPr lang="es-MX" dirty="0"/>
              <a:t>y con un valor inicial ya que funcionan como constantes por lo que, por convención, su nombre va en mayúsculas. </a:t>
            </a:r>
          </a:p>
          <a:p>
            <a:pPr algn="just"/>
            <a:endParaRPr lang="es-MX" dirty="0"/>
          </a:p>
          <a:p>
            <a:pPr algn="just"/>
            <a:r>
              <a:rPr lang="es-MX" dirty="0"/>
              <a:t>Una clase implementa una o más interfaces (separadas con comas ",") con la palabra reservada </a:t>
            </a:r>
            <a:r>
              <a:rPr lang="es-MX" b="1" dirty="0" err="1">
                <a:latin typeface="Courier New" panose="02070309020205020404" pitchFamily="49" charset="0"/>
                <a:cs typeface="Courier New" panose="02070309020205020404" pitchFamily="49" charset="0"/>
              </a:rPr>
              <a:t>implements</a:t>
            </a:r>
            <a:r>
              <a:rPr lang="es-MX" dirty="0"/>
              <a:t>. Con el uso de interfaces se puede "simular" la herencia múltiple que Java no soporta. </a:t>
            </a:r>
          </a:p>
        </p:txBody>
      </p:sp>
    </p:spTree>
    <p:extLst>
      <p:ext uri="{BB962C8B-B14F-4D97-AF65-F5344CB8AC3E}">
        <p14:creationId xmlns:p14="http://schemas.microsoft.com/office/powerpoint/2010/main" val="155177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5FE15-060F-4191-8B42-1ED11048AF4D}"/>
              </a:ext>
            </a:extLst>
          </p:cNvPr>
          <p:cNvSpPr>
            <a:spLocks noGrp="1"/>
          </p:cNvSpPr>
          <p:nvPr>
            <p:ph type="title"/>
          </p:nvPr>
        </p:nvSpPr>
        <p:spPr/>
        <p:txBody>
          <a:bodyPr/>
          <a:lstStyle/>
          <a:p>
            <a:r>
              <a:rPr lang="es-MX" dirty="0"/>
              <a:t>Sintaxis de interfaz</a:t>
            </a:r>
          </a:p>
        </p:txBody>
      </p:sp>
      <p:sp>
        <p:nvSpPr>
          <p:cNvPr id="3" name="Marcador de contenido 2">
            <a:extLst>
              <a:ext uri="{FF2B5EF4-FFF2-40B4-BE49-F238E27FC236}">
                <a16:creationId xmlns:a16="http://schemas.microsoft.com/office/drawing/2014/main" id="{9FDA9A7F-8EDB-4FC8-9982-B3DA60CBBC17}"/>
              </a:ext>
            </a:extLst>
          </p:cNvPr>
          <p:cNvSpPr>
            <a:spLocks noGrp="1"/>
          </p:cNvSpPr>
          <p:nvPr>
            <p:ph idx="1"/>
          </p:nvPr>
        </p:nvSpPr>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public interface </a:t>
            </a:r>
            <a:r>
              <a:rPr lang="en-US" dirty="0" err="1">
                <a:latin typeface="Courier New" panose="02070309020205020404" pitchFamily="49" charset="0"/>
                <a:cs typeface="Courier New" panose="02070309020205020404" pitchFamily="49" charset="0"/>
              </a:rPr>
              <a:t>Figura</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public double area();</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s-MX" dirty="0" err="1">
                <a:latin typeface="Courier New" panose="02070309020205020404" pitchFamily="49" charset="0"/>
                <a:cs typeface="Courier New" panose="02070309020205020404" pitchFamily="49" charset="0"/>
              </a:rPr>
              <a:t>class</a:t>
            </a:r>
            <a:r>
              <a:rPr lang="es-MX" dirty="0">
                <a:latin typeface="Courier New" panose="02070309020205020404" pitchFamily="49" charset="0"/>
                <a:cs typeface="Courier New" panose="02070309020205020404" pitchFamily="49" charset="0"/>
              </a:rPr>
              <a:t> Cuadrado </a:t>
            </a:r>
            <a:r>
              <a:rPr lang="es-MX" dirty="0" err="1">
                <a:latin typeface="Courier New" panose="02070309020205020404" pitchFamily="49" charset="0"/>
                <a:cs typeface="Courier New" panose="02070309020205020404" pitchFamily="49" charset="0"/>
              </a:rPr>
              <a:t>implements</a:t>
            </a:r>
            <a:r>
              <a:rPr lang="es-MX" dirty="0">
                <a:latin typeface="Courier New" panose="02070309020205020404" pitchFamily="49" charset="0"/>
                <a:cs typeface="Courier New" panose="02070309020205020404" pitchFamily="49" charset="0"/>
              </a:rPr>
              <a:t> Figura</a:t>
            </a:r>
          </a:p>
          <a:p>
            <a:pPr marL="0" indent="0">
              <a:buNone/>
            </a:pPr>
            <a:r>
              <a:rPr lang="es-MX" dirty="0">
                <a:latin typeface="Courier New" panose="02070309020205020404" pitchFamily="49" charset="0"/>
                <a:cs typeface="Courier New" panose="02070309020205020404" pitchFamily="49" charset="0"/>
              </a:rPr>
              <a:t>{</a:t>
            </a:r>
          </a:p>
          <a:p>
            <a:pPr marL="0" indent="0">
              <a:buNone/>
            </a:pPr>
            <a:r>
              <a:rPr lang="es-MX" dirty="0">
                <a:latin typeface="Courier New" panose="02070309020205020404" pitchFamily="49" charset="0"/>
                <a:cs typeface="Courier New" panose="02070309020205020404" pitchFamily="49" charset="0"/>
              </a:rPr>
              <a:t>   ...</a:t>
            </a:r>
          </a:p>
          <a:p>
            <a:pPr marL="0" indent="0">
              <a:buNone/>
            </a:pPr>
            <a:r>
              <a:rPr lang="es-MX"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3660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6_TF02787947.potx" id="{47904E6C-F941-4E76-BCE5-98990F587331}" vid="{E19800A4-2B41-4D60-89B5-7A2C3CED113C}"/>
    </a:ext>
  </a:ext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sobre matemáticas para el ámbito educativo con Pi (panorámica)</Template>
  <TotalTime>12307</TotalTime>
  <Words>3649</Words>
  <Application>Microsoft Office PowerPoint</Application>
  <PresentationFormat>Personalizado</PresentationFormat>
  <Paragraphs>691</Paragraphs>
  <Slides>98</Slides>
  <Notes>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98</vt:i4>
      </vt:variant>
    </vt:vector>
  </HeadingPairs>
  <TitlesOfParts>
    <vt:vector size="107" baseType="lpstr">
      <vt:lpstr>Arial</vt:lpstr>
      <vt:lpstr>Calibri</vt:lpstr>
      <vt:lpstr>Cambria Math</vt:lpstr>
      <vt:lpstr>Consolas</vt:lpstr>
      <vt:lpstr>Courier New</vt:lpstr>
      <vt:lpstr>Euphemia</vt:lpstr>
      <vt:lpstr>Josefin Sans</vt:lpstr>
      <vt:lpstr>Wingdings</vt:lpstr>
      <vt:lpstr>Matemáticas 16 X 9</vt:lpstr>
      <vt:lpstr>Java para Cibernética y Computación</vt:lpstr>
      <vt:lpstr>Forma de trabajo</vt:lpstr>
      <vt:lpstr>Programación por día</vt:lpstr>
      <vt:lpstr>Repaso</vt:lpstr>
      <vt:lpstr>Breve historia</vt:lpstr>
      <vt:lpstr>Recolector de basura</vt:lpstr>
      <vt:lpstr>Java JDK</vt:lpstr>
      <vt:lpstr>Java JRE</vt:lpstr>
      <vt:lpstr>Aplicaciones creadas en Java</vt:lpstr>
      <vt:lpstr>Ambientes de trabajo</vt:lpstr>
      <vt:lpstr>Ambientes de trabajo</vt:lpstr>
      <vt:lpstr>BlueJ</vt:lpstr>
      <vt:lpstr>Instalación</vt:lpstr>
      <vt:lpstr>Ambientes de trabajo</vt:lpstr>
      <vt:lpstr>Ambientes de trabajo</vt:lpstr>
      <vt:lpstr>Netbeans</vt:lpstr>
      <vt:lpstr>Instalación de Netbeans</vt:lpstr>
      <vt:lpstr>Opciones de descarga</vt:lpstr>
      <vt:lpstr>Estructura básica de un programa</vt:lpstr>
      <vt:lpstr>Presentación de PowerPoint</vt:lpstr>
      <vt:lpstr>El objeto System.out</vt:lpstr>
      <vt:lpstr>La clase Scanner</vt:lpstr>
      <vt:lpstr>Presentación de PowerPoint</vt:lpstr>
      <vt:lpstr>Métodos next()</vt:lpstr>
      <vt:lpstr>Definición de variables</vt:lpstr>
      <vt:lpstr>Constantes</vt:lpstr>
      <vt:lpstr>Comentarios</vt:lpstr>
      <vt:lpstr>Tipos de datos</vt:lpstr>
      <vt:lpstr>Palabras reservadas</vt:lpstr>
      <vt:lpstr>Operadores aritméticos</vt:lpstr>
      <vt:lpstr>Incremento ‘++’ y Decremento ‘--’</vt:lpstr>
      <vt:lpstr>Operadores relacionales</vt:lpstr>
      <vt:lpstr>Operadores lógicos</vt:lpstr>
      <vt:lpstr>Comparación de cadenas</vt:lpstr>
      <vt:lpstr>If</vt:lpstr>
      <vt:lpstr>Switch</vt:lpstr>
      <vt:lpstr>While</vt:lpstr>
      <vt:lpstr>Do While</vt:lpstr>
      <vt:lpstr>For</vt:lpstr>
      <vt:lpstr>Java para Cibernética y Computación</vt:lpstr>
      <vt:lpstr>API de Java</vt:lpstr>
      <vt:lpstr>Strings</vt:lpstr>
      <vt:lpstr>Strings</vt:lpstr>
      <vt:lpstr>Algunos métodos de las cadenas</vt:lpstr>
      <vt:lpstr>Arrays</vt:lpstr>
      <vt:lpstr>¿Qué es un arreglo?</vt:lpstr>
      <vt:lpstr>Declaración de un arreglo</vt:lpstr>
      <vt:lpstr>Asignar tamaño a un arreglo</vt:lpstr>
      <vt:lpstr>Inicializar un arreglo</vt:lpstr>
      <vt:lpstr>Acceder a un elemento del arreglo</vt:lpstr>
      <vt:lpstr>Tamaño de un arreglo</vt:lpstr>
      <vt:lpstr>Arreglo bidimensional (Matriz)</vt:lpstr>
      <vt:lpstr>Declaración e inicialización</vt:lpstr>
      <vt:lpstr>Asignar valores</vt:lpstr>
      <vt:lpstr>Otra forma de asignar valores</vt:lpstr>
      <vt:lpstr>Matriz de Strings</vt:lpstr>
      <vt:lpstr>Java para Cibernética y Computación</vt:lpstr>
      <vt:lpstr>¡¡¡¡Para empezar unos buenos memes!!!!!</vt:lpstr>
      <vt:lpstr>¡¡¡¡Para empezar unos buenos memes!!!!!</vt:lpstr>
      <vt:lpstr>¡¡¡¡Para empezar unos buenos memes!!!!!</vt:lpstr>
      <vt:lpstr>¡¡¡¡Para empezar unos buenos memes!!!!!</vt:lpstr>
      <vt:lpstr>¡¡¡¡Para empezar unos buenos memes!!!!!</vt:lpstr>
      <vt:lpstr>¡¡¡¡Para empezar unos buenos memes!!!!!</vt:lpstr>
      <vt:lpstr>¡¡¡¡Para empezar unos buenos memes!!!!!</vt:lpstr>
      <vt:lpstr>ArrayList</vt:lpstr>
      <vt:lpstr>ArrayList</vt:lpstr>
      <vt:lpstr>Declaración de un ArrayList</vt:lpstr>
      <vt:lpstr>Algunos de métodos de los arrayList</vt:lpstr>
      <vt:lpstr>Programación Orientada a Objetos</vt:lpstr>
      <vt:lpstr>Objeto</vt:lpstr>
      <vt:lpstr>Instanciar</vt:lpstr>
      <vt:lpstr>Clase</vt:lpstr>
      <vt:lpstr>Representación de clases en UML</vt:lpstr>
      <vt:lpstr>Abstracción</vt:lpstr>
      <vt:lpstr>Herencia</vt:lpstr>
      <vt:lpstr>Polimorfismo</vt:lpstr>
      <vt:lpstr>Encapsulamiento</vt:lpstr>
      <vt:lpstr>Modificadores de acceso</vt:lpstr>
      <vt:lpstr>Métodos constructores</vt:lpstr>
      <vt:lpstr>Métodos de clase</vt:lpstr>
      <vt:lpstr>Métodos de instancia</vt:lpstr>
      <vt:lpstr>void</vt:lpstr>
      <vt:lpstr>Métodos get() y set()</vt:lpstr>
      <vt:lpstr>Sintaxis de get() y set()</vt:lpstr>
      <vt:lpstr>Método toString()</vt:lpstr>
      <vt:lpstr>Java para Cibernética y Computación</vt:lpstr>
      <vt:lpstr>Herencia - Super y This</vt:lpstr>
      <vt:lpstr>Manejo de excepciones</vt:lpstr>
      <vt:lpstr>Manejo de excepciones - Sintaxis</vt:lpstr>
      <vt:lpstr>Jlabel - Etiquetas</vt:lpstr>
      <vt:lpstr>JTextField – Cajas de texto</vt:lpstr>
      <vt:lpstr>JTextField – Cajas de texto</vt:lpstr>
      <vt:lpstr>JButton - Botones</vt:lpstr>
      <vt:lpstr>Java para Cibernética y Computación</vt:lpstr>
      <vt:lpstr>Clases Abstractas</vt:lpstr>
      <vt:lpstr>Sintaxis de una clase abstracta</vt:lpstr>
      <vt:lpstr>Interfaces</vt:lpstr>
      <vt:lpstr>Sintaxis de interfaz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para Cibernética y Computación</dc:title>
  <dc:creator>Gamar Zaid Joseph García Castillo</dc:creator>
  <cp:lastModifiedBy>Gamar Zaid Joseph García Castillo</cp:lastModifiedBy>
  <cp:revision>128</cp:revision>
  <dcterms:created xsi:type="dcterms:W3CDTF">2018-05-21T18:50:41Z</dcterms:created>
  <dcterms:modified xsi:type="dcterms:W3CDTF">2018-06-01T11:57:07Z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