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9" r:id="rId3"/>
    <p:sldId id="377" r:id="rId4"/>
    <p:sldId id="303" r:id="rId5"/>
    <p:sldId id="366" r:id="rId6"/>
    <p:sldId id="367" r:id="rId7"/>
    <p:sldId id="315" r:id="rId8"/>
    <p:sldId id="316" r:id="rId9"/>
    <p:sldId id="318" r:id="rId10"/>
    <p:sldId id="317" r:id="rId11"/>
    <p:sldId id="350" r:id="rId12"/>
    <p:sldId id="381" r:id="rId13"/>
    <p:sldId id="380" r:id="rId14"/>
    <p:sldId id="382" r:id="rId15"/>
    <p:sldId id="383" r:id="rId16"/>
    <p:sldId id="384" r:id="rId17"/>
    <p:sldId id="385" r:id="rId18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234" y="108"/>
      </p:cViewPr>
      <p:guideLst>
        <p:guide orient="horz" pos="2160"/>
        <p:guide pos="3839"/>
        <p:guide pos="9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27/05/2019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E3E6375-12E6-4E4C-A6F2-0201A7DD461C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672DBA-49C3-447C-8085-7649BB6EA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17" y="5748804"/>
            <a:ext cx="972672" cy="9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99DC4-4256-4953-A8BE-41129FBB7D75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16CC3-512C-43DA-862B-639FBE58970A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59F20-0FB6-472A-A7F0-7B591A9DC9E8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5">
            <a:extLst>
              <a:ext uri="{FF2B5EF4-FFF2-40B4-BE49-F238E27FC236}">
                <a16:creationId xmlns:a16="http://schemas.microsoft.com/office/drawing/2014/main" id="{6B4951B9-C93F-47B4-AFDA-1E03089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449" y="5634257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fld id="{7DC1BBB0-96F0-4077-A278-0F3FB5C104D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15A641C-49BC-4ADF-8EBB-AB7FE6384C3B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2F5AABF-08C1-432E-AF6A-37E77E77A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17" y="5748804"/>
            <a:ext cx="972672" cy="9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DA9407-1A70-4734-8F58-D94F6884FC77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A36989-9759-4325-86D2-9F33AA756EC6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D2734-5FC1-476A-A6DD-9E43A0C57FF3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C1CFCB-67E6-4FBB-BBF8-6C713C3713B1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EACB1C-E1D5-43FA-9308-DCAC2236A8E5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EE992D6-15B5-44D1-AA1B-975A175EB827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 userDrawn="1"/>
        </p:nvSpPr>
        <p:spPr bwMode="black">
          <a:xfrm>
            <a:off x="621804" y="736219"/>
            <a:ext cx="609441" cy="609600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F9CA4780-4EAA-4D3C-A6D9-69F8664A7B2F}" type="datetime1">
              <a:rPr lang="es-ES" noProof="0" smtClean="0"/>
              <a:t>27/05/2019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90449" y="5634257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fld id="{7DC1BBB0-96F0-4077-A278-0F3FB5C104D3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DE858A8-E6EE-45BB-AE22-EA6A2251724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7929" y="775793"/>
            <a:ext cx="507867" cy="50786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8139E34-082A-4F07-8F8E-7A1644AD4B32}"/>
              </a:ext>
            </a:extLst>
          </p:cNvPr>
          <p:cNvSpPr/>
          <p:nvPr userDrawn="1"/>
        </p:nvSpPr>
        <p:spPr>
          <a:xfrm>
            <a:off x="-7701" y="6021288"/>
            <a:ext cx="1234266" cy="836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 descr="Imagen que contiene texto&#10;&#10;Descripción generada automáticamente">
            <a:extLst>
              <a:ext uri="{FF2B5EF4-FFF2-40B4-BE49-F238E27FC236}">
                <a16:creationId xmlns:a16="http://schemas.microsoft.com/office/drawing/2014/main" id="{F45F47BC-5AB6-4CF0-8588-C97EF693825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4270" y="6075399"/>
            <a:ext cx="839582" cy="7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marzaid/cursojava" TargetMode="External"/><Relationship Id="rId2" Type="http://schemas.openxmlformats.org/officeDocument/2006/relationships/hyperlink" Target="https://github.com/gamarzaid/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marzaid/javagrafic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7988" y="1124744"/>
            <a:ext cx="9354375" cy="1931447"/>
          </a:xfrm>
        </p:spPr>
        <p:txBody>
          <a:bodyPr rtlCol="0"/>
          <a:lstStyle/>
          <a:p>
            <a:pPr algn="ctr"/>
            <a:b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b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b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s-MX" sz="66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Introducción a la interfaz gráfica de Java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972" y="5013176"/>
            <a:ext cx="7776864" cy="47074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2800" b="1" dirty="0"/>
              <a:t>Colegio de Ciencias y Humanidades – Plantel Oriente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BB5D89-82B4-4DBE-84A5-31CDD89635C3}"/>
              </a:ext>
            </a:extLst>
          </p:cNvPr>
          <p:cNvSpPr txBox="1">
            <a:spLocks/>
          </p:cNvSpPr>
          <p:nvPr/>
        </p:nvSpPr>
        <p:spPr>
          <a:xfrm>
            <a:off x="2133972" y="5877272"/>
            <a:ext cx="7698191" cy="72007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Java</a:t>
            </a:r>
            <a:r>
              <a:rPr lang="es-ES" sz="3200" dirty="0"/>
              <a:t> para Cibernética y Computación II</a:t>
            </a:r>
            <a:endParaRPr lang="es-MX" sz="3200" b="1" dirty="0">
              <a:solidFill>
                <a:srgbClr val="C0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3B8E079D-F1AE-4891-A648-C5A8F63D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7" y="1412776"/>
            <a:ext cx="875731" cy="875731"/>
          </a:xfrm>
          <a:prstGeom prst="rect">
            <a:avLst/>
          </a:prstGeom>
        </p:spPr>
      </p:pic>
      <p:pic>
        <p:nvPicPr>
          <p:cNvPr id="8" name="Imagen 7" descr="Imagen que contiene contenedor&#10;&#10;Descripción generada automáticamente">
            <a:extLst>
              <a:ext uri="{FF2B5EF4-FFF2-40B4-BE49-F238E27FC236}">
                <a16:creationId xmlns:a16="http://schemas.microsoft.com/office/drawing/2014/main" id="{181E6376-FD38-4E7F-A1EE-D6D3C951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3" y="188640"/>
            <a:ext cx="938281" cy="936104"/>
          </a:xfrm>
          <a:prstGeom prst="rect">
            <a:avLst/>
          </a:prstGeom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D09017-DDBB-4893-ADFF-C07DDE49F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844" y="5877272"/>
            <a:ext cx="1040566" cy="875731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AE85EED-1310-4B3E-9563-8F80A1F3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5542B-B95D-40FC-ADB0-1B96D38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Algunos de métodos de los </a:t>
            </a:r>
            <a:r>
              <a:rPr lang="es-MX" dirty="0" err="1"/>
              <a:t>arrayList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22FD5-D341-4ECA-A303-5455FB39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b="1" dirty="0" err="1"/>
              <a:t>add</a:t>
            </a:r>
            <a:r>
              <a:rPr lang="es-MX" b="1" dirty="0"/>
              <a:t>()</a:t>
            </a:r>
            <a:r>
              <a:rPr lang="es-MX" dirty="0">
                <a:cs typeface="Courier New" panose="02070309020205020404" pitchFamily="49" charset="0"/>
              </a:rPr>
              <a:t>//Añade un elemento</a:t>
            </a:r>
          </a:p>
          <a:p>
            <a:pPr algn="just"/>
            <a:r>
              <a:rPr lang="es-MX" b="1" dirty="0" err="1"/>
              <a:t>size</a:t>
            </a:r>
            <a:r>
              <a:rPr lang="es-MX" b="1" dirty="0"/>
              <a:t>()</a:t>
            </a:r>
            <a:r>
              <a:rPr lang="es-MX" dirty="0">
                <a:cs typeface="Courier New" panose="02070309020205020404" pitchFamily="49" charset="0"/>
              </a:rPr>
              <a:t>//Devuelve el número de elementos del arreglo</a:t>
            </a:r>
          </a:p>
          <a:p>
            <a:pPr algn="just"/>
            <a:r>
              <a:rPr lang="es-MX" b="1" dirty="0" err="1"/>
              <a:t>get</a:t>
            </a:r>
            <a:r>
              <a:rPr lang="es-MX" b="1" dirty="0"/>
              <a:t>()</a:t>
            </a:r>
            <a:r>
              <a:rPr lang="es-MX" dirty="0">
                <a:cs typeface="Courier New" panose="02070309020205020404" pitchFamily="49" charset="0"/>
              </a:rPr>
              <a:t>//Extrae el elemento del arreglo que se le pasa como parámetro</a:t>
            </a:r>
          </a:p>
          <a:p>
            <a:pPr algn="just"/>
            <a:r>
              <a:rPr lang="es-MX" b="1" dirty="0" err="1"/>
              <a:t>remove</a:t>
            </a:r>
            <a:r>
              <a:rPr lang="es-MX" b="1" dirty="0"/>
              <a:t>()</a:t>
            </a:r>
            <a:r>
              <a:rPr lang="es-MX" dirty="0">
                <a:cs typeface="Courier New" panose="02070309020205020404" pitchFamily="49" charset="0"/>
              </a:rPr>
              <a:t>//Borra elementos del arreglo</a:t>
            </a:r>
          </a:p>
          <a:p>
            <a:pPr algn="just"/>
            <a:r>
              <a:rPr lang="es-MX" b="1" dirty="0" err="1"/>
              <a:t>clear</a:t>
            </a:r>
            <a:r>
              <a:rPr lang="es-MX" b="1" dirty="0"/>
              <a:t>()</a:t>
            </a:r>
            <a:r>
              <a:rPr lang="es-MX" dirty="0">
                <a:cs typeface="Courier New" panose="02070309020205020404" pitchFamily="49" charset="0"/>
              </a:rPr>
              <a:t>//Borra todos los elementos del arreglo</a:t>
            </a:r>
          </a:p>
          <a:p>
            <a:pPr algn="just"/>
            <a:r>
              <a:rPr lang="es-MX" b="1" dirty="0" err="1"/>
              <a:t>isEmpty</a:t>
            </a:r>
            <a:r>
              <a:rPr lang="es-MX" b="1" dirty="0"/>
              <a:t>()</a:t>
            </a:r>
            <a:r>
              <a:rPr lang="es-MX" dirty="0">
                <a:cs typeface="Courier New" panose="02070309020205020404" pitchFamily="49" charset="0"/>
              </a:rPr>
              <a:t>//Devuelve True si el </a:t>
            </a:r>
            <a:r>
              <a:rPr lang="es-MX" dirty="0" err="1">
                <a:cs typeface="Courier New" panose="02070309020205020404" pitchFamily="49" charset="0"/>
              </a:rPr>
              <a:t>ArrayList</a:t>
            </a:r>
            <a:r>
              <a:rPr lang="es-MX" dirty="0">
                <a:cs typeface="Courier New" panose="02070309020205020404" pitchFamily="49" charset="0"/>
              </a:rPr>
              <a:t> esta vacío. Si no devuelve False.</a:t>
            </a:r>
          </a:p>
          <a:p>
            <a:pPr algn="just"/>
            <a:r>
              <a:rPr lang="es-MX" b="1" dirty="0"/>
              <a:t>clone()</a:t>
            </a:r>
            <a:r>
              <a:rPr lang="es-MX" dirty="0">
                <a:cs typeface="Courier New" panose="02070309020205020404" pitchFamily="49" charset="0"/>
              </a:rPr>
              <a:t>//copia en contenido de un arreglo a otro</a:t>
            </a:r>
          </a:p>
        </p:txBody>
      </p:sp>
    </p:spTree>
    <p:extLst>
      <p:ext uri="{BB962C8B-B14F-4D97-AF65-F5344CB8AC3E}">
        <p14:creationId xmlns:p14="http://schemas.microsoft.com/office/powerpoint/2010/main" val="10342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3136A7-C890-4B17-979C-93EA602A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gráfica en Java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907B3-63DA-47D4-8E50-3ECD2173C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3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5542B-B95D-40FC-ADB0-1B96D38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Seguiremos con los mismo componentes!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22FD5-D341-4ECA-A303-5455FB39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3200" dirty="0">
              <a:cs typeface="Courier New" panose="02070309020205020404" pitchFamily="49" charset="0"/>
            </a:endParaRPr>
          </a:p>
        </p:txBody>
      </p:sp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0EBD3D53-B791-4179-9A2A-1F0C9C23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700808"/>
            <a:ext cx="33147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llaboutbasic.files.wordpress.com/2010/12/jtextfield.png">
            <a:extLst>
              <a:ext uri="{FF2B5EF4-FFF2-40B4-BE49-F238E27FC236}">
                <a16:creationId xmlns:a16="http://schemas.microsoft.com/office/drawing/2014/main" id="{FE69D9C6-8882-4A9B-B74D-3416E897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38" y="1513429"/>
            <a:ext cx="28860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relacionada">
            <a:extLst>
              <a:ext uri="{FF2B5EF4-FFF2-40B4-BE49-F238E27FC236}">
                <a16:creationId xmlns:a16="http://schemas.microsoft.com/office/drawing/2014/main" id="{386627C0-A179-4646-9742-81495C88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111" y="3284984"/>
            <a:ext cx="39814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5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5542B-B95D-40FC-ADB0-1B96D38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</a:t>
            </a:r>
            <a:r>
              <a:rPr lang="es-MX" dirty="0" err="1"/>
              <a:t>Parse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22FD5-D341-4ECA-A303-5455FB39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El método "</a:t>
            </a:r>
            <a:r>
              <a:rPr lang="es-MX" sz="3200" dirty="0" err="1">
                <a:cs typeface="Courier New" panose="02070309020205020404" pitchFamily="49" charset="0"/>
              </a:rPr>
              <a:t>parse</a:t>
            </a:r>
            <a:r>
              <a:rPr lang="es-MX" sz="3200" dirty="0">
                <a:cs typeface="Courier New" panose="02070309020205020404" pitchFamily="49" charset="0"/>
              </a:rPr>
              <a:t>", entre sus múltiples funciones, nos permite convertir cadenas de caracteres a datos numéricos, es decir, convertir valores almacenados como </a:t>
            </a:r>
            <a:r>
              <a:rPr lang="es-MX" sz="3200" dirty="0" err="1">
                <a:cs typeface="Courier New" panose="02070309020205020404" pitchFamily="49" charset="0"/>
              </a:rPr>
              <a:t>String</a:t>
            </a:r>
            <a:r>
              <a:rPr lang="es-MX" sz="3200" dirty="0">
                <a:cs typeface="Courier New" panose="02070309020205020404" pitchFamily="49" charset="0"/>
              </a:rPr>
              <a:t> a un dato del tipo </a:t>
            </a:r>
            <a:r>
              <a:rPr lang="es-MX" sz="3200" dirty="0" err="1">
                <a:cs typeface="Courier New" panose="02070309020205020404" pitchFamily="49" charset="0"/>
              </a:rPr>
              <a:t>int</a:t>
            </a:r>
            <a:r>
              <a:rPr lang="es-MX" sz="3200" dirty="0">
                <a:cs typeface="Courier New" panose="02070309020205020404" pitchFamily="49" charset="0"/>
              </a:rPr>
              <a:t>, </a:t>
            </a:r>
            <a:r>
              <a:rPr lang="es-MX" sz="3200" dirty="0" err="1">
                <a:cs typeface="Courier New" panose="02070309020205020404" pitchFamily="49" charset="0"/>
              </a:rPr>
              <a:t>double</a:t>
            </a:r>
            <a:r>
              <a:rPr lang="es-MX" sz="3200" dirty="0">
                <a:cs typeface="Courier New" panose="02070309020205020404" pitchFamily="49" charset="0"/>
              </a:rPr>
              <a:t> u otro según se requiera.</a:t>
            </a:r>
          </a:p>
          <a:p>
            <a:pPr marL="0" indent="0" algn="just">
              <a:buNone/>
            </a:pPr>
            <a:endParaRPr lang="es-MX" sz="32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Esto es muy útil a la hora de ingresar números desde el teclado, ya que Java toma los datos capturados por el teclado como cadenas de caracteres con las que no se pueden realizar operaciones matemáticas, y en muchas ocasiones necesitamos leer números para realizar operaciones con ellos.</a:t>
            </a:r>
          </a:p>
        </p:txBody>
      </p:sp>
    </p:spTree>
    <p:extLst>
      <p:ext uri="{BB962C8B-B14F-4D97-AF65-F5344CB8AC3E}">
        <p14:creationId xmlns:p14="http://schemas.microsoft.com/office/powerpoint/2010/main" val="33448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5542B-B95D-40FC-ADB0-1B96D38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</a:t>
            </a:r>
            <a:r>
              <a:rPr lang="es-MX" dirty="0" err="1"/>
              <a:t>parsear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22FD5-D341-4ECA-A303-5455FB39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MX" sz="3200" b="1" dirty="0">
                <a:cs typeface="Courier New" panose="02070309020205020404" pitchFamily="49" charset="0"/>
              </a:rPr>
              <a:t>De </a:t>
            </a:r>
            <a:r>
              <a:rPr lang="es-MX" sz="3200" b="1" dirty="0" err="1">
                <a:cs typeface="Courier New" panose="02070309020205020404" pitchFamily="49" charset="0"/>
              </a:rPr>
              <a:t>String</a:t>
            </a:r>
            <a:r>
              <a:rPr lang="es-MX" sz="3200" b="1" dirty="0">
                <a:cs typeface="Courier New" panose="02070309020205020404" pitchFamily="49" charset="0"/>
              </a:rPr>
              <a:t> a </a:t>
            </a:r>
            <a:r>
              <a:rPr lang="es-MX" sz="3200" b="1" dirty="0" err="1">
                <a:cs typeface="Courier New" panose="02070309020205020404" pitchFamily="49" charset="0"/>
              </a:rPr>
              <a:t>int</a:t>
            </a:r>
            <a:r>
              <a:rPr lang="es-MX" sz="3200" b="1" dirty="0"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String</a:t>
            </a:r>
            <a:r>
              <a:rPr lang="es-MX" sz="3200" dirty="0">
                <a:cs typeface="Courier New" panose="02070309020205020404" pitchFamily="49" charset="0"/>
              </a:rPr>
              <a:t> cadena = "123";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int</a:t>
            </a:r>
            <a:r>
              <a:rPr lang="es-MX" sz="3200" dirty="0">
                <a:cs typeface="Courier New" panose="02070309020205020404" pitchFamily="49" charset="0"/>
              </a:rPr>
              <a:t> entero = </a:t>
            </a:r>
            <a:r>
              <a:rPr lang="es-MX" sz="3200" dirty="0" err="1">
                <a:cs typeface="Courier New" panose="02070309020205020404" pitchFamily="49" charset="0"/>
              </a:rPr>
              <a:t>Integer.parseInt</a:t>
            </a:r>
            <a:r>
              <a:rPr lang="es-MX" sz="3200" dirty="0">
                <a:cs typeface="Courier New" panose="02070309020205020404" pitchFamily="49" charset="0"/>
              </a:rPr>
              <a:t>(cadena);</a:t>
            </a:r>
          </a:p>
          <a:p>
            <a:pPr algn="just"/>
            <a:endParaRPr lang="es-MX" sz="3200" dirty="0">
              <a:cs typeface="Courier New" panose="02070309020205020404" pitchFamily="49" charset="0"/>
            </a:endParaRPr>
          </a:p>
          <a:p>
            <a:pPr algn="just"/>
            <a:r>
              <a:rPr lang="es-MX" sz="3200" b="1" dirty="0">
                <a:cs typeface="Courier New" panose="02070309020205020404" pitchFamily="49" charset="0"/>
              </a:rPr>
              <a:t>De </a:t>
            </a:r>
            <a:r>
              <a:rPr lang="es-MX" sz="3200" b="1" dirty="0" err="1">
                <a:cs typeface="Courier New" panose="02070309020205020404" pitchFamily="49" charset="0"/>
              </a:rPr>
              <a:t>String</a:t>
            </a:r>
            <a:r>
              <a:rPr lang="es-MX" sz="3200" b="1" dirty="0">
                <a:cs typeface="Courier New" panose="02070309020205020404" pitchFamily="49" charset="0"/>
              </a:rPr>
              <a:t> a </a:t>
            </a:r>
            <a:r>
              <a:rPr lang="es-MX" sz="3200" b="1" dirty="0" err="1">
                <a:cs typeface="Courier New" panose="02070309020205020404" pitchFamily="49" charset="0"/>
              </a:rPr>
              <a:t>double</a:t>
            </a:r>
            <a:r>
              <a:rPr lang="es-MX" sz="3200" b="1" dirty="0"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String</a:t>
            </a:r>
            <a:r>
              <a:rPr lang="es-MX" sz="3200" dirty="0">
                <a:cs typeface="Courier New" panose="02070309020205020404" pitchFamily="49" charset="0"/>
              </a:rPr>
              <a:t> cadena = "12.3";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double</a:t>
            </a:r>
            <a:r>
              <a:rPr lang="es-MX" sz="3200" dirty="0">
                <a:cs typeface="Courier New" panose="02070309020205020404" pitchFamily="49" charset="0"/>
              </a:rPr>
              <a:t> decimal = </a:t>
            </a:r>
            <a:r>
              <a:rPr lang="es-MX" sz="3200" dirty="0" err="1">
                <a:cs typeface="Courier New" panose="02070309020205020404" pitchFamily="49" charset="0"/>
              </a:rPr>
              <a:t>Double.parseDouble</a:t>
            </a:r>
            <a:r>
              <a:rPr lang="es-MX" sz="3200" dirty="0">
                <a:cs typeface="Courier New" panose="02070309020205020404" pitchFamily="49" charset="0"/>
              </a:rPr>
              <a:t>(cadena);</a:t>
            </a:r>
          </a:p>
          <a:p>
            <a:pPr algn="just"/>
            <a:endParaRPr lang="es-MX" sz="3200" dirty="0">
              <a:cs typeface="Courier New" panose="02070309020205020404" pitchFamily="49" charset="0"/>
            </a:endParaRPr>
          </a:p>
          <a:p>
            <a:pPr algn="just"/>
            <a:r>
              <a:rPr lang="es-MX" sz="3200" b="1" dirty="0">
                <a:cs typeface="Courier New" panose="02070309020205020404" pitchFamily="49" charset="0"/>
              </a:rPr>
              <a:t>De </a:t>
            </a:r>
            <a:r>
              <a:rPr lang="es-MX" sz="3200" b="1" dirty="0" err="1">
                <a:cs typeface="Courier New" panose="02070309020205020404" pitchFamily="49" charset="0"/>
              </a:rPr>
              <a:t>String</a:t>
            </a:r>
            <a:r>
              <a:rPr lang="es-MX" sz="3200" b="1" dirty="0">
                <a:cs typeface="Courier New" panose="02070309020205020404" pitchFamily="49" charset="0"/>
              </a:rPr>
              <a:t> a </a:t>
            </a:r>
            <a:r>
              <a:rPr lang="es-MX" sz="3200" b="1" dirty="0" err="1">
                <a:cs typeface="Courier New" panose="02070309020205020404" pitchFamily="49" charset="0"/>
              </a:rPr>
              <a:t>float</a:t>
            </a:r>
            <a:r>
              <a:rPr lang="es-MX" sz="3200" b="1" dirty="0"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String</a:t>
            </a:r>
            <a:r>
              <a:rPr lang="es-MX" sz="3200" dirty="0">
                <a:cs typeface="Courier New" panose="02070309020205020404" pitchFamily="49" charset="0"/>
              </a:rPr>
              <a:t> cadena = "1.23";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float</a:t>
            </a:r>
            <a:r>
              <a:rPr lang="es-MX" sz="3200" dirty="0">
                <a:cs typeface="Courier New" panose="02070309020205020404" pitchFamily="49" charset="0"/>
              </a:rPr>
              <a:t> flotante = </a:t>
            </a:r>
            <a:r>
              <a:rPr lang="es-MX" sz="3200" dirty="0" err="1">
                <a:cs typeface="Courier New" panose="02070309020205020404" pitchFamily="49" charset="0"/>
              </a:rPr>
              <a:t>Float.parseFloat</a:t>
            </a:r>
            <a:r>
              <a:rPr lang="es-MX" sz="3200" dirty="0">
                <a:cs typeface="Courier New" panose="02070309020205020404" pitchFamily="49" charset="0"/>
              </a:rPr>
              <a:t>(cadena);</a:t>
            </a:r>
          </a:p>
          <a:p>
            <a:pPr algn="just"/>
            <a:endParaRPr lang="es-MX" sz="3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5542B-B95D-40FC-ADB0-1B96D38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¿Se podrá al revés?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22FD5-D341-4ECA-A303-5455FB39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8"/>
          </a:xfrm>
        </p:spPr>
        <p:txBody>
          <a:bodyPr>
            <a:normAutofit/>
          </a:bodyPr>
          <a:lstStyle/>
          <a:p>
            <a:pPr algn="just"/>
            <a:r>
              <a:rPr lang="es-MX" sz="3200" dirty="0">
                <a:cs typeface="Courier New" panose="02070309020205020404" pitchFamily="49" charset="0"/>
              </a:rPr>
              <a:t>Hemos visto como podemos pasar de </a:t>
            </a:r>
            <a:r>
              <a:rPr lang="es-MX" sz="3200" dirty="0" err="1">
                <a:cs typeface="Courier New" panose="02070309020205020404" pitchFamily="49" charset="0"/>
              </a:rPr>
              <a:t>String</a:t>
            </a:r>
            <a:r>
              <a:rPr lang="es-MX" sz="3200" dirty="0">
                <a:cs typeface="Courier New" panose="02070309020205020404" pitchFamily="49" charset="0"/>
              </a:rPr>
              <a:t> a otro valor, ¿podemos hacerlo a la inversa? La respuesta es sí, usaremos el método </a:t>
            </a:r>
            <a:r>
              <a:rPr lang="es-MX" sz="3200" b="1" dirty="0" err="1">
                <a:cs typeface="Courier New" panose="02070309020205020404" pitchFamily="49" charset="0"/>
              </a:rPr>
              <a:t>toString</a:t>
            </a:r>
            <a:r>
              <a:rPr lang="es-MX" sz="3200" dirty="0">
                <a:cs typeface="Courier New" panose="02070309020205020404" pitchFamily="49" charset="0"/>
              </a:rPr>
              <a:t> de cada clase de la variables primitiva.</a:t>
            </a:r>
          </a:p>
          <a:p>
            <a:pPr marL="0" indent="0" algn="just">
              <a:buNone/>
            </a:pPr>
            <a:endParaRPr lang="es-MX" sz="32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Resultado de imagen para parseo de datos en java">
            <a:extLst>
              <a:ext uri="{FF2B5EF4-FFF2-40B4-BE49-F238E27FC236}">
                <a16:creationId xmlns:a16="http://schemas.microsoft.com/office/drawing/2014/main" id="{9D14EC4F-F533-4273-9C31-686DCC082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/>
          <a:stretch/>
        </p:blipFill>
        <p:spPr bwMode="auto">
          <a:xfrm>
            <a:off x="4726260" y="3789040"/>
            <a:ext cx="6480720" cy="186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5542B-B95D-40FC-ADB0-1B96D38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inverso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22FD5-D341-4ECA-A303-5455FB39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sz="3200" b="1" dirty="0">
                <a:cs typeface="Courier New" panose="02070309020205020404" pitchFamily="49" charset="0"/>
              </a:rPr>
              <a:t>De </a:t>
            </a:r>
            <a:r>
              <a:rPr lang="es-MX" sz="3200" b="1" dirty="0" err="1">
                <a:cs typeface="Courier New" panose="02070309020205020404" pitchFamily="49" charset="0"/>
              </a:rPr>
              <a:t>int</a:t>
            </a:r>
            <a:r>
              <a:rPr lang="es-MX" sz="3200" b="1" dirty="0">
                <a:cs typeface="Courier New" panose="02070309020205020404" pitchFamily="49" charset="0"/>
              </a:rPr>
              <a:t> a </a:t>
            </a:r>
            <a:r>
              <a:rPr lang="es-MX" sz="3200" b="1" dirty="0" err="1">
                <a:cs typeface="Courier New" panose="02070309020205020404" pitchFamily="49" charset="0"/>
              </a:rPr>
              <a:t>String</a:t>
            </a:r>
            <a:r>
              <a:rPr lang="es-MX" sz="3200" b="1" dirty="0"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s-MX" sz="2800" dirty="0">
                <a:cs typeface="Courier New" panose="02070309020205020404" pitchFamily="49" charset="0"/>
              </a:rPr>
              <a:t>	</a:t>
            </a:r>
            <a:r>
              <a:rPr lang="es-MX" sz="2800" dirty="0" err="1">
                <a:cs typeface="Courier New" panose="02070309020205020404" pitchFamily="49" charset="0"/>
              </a:rPr>
              <a:t>int</a:t>
            </a:r>
            <a:r>
              <a:rPr lang="es-MX" sz="2800" dirty="0">
                <a:cs typeface="Courier New" panose="02070309020205020404" pitchFamily="49" charset="0"/>
              </a:rPr>
              <a:t> </a:t>
            </a:r>
            <a:r>
              <a:rPr lang="es-MX" sz="2800" dirty="0" err="1">
                <a:cs typeface="Courier New" panose="02070309020205020404" pitchFamily="49" charset="0"/>
              </a:rPr>
              <a:t>num</a:t>
            </a:r>
            <a:r>
              <a:rPr lang="es-MX" sz="2800" dirty="0">
                <a:cs typeface="Courier New" panose="02070309020205020404" pitchFamily="49" charset="0"/>
              </a:rPr>
              <a:t> = 2;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String</a:t>
            </a:r>
            <a:r>
              <a:rPr lang="es-MX" sz="3200" dirty="0">
                <a:cs typeface="Courier New" panose="02070309020205020404" pitchFamily="49" charset="0"/>
              </a:rPr>
              <a:t> </a:t>
            </a:r>
            <a:r>
              <a:rPr lang="es-MX" sz="3200" dirty="0" err="1">
                <a:cs typeface="Courier New" panose="02070309020205020404" pitchFamily="49" charset="0"/>
              </a:rPr>
              <a:t>cad</a:t>
            </a:r>
            <a:r>
              <a:rPr lang="es-MX" sz="3200" dirty="0">
                <a:cs typeface="Courier New" panose="02070309020205020404" pitchFamily="49" charset="0"/>
              </a:rPr>
              <a:t> = </a:t>
            </a:r>
            <a:r>
              <a:rPr lang="es-MX" sz="3200" dirty="0" err="1">
                <a:cs typeface="Courier New" panose="02070309020205020404" pitchFamily="49" charset="0"/>
              </a:rPr>
              <a:t>Integer.toString</a:t>
            </a:r>
            <a:r>
              <a:rPr lang="es-MX" sz="3200" dirty="0">
                <a:cs typeface="Courier New" panose="02070309020205020404" pitchFamily="49" charset="0"/>
              </a:rPr>
              <a:t>(</a:t>
            </a:r>
            <a:r>
              <a:rPr lang="es-MX" sz="3200" dirty="0" err="1">
                <a:cs typeface="Courier New" panose="02070309020205020404" pitchFamily="49" charset="0"/>
              </a:rPr>
              <a:t>num</a:t>
            </a:r>
            <a:r>
              <a:rPr lang="es-MX" sz="3200" dirty="0"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endParaRPr lang="es-MX" sz="3200" dirty="0">
              <a:cs typeface="Courier New" panose="02070309020205020404" pitchFamily="49" charset="0"/>
            </a:endParaRPr>
          </a:p>
          <a:p>
            <a:pPr algn="just"/>
            <a:r>
              <a:rPr lang="es-MX" sz="3200" b="1" dirty="0">
                <a:cs typeface="Courier New" panose="02070309020205020404" pitchFamily="49" charset="0"/>
              </a:rPr>
              <a:t>De </a:t>
            </a:r>
            <a:r>
              <a:rPr lang="es-MX" sz="3200" b="1" dirty="0" err="1">
                <a:cs typeface="Courier New" panose="02070309020205020404" pitchFamily="49" charset="0"/>
              </a:rPr>
              <a:t>double</a:t>
            </a:r>
            <a:r>
              <a:rPr lang="es-MX" sz="3200" b="1" dirty="0">
                <a:cs typeface="Courier New" panose="02070309020205020404" pitchFamily="49" charset="0"/>
              </a:rPr>
              <a:t> a </a:t>
            </a:r>
            <a:r>
              <a:rPr lang="es-MX" sz="3200" b="1" dirty="0" err="1">
                <a:cs typeface="Courier New" panose="02070309020205020404" pitchFamily="49" charset="0"/>
              </a:rPr>
              <a:t>String</a:t>
            </a:r>
            <a:r>
              <a:rPr lang="es-MX" sz="3200" b="1" dirty="0"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double</a:t>
            </a:r>
            <a:r>
              <a:rPr lang="es-MX" sz="3200" dirty="0">
                <a:cs typeface="Courier New" panose="02070309020205020404" pitchFamily="49" charset="0"/>
              </a:rPr>
              <a:t> </a:t>
            </a:r>
            <a:r>
              <a:rPr lang="es-MX" sz="3200" dirty="0" err="1">
                <a:cs typeface="Courier New" panose="02070309020205020404" pitchFamily="49" charset="0"/>
              </a:rPr>
              <a:t>num</a:t>
            </a:r>
            <a:r>
              <a:rPr lang="es-MX" sz="3200" dirty="0">
                <a:cs typeface="Courier New" panose="02070309020205020404" pitchFamily="49" charset="0"/>
              </a:rPr>
              <a:t> = 5.0;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String</a:t>
            </a:r>
            <a:r>
              <a:rPr lang="es-MX" sz="3200" dirty="0">
                <a:cs typeface="Courier New" panose="02070309020205020404" pitchFamily="49" charset="0"/>
              </a:rPr>
              <a:t> </a:t>
            </a:r>
            <a:r>
              <a:rPr lang="es-MX" sz="3200" dirty="0" err="1">
                <a:cs typeface="Courier New" panose="02070309020205020404" pitchFamily="49" charset="0"/>
              </a:rPr>
              <a:t>cad</a:t>
            </a:r>
            <a:r>
              <a:rPr lang="es-MX" sz="3200" dirty="0">
                <a:cs typeface="Courier New" panose="02070309020205020404" pitchFamily="49" charset="0"/>
              </a:rPr>
              <a:t> = </a:t>
            </a:r>
            <a:r>
              <a:rPr lang="es-MX" sz="3200" dirty="0" err="1">
                <a:cs typeface="Courier New" panose="02070309020205020404" pitchFamily="49" charset="0"/>
              </a:rPr>
              <a:t>Double.toString</a:t>
            </a:r>
            <a:r>
              <a:rPr lang="es-MX" sz="3200" dirty="0">
                <a:cs typeface="Courier New" panose="02070309020205020404" pitchFamily="49" charset="0"/>
              </a:rPr>
              <a:t>(</a:t>
            </a:r>
            <a:r>
              <a:rPr lang="es-MX" sz="3200" dirty="0" err="1">
                <a:cs typeface="Courier New" panose="02070309020205020404" pitchFamily="49" charset="0"/>
              </a:rPr>
              <a:t>num</a:t>
            </a:r>
            <a:r>
              <a:rPr lang="es-MX" sz="3200" dirty="0">
                <a:cs typeface="Courier New" panose="02070309020205020404" pitchFamily="49" charset="0"/>
              </a:rPr>
              <a:t>);</a:t>
            </a:r>
          </a:p>
          <a:p>
            <a:pPr algn="just"/>
            <a:endParaRPr lang="es-MX" sz="3200" dirty="0">
              <a:cs typeface="Courier New" panose="02070309020205020404" pitchFamily="49" charset="0"/>
            </a:endParaRPr>
          </a:p>
          <a:p>
            <a:pPr algn="just"/>
            <a:r>
              <a:rPr lang="es-MX" sz="3200" b="1" dirty="0">
                <a:cs typeface="Courier New" panose="02070309020205020404" pitchFamily="49" charset="0"/>
              </a:rPr>
              <a:t>De </a:t>
            </a:r>
            <a:r>
              <a:rPr lang="es-MX" sz="3200" b="1" dirty="0" err="1">
                <a:cs typeface="Courier New" panose="02070309020205020404" pitchFamily="49" charset="0"/>
              </a:rPr>
              <a:t>float</a:t>
            </a:r>
            <a:r>
              <a:rPr lang="es-MX" sz="3200" b="1" dirty="0">
                <a:cs typeface="Courier New" panose="02070309020205020404" pitchFamily="49" charset="0"/>
              </a:rPr>
              <a:t> a </a:t>
            </a:r>
            <a:r>
              <a:rPr lang="es-MX" sz="3200" b="1" dirty="0" err="1">
                <a:cs typeface="Courier New" panose="02070309020205020404" pitchFamily="49" charset="0"/>
              </a:rPr>
              <a:t>String</a:t>
            </a:r>
            <a:r>
              <a:rPr lang="es-MX" sz="3200" b="1" dirty="0"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s-MX" sz="2800" dirty="0">
                <a:cs typeface="Courier New" panose="02070309020205020404" pitchFamily="49" charset="0"/>
              </a:rPr>
              <a:t>	</a:t>
            </a:r>
            <a:r>
              <a:rPr lang="es-MX" sz="2800" dirty="0" err="1">
                <a:cs typeface="Courier New" panose="02070309020205020404" pitchFamily="49" charset="0"/>
              </a:rPr>
              <a:t>float</a:t>
            </a:r>
            <a:r>
              <a:rPr lang="es-MX" sz="2800" dirty="0">
                <a:cs typeface="Courier New" panose="02070309020205020404" pitchFamily="49" charset="0"/>
              </a:rPr>
              <a:t> </a:t>
            </a:r>
            <a:r>
              <a:rPr lang="es-MX" sz="2800" dirty="0" err="1">
                <a:cs typeface="Courier New" panose="02070309020205020404" pitchFamily="49" charset="0"/>
              </a:rPr>
              <a:t>num</a:t>
            </a:r>
            <a:r>
              <a:rPr lang="es-MX" sz="2800" dirty="0">
                <a:cs typeface="Courier New" panose="02070309020205020404" pitchFamily="49" charset="0"/>
              </a:rPr>
              <a:t> = 6.0;</a:t>
            </a:r>
          </a:p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	</a:t>
            </a:r>
            <a:r>
              <a:rPr lang="es-MX" sz="3200" dirty="0" err="1">
                <a:cs typeface="Courier New" panose="02070309020205020404" pitchFamily="49" charset="0"/>
              </a:rPr>
              <a:t>String</a:t>
            </a:r>
            <a:r>
              <a:rPr lang="es-MX" sz="3200" dirty="0">
                <a:cs typeface="Courier New" panose="02070309020205020404" pitchFamily="49" charset="0"/>
              </a:rPr>
              <a:t> </a:t>
            </a:r>
            <a:r>
              <a:rPr lang="es-MX" sz="3200" dirty="0" err="1">
                <a:cs typeface="Courier New" panose="02070309020205020404" pitchFamily="49" charset="0"/>
              </a:rPr>
              <a:t>cad</a:t>
            </a:r>
            <a:r>
              <a:rPr lang="es-MX" sz="3200" dirty="0">
                <a:cs typeface="Courier New" panose="02070309020205020404" pitchFamily="49" charset="0"/>
              </a:rPr>
              <a:t> = </a:t>
            </a:r>
            <a:r>
              <a:rPr lang="es-MX" sz="3200" dirty="0" err="1">
                <a:cs typeface="Courier New" panose="02070309020205020404" pitchFamily="49" charset="0"/>
              </a:rPr>
              <a:t>Float.toString</a:t>
            </a:r>
            <a:r>
              <a:rPr lang="es-MX" sz="3200" dirty="0">
                <a:cs typeface="Courier New" panose="02070309020205020404" pitchFamily="49" charset="0"/>
              </a:rPr>
              <a:t>(</a:t>
            </a:r>
            <a:r>
              <a:rPr lang="es-MX" sz="3200" dirty="0" err="1">
                <a:cs typeface="Courier New" panose="02070309020205020404" pitchFamily="49" charset="0"/>
              </a:rPr>
              <a:t>num</a:t>
            </a:r>
            <a:r>
              <a:rPr lang="es-MX" sz="3200" dirty="0"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5061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5542B-B95D-40FC-ADB0-1B96D38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22FD5-D341-4ECA-A303-5455FB39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>
                <a:cs typeface="Courier New" panose="02070309020205020404" pitchFamily="49" charset="0"/>
              </a:rPr>
              <a:t>Realiza un programa que haga la conversión de grados </a:t>
            </a:r>
            <a:r>
              <a:rPr lang="es-MX" sz="3200" dirty="0" err="1">
                <a:cs typeface="Courier New" panose="02070309020205020404" pitchFamily="49" charset="0"/>
              </a:rPr>
              <a:t>Celcius</a:t>
            </a:r>
            <a:r>
              <a:rPr lang="es-MX" sz="3200" dirty="0">
                <a:cs typeface="Courier New" panose="02070309020205020404" pitchFamily="49" charset="0"/>
              </a:rPr>
              <a:t>, Fahrenheit y Kelvin, utiliza todos tus conocimientos para que se pueda visualizar en una interfaz gráfica en Java.</a:t>
            </a:r>
          </a:p>
        </p:txBody>
      </p:sp>
      <p:pic>
        <p:nvPicPr>
          <p:cNvPr id="3074" name="Picture 2" descr="Resultado de imagen para grados celsius java">
            <a:extLst>
              <a:ext uri="{FF2B5EF4-FFF2-40B4-BE49-F238E27FC236}">
                <a16:creationId xmlns:a16="http://schemas.microsoft.com/office/drawing/2014/main" id="{3F71EC90-B048-45C1-9D1B-925395276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92" y="2996952"/>
            <a:ext cx="3960440" cy="33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2CF8-9904-4E94-812C-03306D46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por día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0111D-FEB2-4D51-A8DD-E10076BE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9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Día 2 - martes 28 de mayo de 2019</a:t>
            </a:r>
          </a:p>
          <a:p>
            <a:pPr lvl="1" algn="just"/>
            <a:r>
              <a:rPr lang="es-MX" dirty="0"/>
              <a:t>La Clase Swing y la Clase </a:t>
            </a:r>
            <a:r>
              <a:rPr lang="es-MX" dirty="0" err="1"/>
              <a:t>Graphics</a:t>
            </a:r>
            <a:endParaRPr lang="es-MX" dirty="0"/>
          </a:p>
          <a:p>
            <a:pPr lvl="1" algn="just"/>
            <a:r>
              <a:rPr lang="es-MX" dirty="0"/>
              <a:t>Interfaz gráfica de usuario utilizando NetBeans</a:t>
            </a:r>
          </a:p>
          <a:p>
            <a:pPr lvl="1" algn="just"/>
            <a:r>
              <a:rPr lang="es-MX" dirty="0"/>
              <a:t>Uso de los controles:</a:t>
            </a:r>
          </a:p>
          <a:p>
            <a:pPr lvl="2" algn="just"/>
            <a:r>
              <a:rPr lang="es-MX" dirty="0" err="1"/>
              <a:t>Jpanel</a:t>
            </a:r>
            <a:r>
              <a:rPr lang="es-MX" dirty="0"/>
              <a:t>, </a:t>
            </a:r>
            <a:r>
              <a:rPr lang="es-MX" dirty="0" err="1"/>
              <a:t>Jframe</a:t>
            </a:r>
            <a:r>
              <a:rPr lang="es-MX" dirty="0"/>
              <a:t>, </a:t>
            </a:r>
            <a:r>
              <a:rPr lang="es-MX" dirty="0" err="1"/>
              <a:t>Jlabel</a:t>
            </a:r>
            <a:r>
              <a:rPr lang="es-MX" dirty="0"/>
              <a:t>, </a:t>
            </a:r>
            <a:r>
              <a:rPr lang="es-MX" dirty="0" err="1"/>
              <a:t>Jtextbox</a:t>
            </a:r>
            <a:r>
              <a:rPr lang="es-MX" dirty="0"/>
              <a:t>, </a:t>
            </a:r>
            <a:r>
              <a:rPr lang="es-MX" dirty="0" err="1"/>
              <a:t>JButton</a:t>
            </a:r>
            <a:endParaRPr lang="es-MX" dirty="0"/>
          </a:p>
          <a:p>
            <a:pPr lvl="1" algn="just"/>
            <a:r>
              <a:rPr lang="es-MX" dirty="0" err="1"/>
              <a:t>ArryList</a:t>
            </a:r>
            <a:endParaRPr lang="es-MX" dirty="0"/>
          </a:p>
          <a:p>
            <a:pPr lvl="1" algn="just"/>
            <a:r>
              <a:rPr lang="es-MX" dirty="0"/>
              <a:t>Manejo de excepciones.</a:t>
            </a:r>
          </a:p>
          <a:p>
            <a:pPr lvl="1" algn="just"/>
            <a:r>
              <a:rPr lang="es-MX" dirty="0"/>
              <a:t>Ejemplos y ejercicios.</a:t>
            </a:r>
          </a:p>
          <a:p>
            <a:pPr lvl="1" algn="just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1E457E-9235-49B6-A70A-D7BCC0B9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05" y="5661249"/>
            <a:ext cx="576064" cy="360040"/>
          </a:xfrm>
        </p:spPr>
        <p:txBody>
          <a:bodyPr/>
          <a:lstStyle/>
          <a:p>
            <a:fld id="{7DC1BBB0-96F0-4077-A278-0F3FB5C104D3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2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BFA58-4EC1-4F1F-8F33-2830853E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 del curso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D170E-38B6-43F8-9932-3D1879ED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421089"/>
          </a:xfrm>
        </p:spPr>
        <p:txBody>
          <a:bodyPr>
            <a:normAutofit/>
          </a:bodyPr>
          <a:lstStyle/>
          <a:p>
            <a:r>
              <a:rPr lang="es-MX" sz="4400" dirty="0">
                <a:hlinkClick r:id="rId2"/>
              </a:rPr>
              <a:t>https://github.com/gamarzaid/java</a:t>
            </a:r>
            <a:endParaRPr lang="es-MX" sz="4400" dirty="0"/>
          </a:p>
          <a:p>
            <a:r>
              <a:rPr lang="es-MX" sz="4400" dirty="0">
                <a:hlinkClick r:id="rId3"/>
              </a:rPr>
              <a:t>https://github.com/gamarzaid/cursojava</a:t>
            </a:r>
            <a:endParaRPr lang="es-MX" sz="4400" dirty="0"/>
          </a:p>
          <a:p>
            <a:pPr marL="0" indent="0">
              <a:buNone/>
            </a:pPr>
            <a:endParaRPr lang="es-MX" sz="4400" dirty="0"/>
          </a:p>
          <a:p>
            <a:pPr marL="0" indent="0">
              <a:buNone/>
            </a:pPr>
            <a:r>
              <a:rPr lang="es-MX" sz="3600" dirty="0">
                <a:latin typeface="Abadi" panose="020B0604020104020204" pitchFamily="34" charset="0"/>
              </a:rPr>
              <a:t>Repositorio del curso actual</a:t>
            </a:r>
          </a:p>
          <a:p>
            <a:r>
              <a:rPr lang="es-MX" sz="4400" dirty="0">
                <a:hlinkClick r:id="rId4"/>
              </a:rPr>
              <a:t>https://github.com/gamarzaid/javagrafico</a:t>
            </a:r>
            <a:endParaRPr lang="es-MX" sz="4400" dirty="0"/>
          </a:p>
          <a:p>
            <a:pPr marL="0" indent="0">
              <a:buNone/>
            </a:pPr>
            <a:endParaRPr lang="es-MX" sz="4400" dirty="0"/>
          </a:p>
          <a:p>
            <a:pPr marL="0" indent="0">
              <a:buNone/>
            </a:pPr>
            <a:endParaRPr lang="es-MX" sz="4400" dirty="0"/>
          </a:p>
          <a:p>
            <a:endParaRPr lang="es-MX" sz="4400" dirty="0"/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4CB9D0-1964-4982-9C90-ED0FC2F5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05" y="5661249"/>
            <a:ext cx="576064" cy="360040"/>
          </a:xfrm>
        </p:spPr>
        <p:txBody>
          <a:bodyPr/>
          <a:lstStyle/>
          <a:p>
            <a:fld id="{7DC1BBB0-96F0-4077-A278-0F3FB5C104D3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6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3136A7-C890-4B17-979C-93EA602A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Día 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907B3-63DA-47D4-8E50-3ECD2173C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501449-E1B7-4DB7-A49D-31CA6E56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397E929-879F-4921-B8D8-868D4B705314}"/>
              </a:ext>
            </a:extLst>
          </p:cNvPr>
          <p:cNvSpPr txBox="1">
            <a:spLocks/>
          </p:cNvSpPr>
          <p:nvPr/>
        </p:nvSpPr>
        <p:spPr>
          <a:xfrm>
            <a:off x="2133972" y="5877272"/>
            <a:ext cx="7698191" cy="72007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Interfaz gráfica de Java</a:t>
            </a:r>
            <a:endParaRPr lang="es-MX" sz="3200" b="1" dirty="0">
              <a:solidFill>
                <a:srgbClr val="C0000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99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ACC52-9292-4F5D-AB02-07F0EC79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638F7-486D-44AE-9191-73B4FEDA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control de excepciones sirve para controlar los errores que se pueden presentar en tiempo de ejecución de un programa. La sentencias que se utilizan son las siguientes: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Try</a:t>
            </a:r>
          </a:p>
          <a:p>
            <a:pPr algn="just"/>
            <a:r>
              <a:rPr lang="es-MX" dirty="0"/>
              <a:t>Catch</a:t>
            </a:r>
          </a:p>
          <a:p>
            <a:pPr algn="just"/>
            <a:r>
              <a:rPr lang="es-MX" dirty="0" err="1"/>
              <a:t>Finally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8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2EFF-034F-4975-B507-87BA324B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excepciones - 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5A0A3-E2EB-440E-A8F0-D4A26B24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(“bloque de código donde pudiera encontrarse un error”);</a:t>
            </a:r>
          </a:p>
          <a:p>
            <a:pPr marL="0" indent="0" algn="just"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(“bloque de código donde se maneja el problema”);</a:t>
            </a:r>
          </a:p>
          <a:p>
            <a:pPr marL="0" indent="0" algn="just"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(“bloque de código ejecutado siempre”);</a:t>
            </a:r>
          </a:p>
          <a:p>
            <a:pPr marL="0" indent="0" algn="just"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17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97E419-D3EC-4D1B-B6EF-AE902D51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ArrayList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1705A6-B95E-4F42-B161-850717DCB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15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AA28414-1311-4C40-B903-D86D0C3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ArrayList</a:t>
            </a:r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81BD440-BD70-4AA1-9254-0FC2B351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clase </a:t>
            </a:r>
            <a:r>
              <a:rPr lang="es-MX" dirty="0" err="1"/>
              <a:t>ArrayList</a:t>
            </a:r>
            <a:r>
              <a:rPr lang="es-MX" dirty="0"/>
              <a:t> en Java, es una clase que permite almacenar datos en memoria de forma similar a los </a:t>
            </a:r>
            <a:r>
              <a:rPr lang="es-MX" dirty="0" err="1"/>
              <a:t>Arrays</a:t>
            </a:r>
            <a:r>
              <a:rPr lang="es-MX" dirty="0"/>
              <a:t>, con la ventaja de que el número de elementos que almacena, lo hace de forma dinámica, es decir, que no es necesario declarar su tamaño como pasa con los </a:t>
            </a:r>
            <a:r>
              <a:rPr lang="es-MX" dirty="0" err="1"/>
              <a:t>Arrays</a:t>
            </a:r>
            <a:r>
              <a:rPr lang="es-MX" dirty="0"/>
              <a:t>. </a:t>
            </a:r>
          </a:p>
          <a:p>
            <a:pPr algn="just"/>
            <a:r>
              <a:rPr lang="es-MX" dirty="0"/>
              <a:t>Los </a:t>
            </a:r>
            <a:r>
              <a:rPr lang="es-MX" dirty="0" err="1"/>
              <a:t>ArrayList</a:t>
            </a:r>
            <a:r>
              <a:rPr lang="es-MX" dirty="0"/>
              <a:t> nos permiten añadir, eliminar y modificar elementos de forma trasparente para el programador. </a:t>
            </a:r>
          </a:p>
        </p:txBody>
      </p:sp>
    </p:spTree>
    <p:extLst>
      <p:ext uri="{BB962C8B-B14F-4D97-AF65-F5344CB8AC3E}">
        <p14:creationId xmlns:p14="http://schemas.microsoft.com/office/powerpoint/2010/main" val="37679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2784B-0B57-4790-9B21-8F8FF71B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Declaración de un </a:t>
            </a:r>
            <a:r>
              <a:rPr lang="es-MX" dirty="0" err="1"/>
              <a:t>ArrayList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0E611-5F1B-480C-A738-5A2D4C55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endParaRPr lang="en-US" dirty="0"/>
          </a:p>
          <a:p>
            <a:r>
              <a:rPr lang="es-MX" dirty="0"/>
              <a:t>Ejemplos: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  <a:endParaRPr lang="es-MX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&lt;Float&gt;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&lt;Float&gt;();</a:t>
            </a:r>
            <a:endParaRPr lang="es-MX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&lt;Double&gt;();</a:t>
            </a:r>
            <a:endParaRPr lang="es-MX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19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13438</TotalTime>
  <Words>553</Words>
  <Application>Microsoft Office PowerPoint</Application>
  <PresentationFormat>Personalizado</PresentationFormat>
  <Paragraphs>97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Abadi</vt:lpstr>
      <vt:lpstr>Abadi Extra Light</vt:lpstr>
      <vt:lpstr>Aharoni</vt:lpstr>
      <vt:lpstr>Arial</vt:lpstr>
      <vt:lpstr>Courier New</vt:lpstr>
      <vt:lpstr>Euphemia</vt:lpstr>
      <vt:lpstr>Leelawadee UI</vt:lpstr>
      <vt:lpstr>Matemáticas 16 X 9</vt:lpstr>
      <vt:lpstr>   Introducción a la interfaz gráfica de Java</vt:lpstr>
      <vt:lpstr>Programación por día</vt:lpstr>
      <vt:lpstr>Repositorio del curso anterior</vt:lpstr>
      <vt:lpstr>Día 2</vt:lpstr>
      <vt:lpstr>Manejo de excepciones</vt:lpstr>
      <vt:lpstr>Manejo de excepciones - Sintaxis</vt:lpstr>
      <vt:lpstr>ArrayList</vt:lpstr>
      <vt:lpstr>ArrayList</vt:lpstr>
      <vt:lpstr>Declaración de un ArrayList</vt:lpstr>
      <vt:lpstr>Algunos de métodos de los arrayList</vt:lpstr>
      <vt:lpstr>Interfaz gráfica en Java</vt:lpstr>
      <vt:lpstr>Seguiremos con los mismo componentes!</vt:lpstr>
      <vt:lpstr>Método Parse</vt:lpstr>
      <vt:lpstr>¿Cómo parsear?</vt:lpstr>
      <vt:lpstr>¿Se podrá al revés?</vt:lpstr>
      <vt:lpstr>Proceso inverso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Cibernética y Computación</dc:title>
  <dc:creator>Gamar Zaid Joseph García Castillo</dc:creator>
  <cp:lastModifiedBy>Gamar Zaid Joseph García Castillo</cp:lastModifiedBy>
  <cp:revision>172</cp:revision>
  <dcterms:created xsi:type="dcterms:W3CDTF">2018-05-21T18:50:41Z</dcterms:created>
  <dcterms:modified xsi:type="dcterms:W3CDTF">2019-05-28T06:05:29Z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