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7" r:id="rId3"/>
    <p:sldId id="386" r:id="rId4"/>
    <p:sldId id="303" r:id="rId5"/>
    <p:sldId id="388" r:id="rId6"/>
    <p:sldId id="390" r:id="rId7"/>
    <p:sldId id="389" r:id="rId8"/>
    <p:sldId id="391" r:id="rId9"/>
    <p:sldId id="392" r:id="rId10"/>
    <p:sldId id="393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234" y="108"/>
      </p:cViewPr>
      <p:guideLst>
        <p:guide orient="horz" pos="2160"/>
        <p:guide pos="3839"/>
        <p:guide pos="9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31/05/2019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E3E6375-12E6-4E4C-A6F2-0201A7DD461C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672DBA-49C3-447C-8085-7649BB6EA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99DC4-4256-4953-A8BE-41129FBB7D75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16CC3-512C-43DA-862B-639FBE58970A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59F20-0FB6-472A-A7F0-7B591A9DC9E8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6B4951B9-C93F-47B4-AFDA-1E03089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449" y="5634257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fld id="{7DC1BBB0-96F0-4077-A278-0F3FB5C104D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15A641C-49BC-4ADF-8EBB-AB7FE6384C3B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2F5AABF-08C1-432E-AF6A-37E77E77A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DA9407-1A70-4734-8F58-D94F6884FC77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36989-9759-4325-86D2-9F33AA756EC6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D2734-5FC1-476A-A6DD-9E43A0C57FF3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C1CFCB-67E6-4FBB-BBF8-6C713C3713B1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EACB1C-E1D5-43FA-9308-DCAC2236A8E5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EE992D6-15B5-44D1-AA1B-975A175EB827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 userDrawn="1"/>
        </p:nvSpPr>
        <p:spPr bwMode="black">
          <a:xfrm>
            <a:off x="621804" y="736219"/>
            <a:ext cx="609441" cy="609600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F9CA4780-4EAA-4D3C-A6D9-69F8664A7B2F}" type="datetime1">
              <a:rPr lang="es-ES" noProof="0" smtClean="0"/>
              <a:t>31/05/2019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90449" y="5634257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fld id="{7DC1BBB0-96F0-4077-A278-0F3FB5C104D3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DE858A8-E6EE-45BB-AE22-EA6A225172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7929" y="775793"/>
            <a:ext cx="507867" cy="50786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8139E34-082A-4F07-8F8E-7A1644AD4B32}"/>
              </a:ext>
            </a:extLst>
          </p:cNvPr>
          <p:cNvSpPr/>
          <p:nvPr userDrawn="1"/>
        </p:nvSpPr>
        <p:spPr>
          <a:xfrm>
            <a:off x="-7701" y="6021288"/>
            <a:ext cx="1234266" cy="83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 descr="Imagen que contiene texto&#10;&#10;Descripción generada automáticamente">
            <a:extLst>
              <a:ext uri="{FF2B5EF4-FFF2-40B4-BE49-F238E27FC236}">
                <a16:creationId xmlns:a16="http://schemas.microsoft.com/office/drawing/2014/main" id="{F45F47BC-5AB6-4CF0-8588-C97EF69382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4270" y="6075399"/>
            <a:ext cx="839582" cy="7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arzaid/cursojava" TargetMode="External"/><Relationship Id="rId2" Type="http://schemas.openxmlformats.org/officeDocument/2006/relationships/hyperlink" Target="https://github.com/gamarzaid/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marzaid/javagrafi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7988" y="1124744"/>
            <a:ext cx="9354375" cy="1931447"/>
          </a:xfrm>
        </p:spPr>
        <p:txBody>
          <a:bodyPr rtlCol="0"/>
          <a:lstStyle/>
          <a:p>
            <a:pPr algn="ctr"/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Introducción a la interfaz gráfica de Java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972" y="5013176"/>
            <a:ext cx="7776864" cy="47074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2800" b="1" dirty="0"/>
              <a:t>Colegio de Ciencias y Humanidades – Plantel Oriente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BB5D89-82B4-4DBE-84A5-31CDD89635C3}"/>
              </a:ext>
            </a:extLst>
          </p:cNvPr>
          <p:cNvSpPr txBox="1">
            <a:spLocks/>
          </p:cNvSpPr>
          <p:nvPr/>
        </p:nvSpPr>
        <p:spPr>
          <a:xfrm>
            <a:off x="2133972" y="5877272"/>
            <a:ext cx="7698191" cy="72007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Java</a:t>
            </a:r>
            <a:r>
              <a:rPr lang="es-ES" sz="3200" dirty="0"/>
              <a:t> para Cibernética y Computación II</a:t>
            </a:r>
            <a:endParaRPr lang="es-MX" sz="3200" b="1" dirty="0">
              <a:solidFill>
                <a:srgbClr val="C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3B8E079D-F1AE-4891-A648-C5A8F63D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7" y="1412776"/>
            <a:ext cx="875731" cy="875731"/>
          </a:xfrm>
          <a:prstGeom prst="rect">
            <a:avLst/>
          </a:prstGeom>
        </p:spPr>
      </p:pic>
      <p:pic>
        <p:nvPicPr>
          <p:cNvPr id="8" name="Imagen 7" descr="Imagen que contiene contenedor&#10;&#10;Descripción generada automáticamente">
            <a:extLst>
              <a:ext uri="{FF2B5EF4-FFF2-40B4-BE49-F238E27FC236}">
                <a16:creationId xmlns:a16="http://schemas.microsoft.com/office/drawing/2014/main" id="{181E6376-FD38-4E7F-A1EE-D6D3C951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3" y="188640"/>
            <a:ext cx="938281" cy="936104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D09017-DDBB-4893-ADFF-C07DDE49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844" y="5877272"/>
            <a:ext cx="1040566" cy="875731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AE85EED-1310-4B3E-9563-8F80A1F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3136A7-C890-4B17-979C-93EA602A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¡¡¡MUCHAS GRACIAS!!!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907B3-63DA-47D4-8E50-3ECD2173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501449-E1B7-4DB7-A49D-31CA6E56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10</a:t>
            </a:fld>
            <a:endParaRPr lang="es-ES" noProof="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97E929-879F-4921-B8D8-868D4B705314}"/>
              </a:ext>
            </a:extLst>
          </p:cNvPr>
          <p:cNvSpPr txBox="1">
            <a:spLocks/>
          </p:cNvSpPr>
          <p:nvPr/>
        </p:nvSpPr>
        <p:spPr>
          <a:xfrm>
            <a:off x="2133972" y="5877272"/>
            <a:ext cx="7698191" cy="72007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Interfaz gráfica de Java</a:t>
            </a:r>
            <a:endParaRPr lang="es-MX" sz="3200" b="1" dirty="0">
              <a:solidFill>
                <a:srgbClr val="C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20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BFA58-4EC1-4F1F-8F33-2830853E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 del curso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D170E-38B6-43F8-9932-3D1879ED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9"/>
          </a:xfrm>
        </p:spPr>
        <p:txBody>
          <a:bodyPr>
            <a:normAutofit/>
          </a:bodyPr>
          <a:lstStyle/>
          <a:p>
            <a:r>
              <a:rPr lang="es-MX" sz="4400" dirty="0">
                <a:hlinkClick r:id="rId2"/>
              </a:rPr>
              <a:t>https://github.com/gamarzaid/java</a:t>
            </a:r>
            <a:endParaRPr lang="es-MX" sz="4400" dirty="0"/>
          </a:p>
          <a:p>
            <a:r>
              <a:rPr lang="es-MX" sz="4400" dirty="0">
                <a:hlinkClick r:id="rId3"/>
              </a:rPr>
              <a:t>https://github.com/gamarzaid/cursojava</a:t>
            </a: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r>
              <a:rPr lang="es-MX" sz="3600" dirty="0">
                <a:latin typeface="Abadi" panose="020B0604020104020204" pitchFamily="34" charset="0"/>
              </a:rPr>
              <a:t>Repositorio del curso actual</a:t>
            </a:r>
          </a:p>
          <a:p>
            <a:r>
              <a:rPr lang="es-MX" sz="4400" dirty="0">
                <a:hlinkClick r:id="rId4"/>
              </a:rPr>
              <a:t>https://github.com/gamarzaid/javagrafico</a:t>
            </a: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endParaRPr lang="es-MX" sz="4400" dirty="0"/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4CB9D0-1964-4982-9C90-ED0FC2F5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05" y="5661249"/>
            <a:ext cx="576064" cy="360040"/>
          </a:xfrm>
        </p:spPr>
        <p:txBody>
          <a:bodyPr/>
          <a:lstStyle/>
          <a:p>
            <a:fld id="{7DC1BBB0-96F0-4077-A278-0F3FB5C104D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6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2CF8-9904-4E94-812C-03306D46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por día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0111D-FEB2-4D51-A8DD-E10076BE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9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Día 5 - viernes 31 de mayo de 2019</a:t>
            </a:r>
          </a:p>
          <a:p>
            <a:pPr lvl="1" algn="just"/>
            <a:r>
              <a:rPr lang="es-MX" dirty="0"/>
              <a:t>Componente </a:t>
            </a:r>
            <a:r>
              <a:rPr lang="es-MX" dirty="0" err="1"/>
              <a:t>JSlider</a:t>
            </a:r>
            <a:r>
              <a:rPr lang="es-MX" dirty="0"/>
              <a:t>.</a:t>
            </a:r>
          </a:p>
          <a:p>
            <a:pPr lvl="1" algn="just"/>
            <a:r>
              <a:rPr lang="es-MX" dirty="0"/>
              <a:t>Elaboración de un proyecto (programa) integrador. Se dará tiempo en las primeras cuatro sesiones y parte de la quinta sesión para que se trabaje en equipo.</a:t>
            </a:r>
          </a:p>
          <a:p>
            <a:pPr lvl="1" algn="just"/>
            <a:r>
              <a:rPr lang="es-MX" dirty="0"/>
              <a:t>Exposición de proyectos.</a:t>
            </a:r>
          </a:p>
          <a:p>
            <a:pPr lvl="1" algn="just"/>
            <a:r>
              <a:rPr lang="es-MX" dirty="0"/>
              <a:t>Retroalimentación de las primeras experiencias de aplicar el nuevo programa.</a:t>
            </a:r>
          </a:p>
          <a:p>
            <a:pPr lvl="1" algn="just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1E457E-9235-49B6-A70A-D7BCC0B9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05" y="5661249"/>
            <a:ext cx="576064" cy="360040"/>
          </a:xfrm>
        </p:spPr>
        <p:txBody>
          <a:bodyPr/>
          <a:lstStyle/>
          <a:p>
            <a:fld id="{7DC1BBB0-96F0-4077-A278-0F3FB5C104D3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2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3136A7-C890-4B17-979C-93EA602A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Día 5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907B3-63DA-47D4-8E50-3ECD2173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501449-E1B7-4DB7-A49D-31CA6E56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97E929-879F-4921-B8D8-868D4B705314}"/>
              </a:ext>
            </a:extLst>
          </p:cNvPr>
          <p:cNvSpPr txBox="1">
            <a:spLocks/>
          </p:cNvSpPr>
          <p:nvPr/>
        </p:nvSpPr>
        <p:spPr>
          <a:xfrm>
            <a:off x="2133972" y="5877272"/>
            <a:ext cx="7698191" cy="72007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Interfaz gráfica de Java</a:t>
            </a:r>
            <a:endParaRPr lang="es-MX" sz="3200" b="1" dirty="0">
              <a:solidFill>
                <a:srgbClr val="C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99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err="1"/>
              <a:t>JSlider</a:t>
            </a:r>
            <a:r>
              <a:rPr lang="es-MX" b="1" i="1" dirty="0"/>
              <a:t> - </a:t>
            </a:r>
            <a:r>
              <a:rPr lang="es-MX" dirty="0" err="1"/>
              <a:t>Delizador</a:t>
            </a:r>
            <a:endParaRPr lang="es-MX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>
                <a:latin typeface="Abadi Extra Light" panose="020B0204020104020204" pitchFamily="34" charset="0"/>
              </a:rPr>
              <a:t>El </a:t>
            </a:r>
            <a:r>
              <a:rPr lang="es-MX" sz="3200" dirty="0" err="1">
                <a:latin typeface="Abadi Extra Light" panose="020B0204020104020204" pitchFamily="34" charset="0"/>
              </a:rPr>
              <a:t>JSlider</a:t>
            </a:r>
            <a:r>
              <a:rPr lang="es-MX" sz="3200" dirty="0">
                <a:latin typeface="Abadi Extra Light" panose="020B0204020104020204" pitchFamily="34" charset="0"/>
              </a:rPr>
              <a:t> o deslizador es un control de la librería Swing que nos permitirá definir valores preestablecidos; solo arrastrando el control principal con el mouse.</a:t>
            </a:r>
            <a:endParaRPr lang="es-MX" sz="1600" dirty="0">
              <a:latin typeface="Abadi Extra Light" panose="020B0204020104020204" pitchFamily="34" charset="0"/>
            </a:endParaRPr>
          </a:p>
          <a:p>
            <a:pPr algn="just"/>
            <a:endParaRPr lang="es-MX" sz="1050" dirty="0">
              <a:latin typeface="Abadi Extra Light" panose="020B0204020104020204" pitchFamily="34" charset="0"/>
            </a:endParaRPr>
          </a:p>
          <a:p>
            <a:pPr algn="just"/>
            <a:endParaRPr lang="es-MX" sz="900" dirty="0">
              <a:latin typeface="Abadi Extra Light" panose="020B0204020104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Ã³mo utilizar el deslizador en Java o JSlider">
            <a:extLst>
              <a:ext uri="{FF2B5EF4-FFF2-40B4-BE49-F238E27FC236}">
                <a16:creationId xmlns:a16="http://schemas.microsoft.com/office/drawing/2014/main" id="{A1321057-D321-4C50-99EB-3419F6F0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27" y="3212976"/>
            <a:ext cx="521797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Propiedades principales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b="1" dirty="0" err="1">
                <a:latin typeface="Abadi Extra Light" panose="020B0204020104020204" pitchFamily="34" charset="0"/>
              </a:rPr>
              <a:t>maximum</a:t>
            </a:r>
            <a:r>
              <a:rPr lang="es-MX" sz="3200" b="1" dirty="0">
                <a:latin typeface="Abadi Extra Light" panose="020B0204020104020204" pitchFamily="34" charset="0"/>
              </a:rPr>
              <a:t>: </a:t>
            </a:r>
            <a:r>
              <a:rPr lang="es-MX" sz="3200" dirty="0">
                <a:latin typeface="Abadi Extra Light" panose="020B0204020104020204" pitchFamily="34" charset="0"/>
              </a:rPr>
              <a:t>100 (Valor máximo del </a:t>
            </a:r>
            <a:r>
              <a:rPr lang="es-MX" sz="3200" dirty="0" err="1">
                <a:latin typeface="Abadi Extra Light" panose="020B0204020104020204" pitchFamily="34" charset="0"/>
              </a:rPr>
              <a:t>JSlider</a:t>
            </a:r>
            <a:r>
              <a:rPr lang="es-MX" sz="3200" dirty="0">
                <a:latin typeface="Abadi Extra Light" panose="020B0204020104020204" pitchFamily="34" charset="0"/>
              </a:rPr>
              <a:t>).</a:t>
            </a:r>
          </a:p>
          <a:p>
            <a:pPr algn="just"/>
            <a:r>
              <a:rPr lang="es-MX" sz="3200" b="1" dirty="0" err="1">
                <a:latin typeface="Abadi Extra Light" panose="020B0204020104020204" pitchFamily="34" charset="0"/>
              </a:rPr>
              <a:t>minimun</a:t>
            </a:r>
            <a:r>
              <a:rPr lang="es-MX" sz="3200" b="1" dirty="0">
                <a:latin typeface="Abadi Extra Light" panose="020B0204020104020204" pitchFamily="34" charset="0"/>
              </a:rPr>
              <a:t>: </a:t>
            </a:r>
            <a:r>
              <a:rPr lang="es-MX" sz="3200" dirty="0">
                <a:latin typeface="Abadi Extra Light" panose="020B0204020104020204" pitchFamily="34" charset="0"/>
              </a:rPr>
              <a:t>0 (Valor mínimo del </a:t>
            </a:r>
            <a:r>
              <a:rPr lang="es-MX" sz="3200" dirty="0" err="1">
                <a:latin typeface="Abadi Extra Light" panose="020B0204020104020204" pitchFamily="34" charset="0"/>
              </a:rPr>
              <a:t>JSlider</a:t>
            </a:r>
            <a:r>
              <a:rPr lang="es-MX" sz="3200" dirty="0">
                <a:latin typeface="Abadi Extra Light" panose="020B0204020104020204" pitchFamily="34" charset="0"/>
              </a:rPr>
              <a:t>).</a:t>
            </a:r>
          </a:p>
          <a:p>
            <a:pPr algn="just"/>
            <a:r>
              <a:rPr lang="es-MX" sz="3200" b="1" dirty="0" err="1">
                <a:latin typeface="Abadi Extra Light" panose="020B0204020104020204" pitchFamily="34" charset="0"/>
              </a:rPr>
              <a:t>value</a:t>
            </a:r>
            <a:r>
              <a:rPr lang="es-MX" sz="3200" b="1" dirty="0">
                <a:latin typeface="Abadi Extra Light" panose="020B0204020104020204" pitchFamily="34" charset="0"/>
              </a:rPr>
              <a:t>: </a:t>
            </a:r>
            <a:r>
              <a:rPr lang="es-MX" sz="3200" dirty="0">
                <a:latin typeface="Abadi Extra Light" panose="020B0204020104020204" pitchFamily="34" charset="0"/>
              </a:rPr>
              <a:t>0 (Este es el valor en el que arranca el </a:t>
            </a:r>
            <a:r>
              <a:rPr lang="es-MX" sz="3200" dirty="0" err="1">
                <a:latin typeface="Abadi Extra Light" panose="020B0204020104020204" pitchFamily="34" charset="0"/>
              </a:rPr>
              <a:t>JSlider</a:t>
            </a:r>
            <a:r>
              <a:rPr lang="es-MX" sz="3200" dirty="0">
                <a:latin typeface="Abadi Extra Light" panose="020B0204020104020204" pitchFamily="34" charset="0"/>
              </a:rPr>
              <a:t>).</a:t>
            </a:r>
          </a:p>
          <a:p>
            <a:pPr algn="just"/>
            <a:r>
              <a:rPr lang="es-MX" sz="3200" b="1" dirty="0" err="1">
                <a:latin typeface="Abadi Extra Light" panose="020B0204020104020204" pitchFamily="34" charset="0"/>
              </a:rPr>
              <a:t>paintTicks</a:t>
            </a:r>
            <a:r>
              <a:rPr lang="es-MX" sz="3200" b="1" dirty="0">
                <a:latin typeface="Abadi Extra Light" panose="020B0204020104020204" pitchFamily="34" charset="0"/>
              </a:rPr>
              <a:t>: </a:t>
            </a:r>
            <a:r>
              <a:rPr lang="es-MX" sz="3200" dirty="0">
                <a:latin typeface="Abadi Extra Light" panose="020B0204020104020204" pitchFamily="34" charset="0"/>
              </a:rPr>
              <a:t>true (Esta propiedad mostrará las líneas según los valores definidos).</a:t>
            </a:r>
          </a:p>
          <a:p>
            <a:pPr algn="just"/>
            <a:r>
              <a:rPr lang="es-MX" sz="3200" b="1" dirty="0" err="1">
                <a:latin typeface="Abadi Extra Light" panose="020B0204020104020204" pitchFamily="34" charset="0"/>
              </a:rPr>
              <a:t>paintLabel</a:t>
            </a:r>
            <a:r>
              <a:rPr lang="es-MX" sz="3200" b="1" dirty="0">
                <a:latin typeface="Abadi Extra Light" panose="020B0204020104020204" pitchFamily="34" charset="0"/>
              </a:rPr>
              <a:t>: </a:t>
            </a:r>
            <a:r>
              <a:rPr lang="es-MX" sz="3200" dirty="0">
                <a:latin typeface="Abadi Extra Light" panose="020B0204020104020204" pitchFamily="34" charset="0"/>
              </a:rPr>
              <a:t>true (Esta propiedad mostrará los valores definidos "Etiquetas").</a:t>
            </a:r>
            <a:endParaRPr lang="es-MX" sz="1050" dirty="0">
              <a:latin typeface="Abadi Extra Light" panose="020B0204020104020204" pitchFamily="34" charset="0"/>
            </a:endParaRPr>
          </a:p>
          <a:p>
            <a:pPr algn="just"/>
            <a:endParaRPr lang="es-MX" sz="900" dirty="0">
              <a:latin typeface="Abadi Extra Light" panose="020B02040201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Propiedades principales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>
                <a:latin typeface="Abadi Extra Light" panose="020B0204020104020204" pitchFamily="34" charset="0"/>
              </a:rPr>
              <a:t>Después de configurar las propiedades, el Slider toma la siguiente apariencia:</a:t>
            </a:r>
            <a:endParaRPr lang="es-MX" sz="900" dirty="0">
              <a:latin typeface="Abadi Extra Light" panose="020B0204020104020204" pitchFamily="34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CÃ³mo utilizar el deslizador en Java o JSlider">
            <a:extLst>
              <a:ext uri="{FF2B5EF4-FFF2-40B4-BE49-F238E27FC236}">
                <a16:creationId xmlns:a16="http://schemas.microsoft.com/office/drawing/2014/main" id="{A2C48CD6-D749-4E2C-8935-7323B88B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937" y="2852936"/>
            <a:ext cx="5758949" cy="204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Métodos principales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>
                <a:latin typeface="Abadi Extra Light" panose="020B0204020104020204" pitchFamily="34" charset="0"/>
              </a:rPr>
              <a:t>Cuando establecemos un valor en este tipo de control; lo más común es desear obtener dicho valor, pondremos un botón en el cual haremos clic y obtener el valor seleccionado.</a:t>
            </a:r>
            <a:endParaRPr lang="es-MX" sz="900" dirty="0">
              <a:latin typeface="Abadi Extra Light" panose="020B0204020104020204" pitchFamily="34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CÃ³mo utilizar el deslizador en Java o JSlider">
            <a:extLst>
              <a:ext uri="{FF2B5EF4-FFF2-40B4-BE49-F238E27FC236}">
                <a16:creationId xmlns:a16="http://schemas.microsoft.com/office/drawing/2014/main" id="{8828D405-5EA3-4AEA-B9E8-DC132DC65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3140968"/>
            <a:ext cx="3810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Ã³mo utilizar el deslizador en Java o JSlider">
            <a:extLst>
              <a:ext uri="{FF2B5EF4-FFF2-40B4-BE49-F238E27FC236}">
                <a16:creationId xmlns:a16="http://schemas.microsoft.com/office/drawing/2014/main" id="{653E213F-F6ED-4DAD-AE0B-2154C1368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4919662"/>
            <a:ext cx="6096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Métodos principales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>
                <a:latin typeface="Abadi Extra Light" panose="020B0204020104020204" pitchFamily="34" charset="0"/>
              </a:rPr>
              <a:t>Además de obtener un valor establecido, podemos definir o asignar un valor por código; sería de la siguiente manera:</a:t>
            </a:r>
            <a:endParaRPr lang="es-MX" sz="900" dirty="0">
              <a:latin typeface="Abadi Extra Light" panose="020B020402010402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D31E38-789E-40C2-8393-70010A98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3501008"/>
            <a:ext cx="768085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13987</TotalTime>
  <Words>295</Words>
  <Application>Microsoft Office PowerPoint</Application>
  <PresentationFormat>Personalizado</PresentationFormat>
  <Paragraphs>41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Abadi</vt:lpstr>
      <vt:lpstr>Abadi Extra Light</vt:lpstr>
      <vt:lpstr>Aharoni</vt:lpstr>
      <vt:lpstr>Arial</vt:lpstr>
      <vt:lpstr>Euphemia</vt:lpstr>
      <vt:lpstr>Leelawadee UI</vt:lpstr>
      <vt:lpstr>Matemáticas 16 X 9</vt:lpstr>
      <vt:lpstr>   Introducción a la interfaz gráfica de Java</vt:lpstr>
      <vt:lpstr>Repositorio del curso anterior</vt:lpstr>
      <vt:lpstr>Programación por día</vt:lpstr>
      <vt:lpstr>Día 5</vt:lpstr>
      <vt:lpstr>JSlider - Delizador</vt:lpstr>
      <vt:lpstr>Propiedades principales</vt:lpstr>
      <vt:lpstr>Propiedades principales</vt:lpstr>
      <vt:lpstr>Métodos principales</vt:lpstr>
      <vt:lpstr>Métodos principales</vt:lpstr>
      <vt:lpstr>¡¡¡MUCHAS 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Cibernética y Computación</dc:title>
  <dc:creator>Gamar Zaid Joseph García Castillo</dc:creator>
  <cp:lastModifiedBy>Gamar Zaid Joseph García Castillo</cp:lastModifiedBy>
  <cp:revision>198</cp:revision>
  <dcterms:created xsi:type="dcterms:W3CDTF">2018-05-21T18:50:41Z</dcterms:created>
  <dcterms:modified xsi:type="dcterms:W3CDTF">2019-05-31T13:23:59Z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