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7" r:id="rId3"/>
    <p:sldId id="386" r:id="rId4"/>
    <p:sldId id="303" r:id="rId5"/>
    <p:sldId id="388" r:id="rId6"/>
    <p:sldId id="397" r:id="rId7"/>
    <p:sldId id="387" r:id="rId8"/>
    <p:sldId id="315" r:id="rId9"/>
    <p:sldId id="395" r:id="rId10"/>
    <p:sldId id="398" r:id="rId11"/>
    <p:sldId id="399" r:id="rId12"/>
    <p:sldId id="400" r:id="rId13"/>
    <p:sldId id="401" r:id="rId14"/>
    <p:sldId id="402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234" y="108"/>
      </p:cViewPr>
      <p:guideLst>
        <p:guide orient="horz" pos="2160"/>
        <p:guide pos="3839"/>
        <p:guide pos="9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29/05/2019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3E6375-12E6-4E4C-A6F2-0201A7DD461C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672DBA-49C3-447C-8085-7649BB6EA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99DC4-4256-4953-A8BE-41129FBB7D75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16CC3-512C-43DA-862B-639FBE58970A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59F20-0FB6-472A-A7F0-7B591A9DC9E8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6B4951B9-C93F-47B4-AFDA-1E03089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15A641C-49BC-4ADF-8EBB-AB7FE6384C3B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2F5AABF-08C1-432E-AF6A-37E77E77A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DA9407-1A70-4734-8F58-D94F6884FC77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36989-9759-4325-86D2-9F33AA756EC6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D2734-5FC1-476A-A6DD-9E43A0C57FF3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1CFCB-67E6-4FBB-BBF8-6C713C3713B1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ACB1C-E1D5-43FA-9308-DCAC2236A8E5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E992D6-15B5-44D1-AA1B-975A175EB827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 userDrawn="1"/>
        </p:nvSpPr>
        <p:spPr bwMode="black">
          <a:xfrm>
            <a:off x="621804" y="736219"/>
            <a:ext cx="609441" cy="609600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F9CA4780-4EAA-4D3C-A6D9-69F8664A7B2F}" type="datetime1">
              <a:rPr lang="es-ES" noProof="0" smtClean="0"/>
              <a:t>29/05/2019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DE858A8-E6EE-45BB-AE22-EA6A225172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7929" y="775793"/>
            <a:ext cx="507867" cy="50786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139E34-082A-4F07-8F8E-7A1644AD4B32}"/>
              </a:ext>
            </a:extLst>
          </p:cNvPr>
          <p:cNvSpPr/>
          <p:nvPr userDrawn="1"/>
        </p:nvSpPr>
        <p:spPr>
          <a:xfrm>
            <a:off x="-7701" y="6021288"/>
            <a:ext cx="1234266" cy="83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5F47BC-5AB6-4CF0-8588-C97EF69382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4270" y="6075399"/>
            <a:ext cx="839582" cy="7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arzaid/cursojava" TargetMode="External"/><Relationship Id="rId2" Type="http://schemas.openxmlformats.org/officeDocument/2006/relationships/hyperlink" Target="https://github.com/gamarzaid/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marzaid/javagrafi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7988" y="1124744"/>
            <a:ext cx="9354375" cy="1931447"/>
          </a:xfrm>
        </p:spPr>
        <p:txBody>
          <a:bodyPr rtlCol="0"/>
          <a:lstStyle/>
          <a:p>
            <a:pPr algn="ctr"/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Introducción a la interfaz gráfica de Java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972" y="5013176"/>
            <a:ext cx="7776864" cy="47074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2800" b="1" dirty="0"/>
              <a:t>Colegio de Ciencias y Humanidades – Plantel Oriente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BB5D89-82B4-4DBE-84A5-31CDD89635C3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Java</a:t>
            </a:r>
            <a:r>
              <a:rPr lang="es-ES" sz="3200" dirty="0"/>
              <a:t> para Cibernética y Computación II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3B8E079D-F1AE-4891-A648-C5A8F63D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7" y="1412776"/>
            <a:ext cx="875731" cy="875731"/>
          </a:xfrm>
          <a:prstGeom prst="rect">
            <a:avLst/>
          </a:prstGeom>
        </p:spPr>
      </p:pic>
      <p:pic>
        <p:nvPicPr>
          <p:cNvPr id="8" name="Imagen 7" descr="Imagen que contiene contenedor&#10;&#10;Descripción generada automáticamente">
            <a:extLst>
              <a:ext uri="{FF2B5EF4-FFF2-40B4-BE49-F238E27FC236}">
                <a16:creationId xmlns:a16="http://schemas.microsoft.com/office/drawing/2014/main" id="{181E6376-FD38-4E7F-A1EE-D6D3C951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3" y="188640"/>
            <a:ext cx="938281" cy="936104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D09017-DDBB-4893-ADFF-C07DDE49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844" y="5877272"/>
            <a:ext cx="1040566" cy="875731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AE85EED-1310-4B3E-9563-8F80A1F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paint</a:t>
            </a:r>
            <a:r>
              <a:rPr lang="es-MX" dirty="0"/>
              <a:t>()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método </a:t>
            </a:r>
            <a:r>
              <a:rPr lang="es-MX" b="1" dirty="0" err="1"/>
              <a:t>paint</a:t>
            </a:r>
            <a:r>
              <a:rPr lang="es-MX" b="1" dirty="0"/>
              <a:t>() </a:t>
            </a:r>
            <a:r>
              <a:rPr lang="es-MX" dirty="0"/>
              <a:t>se redefine cuando se quiere que estos elementos tengan un aspecto particular, por ejemplo, cuando se quiere dibujar algo específico sobre ellos.</a:t>
            </a:r>
          </a:p>
          <a:p>
            <a:pPr algn="just"/>
            <a:r>
              <a:rPr lang="es-MX" dirty="0"/>
              <a:t>El método </a:t>
            </a:r>
            <a:r>
              <a:rPr lang="es-MX" b="1" dirty="0" err="1"/>
              <a:t>paint</a:t>
            </a:r>
            <a:r>
              <a:rPr lang="es-MX" b="1" dirty="0"/>
              <a:t>()</a:t>
            </a:r>
            <a:r>
              <a:rPr lang="es-MX" dirty="0"/>
              <a:t> es de la forma:</a:t>
            </a:r>
          </a:p>
          <a:p>
            <a:pPr marL="0" indent="0" algn="just">
              <a:buNone/>
            </a:pPr>
            <a:endParaRPr lang="en-US" dirty="0"/>
          </a:p>
          <a:p>
            <a:pPr marL="365760" lvl="1" indent="0" algn="just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paint</a:t>
            </a:r>
            <a:r>
              <a:rPr lang="es-MX" dirty="0"/>
              <a:t>(</a:t>
            </a:r>
            <a:r>
              <a:rPr lang="es-MX" dirty="0" err="1"/>
              <a:t>Graphics</a:t>
            </a:r>
            <a:r>
              <a:rPr lang="es-MX" dirty="0"/>
              <a:t> </a:t>
            </a:r>
            <a:r>
              <a:rPr lang="es-MX" b="1" dirty="0"/>
              <a:t>g</a:t>
            </a:r>
            <a:r>
              <a:rPr lang="es-MX" dirty="0"/>
              <a:t>) {</a:t>
            </a:r>
          </a:p>
          <a:p>
            <a:pPr marL="365760" lvl="1" indent="0" algn="just">
              <a:buNone/>
            </a:pPr>
            <a:r>
              <a:rPr lang="es-MX" dirty="0"/>
              <a:t>	...</a:t>
            </a:r>
          </a:p>
          <a:p>
            <a:pPr marL="365760" lvl="1" indent="0" algn="just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1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paint</a:t>
            </a:r>
            <a:r>
              <a:rPr lang="es-MX" dirty="0"/>
              <a:t>()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Donde </a:t>
            </a:r>
            <a:r>
              <a:rPr lang="es-MX" b="1" dirty="0"/>
              <a:t>g</a:t>
            </a:r>
            <a:r>
              <a:rPr lang="es-MX" dirty="0"/>
              <a:t> es un objeto de la clase abstracta </a:t>
            </a:r>
            <a:r>
              <a:rPr lang="es-MX" b="1" dirty="0" err="1"/>
              <a:t>Graphics</a:t>
            </a:r>
            <a:r>
              <a:rPr lang="es-MX" dirty="0"/>
              <a:t>. Todo contenedor o componente que se pueda dibujar en pantalla tiene asociado un objeto g de esta clase, con la información sobre el área de la pantalla que el contenedor o el componente cubre. Además, el objeto </a:t>
            </a:r>
            <a:r>
              <a:rPr lang="es-MX" b="1" dirty="0"/>
              <a:t>g</a:t>
            </a:r>
            <a:r>
              <a:rPr lang="es-MX" dirty="0"/>
              <a:t> dispone de métodos para hacer gráficos (dibujar círculos, rectángulos, líneas, etc.).</a:t>
            </a:r>
          </a:p>
        </p:txBody>
      </p:sp>
    </p:spTree>
    <p:extLst>
      <p:ext uri="{BB962C8B-B14F-4D97-AF65-F5344CB8AC3E}">
        <p14:creationId xmlns:p14="http://schemas.microsoft.com/office/powerpoint/2010/main" val="35364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paint</a:t>
            </a:r>
            <a:r>
              <a:rPr lang="es-MX" dirty="0"/>
              <a:t>() y super()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Cuando el método </a:t>
            </a:r>
            <a:r>
              <a:rPr lang="es-MX" b="1" dirty="0" err="1"/>
              <a:t>paint</a:t>
            </a:r>
            <a:r>
              <a:rPr lang="es-MX" b="1" dirty="0"/>
              <a:t>(g)</a:t>
            </a:r>
            <a:r>
              <a:rPr lang="es-MX" dirty="0"/>
              <a:t> se ejecuta es porque ha sido invocado por otros métodos, nunca invocado por nosotros, y el parámetro que usa corresponde a un objeto de la clase </a:t>
            </a:r>
            <a:r>
              <a:rPr lang="es-MX" dirty="0" err="1"/>
              <a:t>Graphics</a:t>
            </a:r>
            <a:r>
              <a:rPr lang="es-MX" dirty="0"/>
              <a:t> asociado al contenedor o componente que estemos manejando.</a:t>
            </a:r>
          </a:p>
          <a:p>
            <a:pPr algn="just"/>
            <a:r>
              <a:rPr lang="es-MX" dirty="0"/>
              <a:t>Cuando se redefine el método </a:t>
            </a:r>
            <a:r>
              <a:rPr lang="es-MX" dirty="0" err="1"/>
              <a:t>paint</a:t>
            </a:r>
            <a:r>
              <a:rPr lang="es-MX" dirty="0"/>
              <a:t>(g), siempre se comienza con una invocación </a:t>
            </a:r>
            <a:r>
              <a:rPr lang="es-MX" b="1" dirty="0" err="1"/>
              <a:t>super.paint</a:t>
            </a:r>
            <a:r>
              <a:rPr lang="es-MX" b="1" dirty="0"/>
              <a:t>(g) </a:t>
            </a:r>
            <a:r>
              <a:rPr lang="es-MX" dirty="0"/>
              <a:t>al método de la superclase, asegurando así que se dibuja la parte estándar del contenedor o componente que estemos manejando.</a:t>
            </a:r>
          </a:p>
        </p:txBody>
      </p:sp>
    </p:spTree>
    <p:extLst>
      <p:ext uri="{BB962C8B-B14F-4D97-AF65-F5344CB8AC3E}">
        <p14:creationId xmlns:p14="http://schemas.microsoft.com/office/powerpoint/2010/main" val="21982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Importante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sistema de coordenadas de un contenedor tiene su origen en su esquina superior izquierda.</a:t>
            </a:r>
          </a:p>
          <a:p>
            <a:pPr algn="just"/>
            <a:r>
              <a:rPr lang="es-MX" dirty="0"/>
              <a:t>Las abscisas se incrementan hacia la derecha y las ordenadas hacia abajo.</a:t>
            </a:r>
          </a:p>
          <a:p>
            <a:pPr algn="just"/>
            <a:r>
              <a:rPr lang="es-MX" dirty="0"/>
              <a:t>Cada punto es un píxel.</a:t>
            </a:r>
          </a:p>
          <a:p>
            <a:pPr algn="just"/>
            <a:r>
              <a:rPr lang="es-MX" dirty="0"/>
              <a:t>En general, el dibujo de una figura (rectángulo, elipse, rectángulo redondo, etc.) se realiza dando las coordenadas de la esquina superior izquierda de un rectángulo imaginario que la contiene.</a:t>
            </a:r>
          </a:p>
        </p:txBody>
      </p:sp>
    </p:spTree>
    <p:extLst>
      <p:ext uri="{BB962C8B-B14F-4D97-AF65-F5344CB8AC3E}">
        <p14:creationId xmlns:p14="http://schemas.microsoft.com/office/powerpoint/2010/main" val="35630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4B3A-AEF4-42C2-963D-FE3CCC23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C9973-7A95-463E-9BCE-05A1ADAF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Dibuja con Java la famosa carita feliz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F6A3E7-5276-434C-B2CC-B8511F7B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C1BBB0-96F0-4077-A278-0F3FB5C104D3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F47C6-E3BF-40C7-B8C7-547A86A6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49" y="2564904"/>
            <a:ext cx="2676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FA58-4EC1-4F1F-8F33-2830853E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del curso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D170E-38B6-43F8-9932-3D1879ED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/>
          </a:bodyPr>
          <a:lstStyle/>
          <a:p>
            <a:r>
              <a:rPr lang="es-MX" sz="4400" dirty="0">
                <a:hlinkClick r:id="rId2"/>
              </a:rPr>
              <a:t>https://github.com/gamarzaid/java</a:t>
            </a:r>
            <a:endParaRPr lang="es-MX" sz="4400" dirty="0"/>
          </a:p>
          <a:p>
            <a:r>
              <a:rPr lang="es-MX" sz="4400" dirty="0">
                <a:hlinkClick r:id="rId3"/>
              </a:rPr>
              <a:t>https://github.com/gamarzaid/cursojava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r>
              <a:rPr lang="es-MX" sz="3600" dirty="0">
                <a:latin typeface="Abadi" panose="020B0604020104020204" pitchFamily="34" charset="0"/>
              </a:rPr>
              <a:t>Repositorio del curso actual</a:t>
            </a:r>
          </a:p>
          <a:p>
            <a:r>
              <a:rPr lang="es-MX" sz="4400" dirty="0">
                <a:hlinkClick r:id="rId4"/>
              </a:rPr>
              <a:t>https://github.com/gamarzaid/javagrafico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endParaRPr lang="es-MX" sz="4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CB9D0-1964-4982-9C90-ED0FC2F5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2CF8-9904-4E94-812C-03306D4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por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0111D-FEB2-4D51-A8DD-E10076BE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/>
              <a:t>Día 4 - jueves 30 de mayo de 2019</a:t>
            </a:r>
          </a:p>
          <a:p>
            <a:pPr lvl="1" algn="just"/>
            <a:r>
              <a:rPr lang="es-MX" dirty="0"/>
              <a:t>Uso de los controles:</a:t>
            </a:r>
          </a:p>
          <a:p>
            <a:pPr lvl="2" algn="just"/>
            <a:r>
              <a:rPr lang="es-MX" dirty="0" err="1"/>
              <a:t>JComboBox</a:t>
            </a:r>
            <a:endParaRPr lang="es-MX" dirty="0"/>
          </a:p>
          <a:p>
            <a:pPr lvl="2" algn="just"/>
            <a:r>
              <a:rPr lang="es-MX" dirty="0" err="1"/>
              <a:t>JCheckBox</a:t>
            </a:r>
            <a:endParaRPr lang="es-MX" dirty="0"/>
          </a:p>
          <a:p>
            <a:pPr lvl="1" algn="just"/>
            <a:r>
              <a:rPr lang="es-MX" dirty="0"/>
              <a:t>Clase </a:t>
            </a:r>
            <a:r>
              <a:rPr lang="es-MX" dirty="0" err="1"/>
              <a:t>Graphics</a:t>
            </a:r>
            <a:r>
              <a:rPr lang="es-MX" dirty="0"/>
              <a:t>:</a:t>
            </a:r>
          </a:p>
          <a:p>
            <a:pPr lvl="2" algn="just"/>
            <a:r>
              <a:rPr lang="es-MX" dirty="0" err="1"/>
              <a:t>drawRect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drawRoundRect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drawOval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drawPolygon</a:t>
            </a:r>
            <a:endParaRPr lang="es-MX" dirty="0"/>
          </a:p>
          <a:p>
            <a:pPr lvl="2" algn="just"/>
            <a:r>
              <a:rPr lang="es-MX" dirty="0" err="1"/>
              <a:t>fillRect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fillRoundRect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fillOval</a:t>
            </a:r>
            <a:r>
              <a:rPr lang="es-MX" dirty="0"/>
              <a:t>. </a:t>
            </a:r>
          </a:p>
          <a:p>
            <a:pPr lvl="2" algn="just"/>
            <a:r>
              <a:rPr lang="es-MX" dirty="0" err="1"/>
              <a:t>fillPolygon</a:t>
            </a:r>
            <a:r>
              <a:rPr lang="es-MX" dirty="0"/>
              <a:t>.</a:t>
            </a:r>
          </a:p>
          <a:p>
            <a:pPr lvl="2" algn="just"/>
            <a:r>
              <a:rPr lang="es-MX" dirty="0"/>
              <a:t>Gráfica de pastel.</a:t>
            </a:r>
          </a:p>
          <a:p>
            <a:pPr lvl="1" algn="just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1E457E-9235-49B6-A70A-D7BCC0B9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2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Día 4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501449-E1B7-4DB7-A49D-31CA6E56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97E929-879F-4921-B8D8-868D4B705314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Interfaz gráfica de Java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9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JComboBox</a:t>
            </a:r>
            <a:r>
              <a:rPr lang="es-MX" b="1" i="1" dirty="0"/>
              <a:t> </a:t>
            </a:r>
            <a:r>
              <a:rPr lang="es-MX" dirty="0"/>
              <a:t>– Listas desplegables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combos son listas desplegables donde se puede elegir una de las opciones propuestas.</a:t>
            </a:r>
          </a:p>
          <a:p>
            <a:pPr algn="just"/>
            <a:r>
              <a:rPr lang="es-MX" sz="2400" dirty="0"/>
              <a:t>A través del método </a:t>
            </a:r>
            <a:r>
              <a:rPr lang="es-MX" sz="2400" b="1" dirty="0" err="1"/>
              <a:t>getSelectedItem</a:t>
            </a:r>
            <a:r>
              <a:rPr lang="es-MX" sz="2400" b="1" dirty="0"/>
              <a:t>() </a:t>
            </a:r>
            <a:r>
              <a:rPr lang="es-MX" sz="2400" dirty="0"/>
              <a:t>se puede extraer la opción seleccionada o el texto escrito en el combo y con </a:t>
            </a:r>
            <a:r>
              <a:rPr lang="es-MX" sz="2400" b="1" dirty="0" err="1"/>
              <a:t>getSelectedIdex</a:t>
            </a:r>
            <a:r>
              <a:rPr lang="es-MX" sz="2400" b="1" dirty="0"/>
              <a:t>() </a:t>
            </a:r>
            <a:r>
              <a:rPr lang="es-MX" sz="2400" dirty="0"/>
              <a:t>tenemos acceso al índice de cada elemento.</a:t>
            </a:r>
          </a:p>
          <a:p>
            <a:pPr algn="just"/>
            <a:endParaRPr lang="es-MX" sz="1200" dirty="0"/>
          </a:p>
          <a:p>
            <a:pPr algn="just"/>
            <a:endParaRPr lang="es-MX" sz="900" dirty="0"/>
          </a:p>
          <a:p>
            <a:pPr algn="just"/>
            <a:endParaRPr lang="es-MX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368F1-FADE-4506-A7F9-C7D990A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3645024"/>
            <a:ext cx="3456384" cy="29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JComboBox</a:t>
            </a:r>
            <a:r>
              <a:rPr lang="es-MX" b="1" i="1" dirty="0"/>
              <a:t> </a:t>
            </a:r>
            <a:r>
              <a:rPr lang="es-MX" dirty="0"/>
              <a:t>– Llenando un combo con un </a:t>
            </a:r>
            <a:r>
              <a:rPr lang="es-MX" dirty="0" err="1"/>
              <a:t>arraylist</a:t>
            </a:r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 err="1">
                <a:latin typeface="Abadi Extra Light" panose="020B0204020104020204" pitchFamily="34" charset="0"/>
              </a:rPr>
              <a:t>ArrayList</a:t>
            </a:r>
            <a:r>
              <a:rPr lang="es-MX" sz="2000" dirty="0">
                <a:latin typeface="Abadi Extra Light" panose="020B0204020104020204" pitchFamily="34" charset="0"/>
              </a:rPr>
              <a:t>&lt;</a:t>
            </a:r>
            <a:r>
              <a:rPr lang="es-MX" sz="2000" dirty="0" err="1">
                <a:latin typeface="Abadi Extra Light" panose="020B0204020104020204" pitchFamily="34" charset="0"/>
              </a:rPr>
              <a:t>String</a:t>
            </a:r>
            <a:r>
              <a:rPr lang="es-MX" sz="2000" dirty="0">
                <a:latin typeface="Abadi Extra Light" panose="020B0204020104020204" pitchFamily="34" charset="0"/>
              </a:rPr>
              <a:t>&gt; </a:t>
            </a:r>
            <a:r>
              <a:rPr lang="es-MX" sz="2000" dirty="0" err="1">
                <a:latin typeface="Abadi Extra Light" panose="020B0204020104020204" pitchFamily="34" charset="0"/>
              </a:rPr>
              <a:t>cchs</a:t>
            </a:r>
            <a:r>
              <a:rPr lang="es-MX" sz="2000" dirty="0">
                <a:latin typeface="Abadi Extra Light" panose="020B0204020104020204" pitchFamily="34" charset="0"/>
              </a:rPr>
              <a:t> = new </a:t>
            </a:r>
            <a:r>
              <a:rPr lang="es-MX" sz="2000" dirty="0" err="1">
                <a:latin typeface="Abadi Extra Light" panose="020B0204020104020204" pitchFamily="34" charset="0"/>
              </a:rPr>
              <a:t>ArrayList</a:t>
            </a:r>
            <a:r>
              <a:rPr lang="es-MX" sz="2000" dirty="0">
                <a:latin typeface="Abadi Extra Light" panose="020B0204020104020204" pitchFamily="34" charset="0"/>
              </a:rPr>
              <a:t>&lt;</a:t>
            </a:r>
            <a:r>
              <a:rPr lang="es-MX" sz="2000" dirty="0" err="1">
                <a:latin typeface="Abadi Extra Light" panose="020B0204020104020204" pitchFamily="34" charset="0"/>
              </a:rPr>
              <a:t>String</a:t>
            </a:r>
            <a:r>
              <a:rPr lang="es-MX" sz="2000" dirty="0">
                <a:latin typeface="Abadi Extra Light" panose="020B0204020104020204" pitchFamily="34" charset="0"/>
              </a:rPr>
              <a:t>&gt;();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("CCH Oriente");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("CCH Vallejo");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("CCH Sur");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("CCH Azcapotzalco");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cchs.add</a:t>
            </a:r>
            <a:r>
              <a:rPr lang="es-MX" sz="2000" dirty="0">
                <a:latin typeface="Abadi Extra Light" panose="020B0204020104020204" pitchFamily="34" charset="0"/>
              </a:rPr>
              <a:t>("CCH Naucalpan");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</a:t>
            </a:r>
            <a:r>
              <a:rPr lang="es-MX" sz="2000" dirty="0" err="1">
                <a:latin typeface="Abadi Extra Light" panose="020B0204020104020204" pitchFamily="34" charset="0"/>
              </a:rPr>
              <a:t>for</a:t>
            </a:r>
            <a:r>
              <a:rPr lang="es-MX" sz="2000" dirty="0">
                <a:latin typeface="Abadi Extra Light" panose="020B0204020104020204" pitchFamily="34" charset="0"/>
              </a:rPr>
              <a:t> (</a:t>
            </a:r>
            <a:r>
              <a:rPr lang="es-MX" sz="2000" dirty="0" err="1">
                <a:latin typeface="Abadi Extra Light" panose="020B0204020104020204" pitchFamily="34" charset="0"/>
              </a:rPr>
              <a:t>int</a:t>
            </a:r>
            <a:r>
              <a:rPr lang="es-MX" sz="2000" dirty="0">
                <a:latin typeface="Abadi Extra Light" panose="020B0204020104020204" pitchFamily="34" charset="0"/>
              </a:rPr>
              <a:t> i = 0; i &lt; </a:t>
            </a:r>
            <a:r>
              <a:rPr lang="es-MX" sz="2000" dirty="0" err="1">
                <a:latin typeface="Abadi Extra Light" panose="020B0204020104020204" pitchFamily="34" charset="0"/>
              </a:rPr>
              <a:t>cchs.size</a:t>
            </a:r>
            <a:r>
              <a:rPr lang="es-MX" sz="2000" dirty="0">
                <a:latin typeface="Abadi Extra Light" panose="020B0204020104020204" pitchFamily="34" charset="0"/>
              </a:rPr>
              <a:t>(); i++){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    </a:t>
            </a:r>
            <a:r>
              <a:rPr lang="es-MX" sz="2000" dirty="0" err="1">
                <a:latin typeface="Abadi Extra Light" panose="020B0204020104020204" pitchFamily="34" charset="0"/>
              </a:rPr>
              <a:t>cbArray.addItem</a:t>
            </a:r>
            <a:r>
              <a:rPr lang="es-MX" sz="2000" dirty="0">
                <a:latin typeface="Abadi Extra Light" panose="020B0204020104020204" pitchFamily="34" charset="0"/>
              </a:rPr>
              <a:t>(</a:t>
            </a:r>
            <a:r>
              <a:rPr lang="es-MX" sz="2000" dirty="0" err="1">
                <a:latin typeface="Abadi Extra Light" panose="020B0204020104020204" pitchFamily="34" charset="0"/>
              </a:rPr>
              <a:t>cchs.get</a:t>
            </a:r>
            <a:r>
              <a:rPr lang="es-MX" sz="2000" dirty="0">
                <a:latin typeface="Abadi Extra Light" panose="020B0204020104020204" pitchFamily="34" charset="0"/>
              </a:rPr>
              <a:t>(i));</a:t>
            </a:r>
          </a:p>
          <a:p>
            <a:pPr marL="0" indent="0" algn="just">
              <a:buNone/>
            </a:pPr>
            <a:r>
              <a:rPr lang="es-MX" sz="2000" dirty="0">
                <a:latin typeface="Abadi Extra Light" panose="020B0204020104020204" pitchFamily="34" charset="0"/>
              </a:rPr>
              <a:t>        }</a:t>
            </a:r>
          </a:p>
          <a:p>
            <a:pPr algn="just"/>
            <a:endParaRPr lang="es-MX" sz="1600" dirty="0">
              <a:latin typeface="Abadi Extra Light" panose="020B02040201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JCheckBox</a:t>
            </a:r>
            <a:r>
              <a:rPr lang="es-MX" b="1" i="1" dirty="0"/>
              <a:t> </a:t>
            </a:r>
            <a:r>
              <a:rPr lang="es-MX" dirty="0"/>
              <a:t>– Cajas de verificación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Las cajas de verificación se utilizan cuando se desea hacer una selección múltiple dentro de un listado.</a:t>
            </a:r>
          </a:p>
          <a:p>
            <a:pPr algn="just"/>
            <a:endParaRPr lang="es-MX" sz="1200" dirty="0"/>
          </a:p>
          <a:p>
            <a:pPr algn="just"/>
            <a:endParaRPr lang="es-MX" sz="900" dirty="0"/>
          </a:p>
          <a:p>
            <a:pPr algn="just"/>
            <a:endParaRPr lang="es-MX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D4D98E-B08A-4E3D-A680-52A71C73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12" y="2838450"/>
            <a:ext cx="3886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97E419-D3EC-4D1B-B6EF-AE902D51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Graphics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1705A6-B95E-4F42-B161-850717DCB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5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Graphics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Casi todas las componentes y contenedores de Swing tienen un método </a:t>
            </a:r>
            <a:r>
              <a:rPr lang="es-MX" b="1" dirty="0" err="1"/>
              <a:t>paint</a:t>
            </a:r>
            <a:r>
              <a:rPr lang="es-MX" b="1" dirty="0"/>
              <a:t>() </a:t>
            </a:r>
            <a:r>
              <a:rPr lang="es-MX" dirty="0"/>
              <a:t>asociado que sirve para dibujarlos en pantalla. Java invoca este método automáticamente cuando tiene que mostrar, de forma estándar, el componente o contenedor en cuestión.</a:t>
            </a:r>
            <a:endParaRPr lang="en-US" dirty="0"/>
          </a:p>
        </p:txBody>
      </p:sp>
      <p:pic>
        <p:nvPicPr>
          <p:cNvPr id="1026" name="Picture 2" descr="Resultado de imagen para clase graphics en java">
            <a:extLst>
              <a:ext uri="{FF2B5EF4-FFF2-40B4-BE49-F238E27FC236}">
                <a16:creationId xmlns:a16="http://schemas.microsoft.com/office/drawing/2014/main" id="{E693DF56-89B8-4667-B025-00986B60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3419021"/>
            <a:ext cx="4896544" cy="28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13974</TotalTime>
  <Words>612</Words>
  <Application>Microsoft Office PowerPoint</Application>
  <PresentationFormat>Personalizado</PresentationFormat>
  <Paragraphs>75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Abadi</vt:lpstr>
      <vt:lpstr>Abadi Extra Light</vt:lpstr>
      <vt:lpstr>Aharoni</vt:lpstr>
      <vt:lpstr>Arial</vt:lpstr>
      <vt:lpstr>Courier New</vt:lpstr>
      <vt:lpstr>Euphemia</vt:lpstr>
      <vt:lpstr>Leelawadee UI</vt:lpstr>
      <vt:lpstr>Matemáticas 16 X 9</vt:lpstr>
      <vt:lpstr>   Introducción a la interfaz gráfica de Java</vt:lpstr>
      <vt:lpstr>Repositorio del curso anterior</vt:lpstr>
      <vt:lpstr>Programación por día</vt:lpstr>
      <vt:lpstr>Día 4</vt:lpstr>
      <vt:lpstr>JComboBox – Listas desplegables</vt:lpstr>
      <vt:lpstr>JComboBox – Llenando un combo con un arraylist</vt:lpstr>
      <vt:lpstr>JCheckBox – Cajas de verificación</vt:lpstr>
      <vt:lpstr>Clase Graphics</vt:lpstr>
      <vt:lpstr>Clase Graphics</vt:lpstr>
      <vt:lpstr>El método paint()</vt:lpstr>
      <vt:lpstr>El método paint()</vt:lpstr>
      <vt:lpstr>El método paint() y super()</vt:lpstr>
      <vt:lpstr>Importante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Cibernética y Computación</dc:title>
  <dc:creator>Gamar Zaid Joseph García Castillo</dc:creator>
  <cp:lastModifiedBy>Gamar Zaid Joseph García Castillo</cp:lastModifiedBy>
  <cp:revision>194</cp:revision>
  <dcterms:created xsi:type="dcterms:W3CDTF">2018-05-21T18:50:41Z</dcterms:created>
  <dcterms:modified xsi:type="dcterms:W3CDTF">2019-05-30T04:27:53Z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