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377" r:id="rId3"/>
    <p:sldId id="386" r:id="rId4"/>
    <p:sldId id="303" r:id="rId5"/>
    <p:sldId id="363" r:id="rId6"/>
    <p:sldId id="390" r:id="rId7"/>
    <p:sldId id="389" r:id="rId8"/>
    <p:sldId id="388" r:id="rId9"/>
    <p:sldId id="365" r:id="rId10"/>
    <p:sldId id="387" r:id="rId11"/>
    <p:sldId id="315" r:id="rId12"/>
    <p:sldId id="316" r:id="rId13"/>
    <p:sldId id="391" r:id="rId14"/>
    <p:sldId id="392" r:id="rId15"/>
    <p:sldId id="393" r:id="rId16"/>
    <p:sldId id="394" r:id="rId17"/>
    <p:sldId id="395" r:id="rId18"/>
    <p:sldId id="396" r:id="rId19"/>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9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howGuides="1">
      <p:cViewPr varScale="1">
        <p:scale>
          <a:sx n="110" d="100"/>
          <a:sy n="110" d="100"/>
        </p:scale>
        <p:origin x="234" y="108"/>
      </p:cViewPr>
      <p:guideLst>
        <p:guide orient="horz" pos="2160"/>
        <p:guide pos="3839"/>
        <p:guide pos="981"/>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29/05/2019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29/05/2019</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5E3E6375-12E6-4E4C-A6F2-0201A7DD461C}" type="datetime1">
              <a:rPr lang="es-ES" noProof="0" smtClean="0"/>
              <a:t>29/05/2019</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18" name="Imagen 17">
            <a:extLst>
              <a:ext uri="{FF2B5EF4-FFF2-40B4-BE49-F238E27FC236}">
                <a16:creationId xmlns:a16="http://schemas.microsoft.com/office/drawing/2014/main" id="{1C672DBA-49C3-447C-8085-7649BB6EA8EE}"/>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7B699DC4-4256-4953-A8BE-41129FBB7D75}" type="datetime1">
              <a:rPr lang="es-ES" noProof="0" smtClean="0"/>
              <a:t>29/05/2019</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01016CC3-512C-43DA-862B-639FBE58970A}" type="datetime1">
              <a:rPr lang="es-ES" noProof="0" smtClean="0"/>
              <a:t>29/05/2019</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badi" panose="020B0604020104020204" pitchFamily="34" charset="0"/>
              </a:defRPr>
            </a:lvl1pPr>
          </a:lstStyle>
          <a:p>
            <a:pPr rtl="0"/>
            <a:r>
              <a:rPr lang="es-ES" noProof="0" dirty="0"/>
              <a:t>Haga clic para modificar el estilo de título del patrón</a:t>
            </a:r>
          </a:p>
        </p:txBody>
      </p:sp>
      <p:sp>
        <p:nvSpPr>
          <p:cNvPr id="3" name="Marcador de posición de contenido 2"/>
          <p:cNvSpPr>
            <a:spLocks noGrp="1"/>
          </p:cNvSpPr>
          <p:nvPr>
            <p:ph idx="1"/>
          </p:nvPr>
        </p:nvSpPr>
        <p:spPr/>
        <p:txBody>
          <a:bodyPr rtlCol="0"/>
          <a:lstStyle>
            <a:lvl1pPr>
              <a:defRPr>
                <a:latin typeface="Abadi Extra Light" panose="020B0204020104020204" pitchFamily="34" charset="0"/>
              </a:defRPr>
            </a:lvl1pPr>
            <a:lvl2pPr>
              <a:defRPr>
                <a:latin typeface="Abadi Extra Light" panose="020B0204020104020204" pitchFamily="34" charset="0"/>
              </a:defRPr>
            </a:lvl2pPr>
            <a:lvl3pPr>
              <a:defRPr>
                <a:latin typeface="Abadi Extra Light" panose="020B0204020104020204" pitchFamily="34" charset="0"/>
              </a:defRPr>
            </a:lvl3pPr>
            <a:lvl4pPr>
              <a:defRPr>
                <a:latin typeface="Abadi Extra Light" panose="020B0204020104020204" pitchFamily="34" charset="0"/>
              </a:defRPr>
            </a:lvl4pPr>
            <a:lvl5pPr>
              <a:defRPr>
                <a:latin typeface="Abadi Extra Light" panose="020B0204020104020204" pitchFamily="34" charset="0"/>
              </a:defRPr>
            </a:lvl5pPr>
            <a:lvl6pPr>
              <a:defRPr/>
            </a:lvl6pPr>
            <a:lvl7pPr>
              <a:defRPr/>
            </a:lvl7pPr>
            <a:lvl8pPr>
              <a:defRPr/>
            </a:lvl8pPr>
            <a:lvl9pPr>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CD59F20-0FB6-472A-A7F0-7B591A9DC9E8}" type="datetime1">
              <a:rPr lang="es-ES" noProof="0" smtClean="0"/>
              <a:t>29/05/2019</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5">
            <a:extLst>
              <a:ext uri="{FF2B5EF4-FFF2-40B4-BE49-F238E27FC236}">
                <a16:creationId xmlns:a16="http://schemas.microsoft.com/office/drawing/2014/main" id="{6B4951B9-C93F-47B4-AFDA-1E0308941359}"/>
              </a:ext>
            </a:extLst>
          </p:cNvPr>
          <p:cNvSpPr>
            <a:spLocks noGrp="1"/>
          </p:cNvSpPr>
          <p:nvPr>
            <p:ph type="sldNum" sz="quarter" idx="4"/>
          </p:nvPr>
        </p:nvSpPr>
        <p:spPr>
          <a:xfrm>
            <a:off x="590449" y="5634257"/>
            <a:ext cx="609441" cy="365125"/>
          </a:xfrm>
          <a:prstGeom prst="rect">
            <a:avLst/>
          </a:prstGeom>
        </p:spPr>
        <p:txBody>
          <a:bodyPr vert="horz" lIns="91440" tIns="45720" rIns="91440" bIns="45720" rtlCol="0" anchor="ctr"/>
          <a:lstStyle>
            <a:lvl1pPr algn="ctr">
              <a:defRPr sz="1600" cap="all" baseline="0">
                <a:solidFill>
                  <a:schemeClr val="tx1"/>
                </a:solidFill>
                <a:latin typeface="Aharoni" panose="02010803020104030203" pitchFamily="2" charset="-79"/>
                <a:cs typeface="Aharoni" panose="02010803020104030203" pitchFamily="2" charset="-79"/>
              </a:defRPr>
            </a:lvl1pPr>
          </a:lstStyle>
          <a:p>
            <a:fld id="{7DC1BBB0-96F0-4077-A278-0F3FB5C104D3}" type="slidenum">
              <a:rPr lang="es-ES" smtClean="0"/>
              <a:pPr/>
              <a:t>‹Nº›</a:t>
            </a:fld>
            <a:endParaRPr lang="es-E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A15A641C-49BC-4ADF-8EBB-AB7FE6384C3B}" type="datetime1">
              <a:rPr lang="es-ES" noProof="0" smtClean="0"/>
              <a:t>29/05/2019</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pic>
        <p:nvPicPr>
          <p:cNvPr id="25" name="Imagen 24">
            <a:extLst>
              <a:ext uri="{FF2B5EF4-FFF2-40B4-BE49-F238E27FC236}">
                <a16:creationId xmlns:a16="http://schemas.microsoft.com/office/drawing/2014/main" id="{C2F5AABF-08C1-432E-AF6A-37E77E77AFA3}"/>
              </a:ext>
            </a:extLst>
          </p:cNvPr>
          <p:cNvPicPr>
            <a:picLocks noChangeAspect="1"/>
          </p:cNvPicPr>
          <p:nvPr userDrawn="1"/>
        </p:nvPicPr>
        <p:blipFill>
          <a:blip r:embed="rId2"/>
          <a:stretch>
            <a:fillRect/>
          </a:stretch>
        </p:blipFill>
        <p:spPr>
          <a:xfrm>
            <a:off x="103317" y="5748804"/>
            <a:ext cx="972672" cy="972672"/>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30DA9407-1A70-4734-8F58-D94F6884FC77}" type="datetime1">
              <a:rPr lang="es-ES" noProof="0" smtClean="0"/>
              <a:t>29/05/2019</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61A36989-9759-4325-86D2-9F33AA756EC6}" type="datetime1">
              <a:rPr lang="es-ES" noProof="0" smtClean="0"/>
              <a:t>29/05/2019</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360D2734-5FC1-476A-A6DD-9E43A0C57FF3}" type="datetime1">
              <a:rPr lang="es-ES" noProof="0" smtClean="0"/>
              <a:t>29/05/2019</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F2C1CFCB-67E6-4FBB-BBF8-6C713C3713B1}" type="datetime1">
              <a:rPr lang="es-ES" noProof="0" smtClean="0"/>
              <a:t>29/05/2019</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p>
            <a:pPr rtl="0"/>
            <a:fld id="{01EACB1C-E1D5-43FA-9308-DCAC2236A8E5}" type="datetime1">
              <a:rPr lang="es-ES" noProof="0" smtClean="0"/>
              <a:t>29/05/2019</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5EE992D6-15B5-44D1-AA1B-975A175EB827}" type="datetime1">
              <a:rPr lang="es-ES" noProof="0" smtClean="0"/>
              <a:t>29/05/2019</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userDrawn="1"/>
        </p:nvSpPr>
        <p:spPr bwMode="black">
          <a:xfrm>
            <a:off x="621804" y="736219"/>
            <a:ext cx="609441" cy="609600"/>
          </a:xfrm>
          <a:prstGeom prst="rect">
            <a:avLst/>
          </a:prstGeom>
          <a:solidFill>
            <a:schemeClr val="bg1">
              <a:lumMod val="85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F9CA4780-4EAA-4D3C-A6D9-69F8664A7B2F}" type="datetime1">
              <a:rPr lang="es-ES" noProof="0" smtClean="0"/>
              <a:t>29/05/2019</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590449" y="5634257"/>
            <a:ext cx="609441" cy="365125"/>
          </a:xfrm>
          <a:prstGeom prst="rect">
            <a:avLst/>
          </a:prstGeom>
        </p:spPr>
        <p:txBody>
          <a:bodyPr vert="horz" lIns="91440" tIns="45720" rIns="91440" bIns="45720" rtlCol="0" anchor="ctr"/>
          <a:lstStyle>
            <a:lvl1pPr algn="ctr">
              <a:defRPr sz="1600" cap="all" baseline="0">
                <a:solidFill>
                  <a:schemeClr val="tx1"/>
                </a:solidFill>
                <a:latin typeface="Aharoni" panose="02010803020104030203" pitchFamily="2" charset="-79"/>
                <a:cs typeface="Aharoni" panose="02010803020104030203" pitchFamily="2" charset="-79"/>
              </a:defRPr>
            </a:lvl1pPr>
          </a:lstStyle>
          <a:p>
            <a:fld id="{7DC1BBB0-96F0-4077-A278-0F3FB5C104D3}" type="slidenum">
              <a:rPr lang="es-ES" smtClean="0"/>
              <a:pPr/>
              <a:t>‹Nº›</a:t>
            </a:fld>
            <a:endParaRPr lang="es-ES" dirty="0"/>
          </a:p>
        </p:txBody>
      </p:sp>
      <p:pic>
        <p:nvPicPr>
          <p:cNvPr id="17" name="Imagen 16">
            <a:extLst>
              <a:ext uri="{FF2B5EF4-FFF2-40B4-BE49-F238E27FC236}">
                <a16:creationId xmlns:a16="http://schemas.microsoft.com/office/drawing/2014/main" id="{4DE858A8-E6EE-45BB-AE22-EA6A22517247}"/>
              </a:ext>
            </a:extLst>
          </p:cNvPr>
          <p:cNvPicPr>
            <a:picLocks noChangeAspect="1"/>
          </p:cNvPicPr>
          <p:nvPr userDrawn="1"/>
        </p:nvPicPr>
        <p:blipFill>
          <a:blip r:embed="rId13"/>
          <a:stretch>
            <a:fillRect/>
          </a:stretch>
        </p:blipFill>
        <p:spPr>
          <a:xfrm>
            <a:off x="667929" y="775793"/>
            <a:ext cx="507867" cy="507867"/>
          </a:xfrm>
          <a:prstGeom prst="rect">
            <a:avLst/>
          </a:prstGeom>
        </p:spPr>
      </p:pic>
      <p:sp>
        <p:nvSpPr>
          <p:cNvPr id="12" name="Rectángulo 11">
            <a:extLst>
              <a:ext uri="{FF2B5EF4-FFF2-40B4-BE49-F238E27FC236}">
                <a16:creationId xmlns:a16="http://schemas.microsoft.com/office/drawing/2014/main" id="{18139E34-082A-4F07-8F8E-7A1644AD4B32}"/>
              </a:ext>
            </a:extLst>
          </p:cNvPr>
          <p:cNvSpPr/>
          <p:nvPr userDrawn="1"/>
        </p:nvSpPr>
        <p:spPr>
          <a:xfrm>
            <a:off x="-7701" y="6021288"/>
            <a:ext cx="1234266" cy="8367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8" name="Imagen 17" descr="Imagen que contiene texto&#10;&#10;Descripción generada automáticamente">
            <a:extLst>
              <a:ext uri="{FF2B5EF4-FFF2-40B4-BE49-F238E27FC236}">
                <a16:creationId xmlns:a16="http://schemas.microsoft.com/office/drawing/2014/main" id="{F45F47BC-5AB6-4CF0-8588-C97EF693825A}"/>
              </a:ext>
            </a:extLst>
          </p:cNvPr>
          <p:cNvPicPr>
            <a:picLocks noChangeAspect="1"/>
          </p:cNvPicPr>
          <p:nvPr userDrawn="1"/>
        </p:nvPicPr>
        <p:blipFill>
          <a:blip r:embed="rId14"/>
          <a:stretch>
            <a:fillRect/>
          </a:stretch>
        </p:blipFill>
        <p:spPr>
          <a:xfrm>
            <a:off x="214270" y="6075399"/>
            <a:ext cx="839582" cy="706584"/>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Abadi Extra Light" panose="020B0204020104020204" pitchFamily="34" charset="0"/>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Abadi Extra Light" panose="020B0204020104020204" pitchFamily="34" charset="0"/>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Abadi Extra Light" panose="020B0204020104020204" pitchFamily="34" charset="0"/>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Abadi Extra Light" panose="020B0204020104020204" pitchFamily="34" charset="0"/>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Abadi Extra Light" panose="020B0204020104020204" pitchFamily="34" charset="0"/>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amarzaid/cursojava" TargetMode="External"/><Relationship Id="rId2" Type="http://schemas.openxmlformats.org/officeDocument/2006/relationships/hyperlink" Target="https://github.com/gamarzaid/java" TargetMode="External"/><Relationship Id="rId1" Type="http://schemas.openxmlformats.org/officeDocument/2006/relationships/slideLayout" Target="../slideLayouts/slideLayout2.xml"/><Relationship Id="rId4" Type="http://schemas.openxmlformats.org/officeDocument/2006/relationships/hyperlink" Target="https://github.com/gamarzaid/javagrafi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77988" y="1124744"/>
            <a:ext cx="9354375" cy="1931447"/>
          </a:xfrm>
        </p:spPr>
        <p:txBody>
          <a:bodyPr rtlCol="0"/>
          <a:lstStyle/>
          <a:p>
            <a:pPr algn="ctr"/>
            <a:br>
              <a:rPr lang="es-MX" sz="6600" b="1" dirty="0">
                <a:latin typeface="Leelawadee UI" panose="020B0502040204020203" pitchFamily="34" charset="-34"/>
                <a:cs typeface="Leelawadee UI" panose="020B0502040204020203" pitchFamily="34" charset="-34"/>
              </a:rPr>
            </a:br>
            <a:br>
              <a:rPr lang="es-MX" sz="6600" b="1" dirty="0">
                <a:latin typeface="Leelawadee UI" panose="020B0502040204020203" pitchFamily="34" charset="-34"/>
                <a:cs typeface="Leelawadee UI" panose="020B0502040204020203" pitchFamily="34" charset="-34"/>
              </a:rPr>
            </a:br>
            <a:br>
              <a:rPr lang="es-MX" sz="6600" b="1" dirty="0">
                <a:latin typeface="Leelawadee UI" panose="020B0502040204020203" pitchFamily="34" charset="-34"/>
                <a:cs typeface="Leelawadee UI" panose="020B0502040204020203" pitchFamily="34" charset="-34"/>
              </a:rPr>
            </a:br>
            <a:r>
              <a:rPr lang="es-MX" sz="6600" b="1" dirty="0">
                <a:latin typeface="Leelawadee UI" panose="020B0502040204020203" pitchFamily="34" charset="-34"/>
                <a:cs typeface="Leelawadee UI" panose="020B0502040204020203" pitchFamily="34" charset="-34"/>
              </a:rPr>
              <a:t>Introducción a la interfaz gráfica de Java</a:t>
            </a:r>
            <a:endParaRPr lang="es-ES" dirty="0"/>
          </a:p>
        </p:txBody>
      </p:sp>
      <p:sp>
        <p:nvSpPr>
          <p:cNvPr id="3" name="Subtítulo 2"/>
          <p:cNvSpPr>
            <a:spLocks noGrp="1"/>
          </p:cNvSpPr>
          <p:nvPr>
            <p:ph type="subTitle" idx="1"/>
          </p:nvPr>
        </p:nvSpPr>
        <p:spPr>
          <a:xfrm>
            <a:off x="2133972" y="5013176"/>
            <a:ext cx="7776864" cy="470742"/>
          </a:xfrm>
        </p:spPr>
        <p:txBody>
          <a:bodyPr rtlCol="0">
            <a:normAutofit lnSpcReduction="10000"/>
          </a:bodyPr>
          <a:lstStyle/>
          <a:p>
            <a:pPr rtl="0"/>
            <a:r>
              <a:rPr lang="es-ES" sz="2800" b="1" dirty="0"/>
              <a:t>Colegio de Ciencias y Humanidades – Plantel Oriente</a:t>
            </a:r>
          </a:p>
        </p:txBody>
      </p:sp>
      <p:sp>
        <p:nvSpPr>
          <p:cNvPr id="4" name="Subtítulo 2">
            <a:extLst>
              <a:ext uri="{FF2B5EF4-FFF2-40B4-BE49-F238E27FC236}">
                <a16:creationId xmlns:a16="http://schemas.microsoft.com/office/drawing/2014/main" id="{5EBB5D89-82B4-4DBE-84A5-31CDD89635C3}"/>
              </a:ext>
            </a:extLst>
          </p:cNvPr>
          <p:cNvSpPr txBox="1">
            <a:spLocks/>
          </p:cNvSpPr>
          <p:nvPr/>
        </p:nvSpPr>
        <p:spPr>
          <a:xfrm>
            <a:off x="2133972" y="5877272"/>
            <a:ext cx="7698191" cy="720079"/>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ES" sz="3200" b="1" dirty="0"/>
              <a:t>Java</a:t>
            </a:r>
            <a:r>
              <a:rPr lang="es-ES" sz="3200" dirty="0"/>
              <a:t> para Cibernética y Computación II</a:t>
            </a:r>
            <a:endParaRPr lang="es-MX" sz="3200" b="1" dirty="0">
              <a:solidFill>
                <a:srgbClr val="C00000"/>
              </a:solidFill>
              <a:latin typeface="Leelawadee UI" panose="020B0502040204020203" pitchFamily="34" charset="-34"/>
              <a:cs typeface="Leelawadee UI" panose="020B0502040204020203" pitchFamily="34" charset="-34"/>
            </a:endParaRPr>
          </a:p>
        </p:txBody>
      </p:sp>
      <p:pic>
        <p:nvPicPr>
          <p:cNvPr id="6" name="Imagen 5" descr="Imagen que contiene texto&#10;&#10;Descripción generada automáticamente">
            <a:extLst>
              <a:ext uri="{FF2B5EF4-FFF2-40B4-BE49-F238E27FC236}">
                <a16:creationId xmlns:a16="http://schemas.microsoft.com/office/drawing/2014/main" id="{3B8E079D-F1AE-4891-A648-C5A8F63D164E}"/>
              </a:ext>
            </a:extLst>
          </p:cNvPr>
          <p:cNvPicPr>
            <a:picLocks noChangeAspect="1"/>
          </p:cNvPicPr>
          <p:nvPr/>
        </p:nvPicPr>
        <p:blipFill>
          <a:blip r:embed="rId3"/>
          <a:stretch>
            <a:fillRect/>
          </a:stretch>
        </p:blipFill>
        <p:spPr>
          <a:xfrm>
            <a:off x="187557" y="1412776"/>
            <a:ext cx="875731" cy="875731"/>
          </a:xfrm>
          <a:prstGeom prst="rect">
            <a:avLst/>
          </a:prstGeom>
        </p:spPr>
      </p:pic>
      <p:pic>
        <p:nvPicPr>
          <p:cNvPr id="8" name="Imagen 7" descr="Imagen que contiene contenedor&#10;&#10;Descripción generada automáticamente">
            <a:extLst>
              <a:ext uri="{FF2B5EF4-FFF2-40B4-BE49-F238E27FC236}">
                <a16:creationId xmlns:a16="http://schemas.microsoft.com/office/drawing/2014/main" id="{181E6376-FD38-4E7F-A1EE-D6D3C95141B8}"/>
              </a:ext>
            </a:extLst>
          </p:cNvPr>
          <p:cNvPicPr>
            <a:picLocks noChangeAspect="1"/>
          </p:cNvPicPr>
          <p:nvPr/>
        </p:nvPicPr>
        <p:blipFill>
          <a:blip r:embed="rId4"/>
          <a:stretch>
            <a:fillRect/>
          </a:stretch>
        </p:blipFill>
        <p:spPr>
          <a:xfrm>
            <a:off x="158453" y="188640"/>
            <a:ext cx="938281" cy="936104"/>
          </a:xfrm>
          <a:prstGeom prst="rect">
            <a:avLst/>
          </a:prstGeom>
        </p:spPr>
      </p:pic>
      <p:pic>
        <p:nvPicPr>
          <p:cNvPr id="10" name="Imagen 9" descr="Imagen que contiene texto&#10;&#10;Descripción generada automáticamente">
            <a:extLst>
              <a:ext uri="{FF2B5EF4-FFF2-40B4-BE49-F238E27FC236}">
                <a16:creationId xmlns:a16="http://schemas.microsoft.com/office/drawing/2014/main" id="{C8D09017-DDBB-4893-ADFF-C07DDE49FAB6}"/>
              </a:ext>
            </a:extLst>
          </p:cNvPr>
          <p:cNvPicPr>
            <a:picLocks noChangeAspect="1"/>
          </p:cNvPicPr>
          <p:nvPr/>
        </p:nvPicPr>
        <p:blipFill>
          <a:blip r:embed="rId5"/>
          <a:stretch>
            <a:fillRect/>
          </a:stretch>
        </p:blipFill>
        <p:spPr>
          <a:xfrm>
            <a:off x="9982844" y="5877272"/>
            <a:ext cx="1040566" cy="875731"/>
          </a:xfrm>
          <a:prstGeom prst="rect">
            <a:avLst/>
          </a:prstGeom>
        </p:spPr>
      </p:pic>
      <p:sp>
        <p:nvSpPr>
          <p:cNvPr id="11" name="Marcador de número de diapositiva 10">
            <a:extLst>
              <a:ext uri="{FF2B5EF4-FFF2-40B4-BE49-F238E27FC236}">
                <a16:creationId xmlns:a16="http://schemas.microsoft.com/office/drawing/2014/main" id="{1AE85EED-1310-4B3E-9563-8F80A1F39C77}"/>
              </a:ext>
            </a:extLst>
          </p:cNvPr>
          <p:cNvSpPr>
            <a:spLocks noGrp="1"/>
          </p:cNvSpPr>
          <p:nvPr>
            <p:ph type="sldNum" sz="quarter" idx="12"/>
          </p:nvPr>
        </p:nvSpPr>
        <p:spPr/>
        <p:txBody>
          <a:bodyPr/>
          <a:lstStyle/>
          <a:p>
            <a:pPr rtl="0"/>
            <a:fld id="{7DC1BBB0-96F0-4077-A278-0F3FB5C104D3}" type="slidenum">
              <a:rPr lang="es-ES" noProof="0" smtClean="0"/>
              <a:pPr rtl="0"/>
              <a:t>1</a:t>
            </a:fld>
            <a:endParaRPr lang="es-ES" noProof="0"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JCheckBox</a:t>
            </a:r>
            <a:r>
              <a:rPr lang="es-MX" b="1" i="1" dirty="0"/>
              <a:t> </a:t>
            </a:r>
            <a:r>
              <a:rPr lang="es-MX" dirty="0"/>
              <a:t>– Cajas de verificación</a:t>
            </a:r>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2400" dirty="0"/>
              <a:t>Las cajas de verificación se utilizan cuando se desea hacer una selección múltiple dentro de un listado.</a:t>
            </a:r>
          </a:p>
          <a:p>
            <a:pPr algn="just"/>
            <a:endParaRPr lang="es-MX" sz="1200" dirty="0"/>
          </a:p>
          <a:p>
            <a:pPr algn="just"/>
            <a:endParaRPr lang="es-MX" sz="900" dirty="0"/>
          </a:p>
          <a:p>
            <a:pPr algn="just"/>
            <a:endParaRPr lang="es-MX" sz="700" dirty="0">
              <a:latin typeface="Courier New" panose="02070309020205020404" pitchFamily="49" charset="0"/>
              <a:cs typeface="Courier New" panose="02070309020205020404" pitchFamily="49" charset="0"/>
            </a:endParaRPr>
          </a:p>
        </p:txBody>
      </p:sp>
      <p:pic>
        <p:nvPicPr>
          <p:cNvPr id="3" name="Imagen 2">
            <a:extLst>
              <a:ext uri="{FF2B5EF4-FFF2-40B4-BE49-F238E27FC236}">
                <a16:creationId xmlns:a16="http://schemas.microsoft.com/office/drawing/2014/main" id="{B9D4D98E-B08A-4E3D-A680-52A71C73E534}"/>
              </a:ext>
            </a:extLst>
          </p:cNvPr>
          <p:cNvPicPr>
            <a:picLocks noChangeAspect="1"/>
          </p:cNvPicPr>
          <p:nvPr/>
        </p:nvPicPr>
        <p:blipFill>
          <a:blip r:embed="rId2"/>
          <a:stretch>
            <a:fillRect/>
          </a:stretch>
        </p:blipFill>
        <p:spPr>
          <a:xfrm>
            <a:off x="4151312" y="2838450"/>
            <a:ext cx="3886200" cy="3333750"/>
          </a:xfrm>
          <a:prstGeom prst="rect">
            <a:avLst/>
          </a:prstGeom>
        </p:spPr>
      </p:pic>
    </p:spTree>
    <p:extLst>
      <p:ext uri="{BB962C8B-B14F-4D97-AF65-F5344CB8AC3E}">
        <p14:creationId xmlns:p14="http://schemas.microsoft.com/office/powerpoint/2010/main" val="28859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97E419-D3EC-4D1B-B6EF-AE902D51338E}"/>
              </a:ext>
            </a:extLst>
          </p:cNvPr>
          <p:cNvSpPr>
            <a:spLocks noGrp="1"/>
          </p:cNvSpPr>
          <p:nvPr>
            <p:ph type="title"/>
          </p:nvPr>
        </p:nvSpPr>
        <p:spPr/>
        <p:txBody>
          <a:bodyPr/>
          <a:lstStyle/>
          <a:p>
            <a:r>
              <a:rPr lang="es-MX" dirty="0"/>
              <a:t>Creando un ejecutable</a:t>
            </a:r>
          </a:p>
        </p:txBody>
      </p:sp>
      <p:sp>
        <p:nvSpPr>
          <p:cNvPr id="5" name="Marcador de texto 4">
            <a:extLst>
              <a:ext uri="{FF2B5EF4-FFF2-40B4-BE49-F238E27FC236}">
                <a16:creationId xmlns:a16="http://schemas.microsoft.com/office/drawing/2014/main" id="{051705A6-B95E-4F42-B161-850717DCBB35}"/>
              </a:ext>
            </a:extLst>
          </p:cNvPr>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33515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AA28414-1311-4C40-B903-D86D0C38F2C1}"/>
              </a:ext>
            </a:extLst>
          </p:cNvPr>
          <p:cNvSpPr>
            <a:spLocks noGrp="1"/>
          </p:cNvSpPr>
          <p:nvPr>
            <p:ph type="title"/>
          </p:nvPr>
        </p:nvSpPr>
        <p:spPr/>
        <p:txBody>
          <a:bodyPr/>
          <a:lstStyle/>
          <a:p>
            <a:r>
              <a:rPr lang="es-MX" dirty="0"/>
              <a:t>Sigue los siguientes pasos para generar un archivo ejecutable</a:t>
            </a:r>
          </a:p>
        </p:txBody>
      </p:sp>
      <p:sp>
        <p:nvSpPr>
          <p:cNvPr id="7" name="Marcador de contenido 6">
            <a:extLst>
              <a:ext uri="{FF2B5EF4-FFF2-40B4-BE49-F238E27FC236}">
                <a16:creationId xmlns:a16="http://schemas.microsoft.com/office/drawing/2014/main" id="{081BD440-BD70-4AA1-9254-0FC2B3515EE4}"/>
              </a:ext>
            </a:extLst>
          </p:cNvPr>
          <p:cNvSpPr>
            <a:spLocks noGrp="1"/>
          </p:cNvSpPr>
          <p:nvPr>
            <p:ph idx="1"/>
          </p:nvPr>
        </p:nvSpPr>
        <p:spPr/>
        <p:txBody>
          <a:bodyPr/>
          <a:lstStyle/>
          <a:p>
            <a:pPr algn="just"/>
            <a:r>
              <a:rPr lang="es-MX" dirty="0"/>
              <a:t>Dirígete a la pestaña </a:t>
            </a:r>
            <a:r>
              <a:rPr lang="es-MX" dirty="0" err="1"/>
              <a:t>Run</a:t>
            </a:r>
            <a:r>
              <a:rPr lang="es-MX" dirty="0" err="1">
                <a:sym typeface="Wingdings" panose="05000000000000000000" pitchFamily="2" charset="2"/>
              </a:rPr>
              <a:t>Set</a:t>
            </a:r>
            <a:r>
              <a:rPr lang="es-MX" dirty="0">
                <a:sym typeface="Wingdings" panose="05000000000000000000" pitchFamily="2" charset="2"/>
              </a:rPr>
              <a:t> Project </a:t>
            </a:r>
            <a:r>
              <a:rPr lang="es-MX" dirty="0" err="1">
                <a:sym typeface="Wingdings" panose="05000000000000000000" pitchFamily="2" charset="2"/>
              </a:rPr>
              <a:t>configurationCustomize</a:t>
            </a:r>
            <a:r>
              <a:rPr lang="es-MX" dirty="0">
                <a:sym typeface="Wingdings" panose="05000000000000000000" pitchFamily="2" charset="2"/>
              </a:rPr>
              <a:t>...</a:t>
            </a:r>
          </a:p>
          <a:p>
            <a:pPr algn="just"/>
            <a:r>
              <a:rPr lang="es-MX" dirty="0">
                <a:sym typeface="Wingdings" panose="05000000000000000000" pitchFamily="2" charset="2"/>
              </a:rPr>
              <a:t>Aparecerá la siguiente ventana:</a:t>
            </a:r>
          </a:p>
          <a:p>
            <a:pPr algn="just"/>
            <a:endParaRPr lang="es-MX" dirty="0"/>
          </a:p>
        </p:txBody>
      </p:sp>
      <p:pic>
        <p:nvPicPr>
          <p:cNvPr id="2" name="Imagen 1">
            <a:extLst>
              <a:ext uri="{FF2B5EF4-FFF2-40B4-BE49-F238E27FC236}">
                <a16:creationId xmlns:a16="http://schemas.microsoft.com/office/drawing/2014/main" id="{093B5DC5-850C-454C-B666-6A8564942691}"/>
              </a:ext>
            </a:extLst>
          </p:cNvPr>
          <p:cNvPicPr>
            <a:picLocks noChangeAspect="1"/>
          </p:cNvPicPr>
          <p:nvPr/>
        </p:nvPicPr>
        <p:blipFill>
          <a:blip r:embed="rId2"/>
          <a:stretch>
            <a:fillRect/>
          </a:stretch>
        </p:blipFill>
        <p:spPr>
          <a:xfrm>
            <a:off x="3574132" y="2636912"/>
            <a:ext cx="5326031" cy="3971280"/>
          </a:xfrm>
          <a:prstGeom prst="rect">
            <a:avLst/>
          </a:prstGeom>
        </p:spPr>
      </p:pic>
    </p:spTree>
    <p:extLst>
      <p:ext uri="{BB962C8B-B14F-4D97-AF65-F5344CB8AC3E}">
        <p14:creationId xmlns:p14="http://schemas.microsoft.com/office/powerpoint/2010/main" val="376794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AA28414-1311-4C40-B903-D86D0C38F2C1}"/>
              </a:ext>
            </a:extLst>
          </p:cNvPr>
          <p:cNvSpPr>
            <a:spLocks noGrp="1"/>
          </p:cNvSpPr>
          <p:nvPr>
            <p:ph type="title"/>
          </p:nvPr>
        </p:nvSpPr>
        <p:spPr/>
        <p:txBody>
          <a:bodyPr/>
          <a:lstStyle/>
          <a:p>
            <a:r>
              <a:rPr lang="es-MX" dirty="0"/>
              <a:t>Sigue los siguientes pasos para generar un archivo ejecutable</a:t>
            </a:r>
          </a:p>
        </p:txBody>
      </p:sp>
      <p:sp>
        <p:nvSpPr>
          <p:cNvPr id="7" name="Marcador de contenido 6">
            <a:extLst>
              <a:ext uri="{FF2B5EF4-FFF2-40B4-BE49-F238E27FC236}">
                <a16:creationId xmlns:a16="http://schemas.microsoft.com/office/drawing/2014/main" id="{081BD440-BD70-4AA1-9254-0FC2B3515EE4}"/>
              </a:ext>
            </a:extLst>
          </p:cNvPr>
          <p:cNvSpPr>
            <a:spLocks noGrp="1"/>
          </p:cNvSpPr>
          <p:nvPr>
            <p:ph idx="1"/>
          </p:nvPr>
        </p:nvSpPr>
        <p:spPr/>
        <p:txBody>
          <a:bodyPr/>
          <a:lstStyle/>
          <a:p>
            <a:pPr algn="just"/>
            <a:r>
              <a:rPr lang="es-MX" dirty="0">
                <a:sym typeface="Wingdings" panose="05000000000000000000" pitchFamily="2" charset="2"/>
              </a:rPr>
              <a:t>Selecciona el archivo que contenga el método </a:t>
            </a:r>
            <a:r>
              <a:rPr lang="es-MX" b="1" dirty="0" err="1">
                <a:sym typeface="Wingdings" panose="05000000000000000000" pitchFamily="2" charset="2"/>
              </a:rPr>
              <a:t>main</a:t>
            </a:r>
            <a:r>
              <a:rPr lang="es-MX" dirty="0">
                <a:sym typeface="Wingdings" panose="05000000000000000000" pitchFamily="2" charset="2"/>
              </a:rPr>
              <a:t> de tu programa principal:</a:t>
            </a:r>
          </a:p>
        </p:txBody>
      </p:sp>
      <p:pic>
        <p:nvPicPr>
          <p:cNvPr id="2" name="Imagen 1">
            <a:extLst>
              <a:ext uri="{FF2B5EF4-FFF2-40B4-BE49-F238E27FC236}">
                <a16:creationId xmlns:a16="http://schemas.microsoft.com/office/drawing/2014/main" id="{093B5DC5-850C-454C-B666-6A8564942691}"/>
              </a:ext>
            </a:extLst>
          </p:cNvPr>
          <p:cNvPicPr>
            <a:picLocks noChangeAspect="1"/>
          </p:cNvPicPr>
          <p:nvPr/>
        </p:nvPicPr>
        <p:blipFill>
          <a:blip r:embed="rId2"/>
          <a:stretch>
            <a:fillRect/>
          </a:stretch>
        </p:blipFill>
        <p:spPr>
          <a:xfrm>
            <a:off x="3430116" y="2564904"/>
            <a:ext cx="5400600" cy="4026881"/>
          </a:xfrm>
          <a:prstGeom prst="rect">
            <a:avLst/>
          </a:prstGeom>
        </p:spPr>
      </p:pic>
      <p:sp>
        <p:nvSpPr>
          <p:cNvPr id="3" name="Rectángulo 2">
            <a:extLst>
              <a:ext uri="{FF2B5EF4-FFF2-40B4-BE49-F238E27FC236}">
                <a16:creationId xmlns:a16="http://schemas.microsoft.com/office/drawing/2014/main" id="{EE3C1235-9058-4C43-B9F7-AEC3782A70AF}"/>
              </a:ext>
            </a:extLst>
          </p:cNvPr>
          <p:cNvSpPr/>
          <p:nvPr/>
        </p:nvSpPr>
        <p:spPr>
          <a:xfrm>
            <a:off x="5014292" y="3501008"/>
            <a:ext cx="3816424" cy="216024"/>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MX"/>
          </a:p>
        </p:txBody>
      </p:sp>
    </p:spTree>
    <p:extLst>
      <p:ext uri="{BB962C8B-B14F-4D97-AF65-F5344CB8AC3E}">
        <p14:creationId xmlns:p14="http://schemas.microsoft.com/office/powerpoint/2010/main" val="302353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AA28414-1311-4C40-B903-D86D0C38F2C1}"/>
              </a:ext>
            </a:extLst>
          </p:cNvPr>
          <p:cNvSpPr>
            <a:spLocks noGrp="1"/>
          </p:cNvSpPr>
          <p:nvPr>
            <p:ph type="title"/>
          </p:nvPr>
        </p:nvSpPr>
        <p:spPr/>
        <p:txBody>
          <a:bodyPr/>
          <a:lstStyle/>
          <a:p>
            <a:r>
              <a:rPr lang="es-MX" dirty="0"/>
              <a:t>Sigue los siguientes pasos para generar un archivo ejecutable</a:t>
            </a:r>
          </a:p>
        </p:txBody>
      </p:sp>
      <p:sp>
        <p:nvSpPr>
          <p:cNvPr id="7" name="Marcador de contenido 6">
            <a:extLst>
              <a:ext uri="{FF2B5EF4-FFF2-40B4-BE49-F238E27FC236}">
                <a16:creationId xmlns:a16="http://schemas.microsoft.com/office/drawing/2014/main" id="{081BD440-BD70-4AA1-9254-0FC2B3515EE4}"/>
              </a:ext>
            </a:extLst>
          </p:cNvPr>
          <p:cNvSpPr>
            <a:spLocks noGrp="1"/>
          </p:cNvSpPr>
          <p:nvPr>
            <p:ph idx="1"/>
          </p:nvPr>
        </p:nvSpPr>
        <p:spPr/>
        <p:txBody>
          <a:bodyPr/>
          <a:lstStyle/>
          <a:p>
            <a:pPr algn="just"/>
            <a:r>
              <a:rPr lang="es-MX" dirty="0">
                <a:sym typeface="Wingdings" panose="05000000000000000000" pitchFamily="2" charset="2"/>
              </a:rPr>
              <a:t>Da clic en la opción </a:t>
            </a:r>
            <a:r>
              <a:rPr lang="es-MX" b="1" dirty="0" err="1">
                <a:sym typeface="Wingdings" panose="05000000000000000000" pitchFamily="2" charset="2"/>
              </a:rPr>
              <a:t>Packaging</a:t>
            </a:r>
            <a:r>
              <a:rPr lang="es-MX" dirty="0">
                <a:sym typeface="Wingdings" panose="05000000000000000000" pitchFamily="2" charset="2"/>
              </a:rPr>
              <a:t> y habilita la casilla </a:t>
            </a:r>
            <a:r>
              <a:rPr lang="es-MX" b="1" dirty="0" err="1">
                <a:sym typeface="Wingdings" panose="05000000000000000000" pitchFamily="2" charset="2"/>
              </a:rPr>
              <a:t>Compress</a:t>
            </a:r>
            <a:r>
              <a:rPr lang="es-MX" b="1" dirty="0">
                <a:sym typeface="Wingdings" panose="05000000000000000000" pitchFamily="2" charset="2"/>
              </a:rPr>
              <a:t> JAR File</a:t>
            </a:r>
          </a:p>
        </p:txBody>
      </p:sp>
      <p:pic>
        <p:nvPicPr>
          <p:cNvPr id="4" name="Imagen 3">
            <a:extLst>
              <a:ext uri="{FF2B5EF4-FFF2-40B4-BE49-F238E27FC236}">
                <a16:creationId xmlns:a16="http://schemas.microsoft.com/office/drawing/2014/main" id="{7B3EC76A-D975-471F-856A-3D5BFD441961}"/>
              </a:ext>
            </a:extLst>
          </p:cNvPr>
          <p:cNvPicPr>
            <a:picLocks noChangeAspect="1"/>
          </p:cNvPicPr>
          <p:nvPr/>
        </p:nvPicPr>
        <p:blipFill>
          <a:blip r:embed="rId2"/>
          <a:stretch>
            <a:fillRect/>
          </a:stretch>
        </p:blipFill>
        <p:spPr>
          <a:xfrm>
            <a:off x="3286100" y="2276872"/>
            <a:ext cx="5748235" cy="4295070"/>
          </a:xfrm>
          <a:prstGeom prst="rect">
            <a:avLst/>
          </a:prstGeom>
        </p:spPr>
      </p:pic>
      <p:sp>
        <p:nvSpPr>
          <p:cNvPr id="8" name="Rectángulo 7">
            <a:extLst>
              <a:ext uri="{FF2B5EF4-FFF2-40B4-BE49-F238E27FC236}">
                <a16:creationId xmlns:a16="http://schemas.microsoft.com/office/drawing/2014/main" id="{1672472E-51DE-45AA-9AB8-3BBB8EBA85FA}"/>
              </a:ext>
            </a:extLst>
          </p:cNvPr>
          <p:cNvSpPr/>
          <p:nvPr/>
        </p:nvSpPr>
        <p:spPr>
          <a:xfrm>
            <a:off x="4942284" y="3284984"/>
            <a:ext cx="1080120" cy="216024"/>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MX"/>
          </a:p>
        </p:txBody>
      </p:sp>
      <p:sp>
        <p:nvSpPr>
          <p:cNvPr id="9" name="Rectángulo 8">
            <a:extLst>
              <a:ext uri="{FF2B5EF4-FFF2-40B4-BE49-F238E27FC236}">
                <a16:creationId xmlns:a16="http://schemas.microsoft.com/office/drawing/2014/main" id="{768FE85B-570B-4699-B68E-F851BDBB805F}"/>
              </a:ext>
            </a:extLst>
          </p:cNvPr>
          <p:cNvSpPr/>
          <p:nvPr/>
        </p:nvSpPr>
        <p:spPr>
          <a:xfrm>
            <a:off x="3718148" y="3176972"/>
            <a:ext cx="576064" cy="216024"/>
          </a:xfrm>
          <a:prstGeom prst="rect">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MX"/>
          </a:p>
        </p:txBody>
      </p:sp>
    </p:spTree>
    <p:extLst>
      <p:ext uri="{BB962C8B-B14F-4D97-AF65-F5344CB8AC3E}">
        <p14:creationId xmlns:p14="http://schemas.microsoft.com/office/powerpoint/2010/main" val="253361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AA28414-1311-4C40-B903-D86D0C38F2C1}"/>
              </a:ext>
            </a:extLst>
          </p:cNvPr>
          <p:cNvSpPr>
            <a:spLocks noGrp="1"/>
          </p:cNvSpPr>
          <p:nvPr>
            <p:ph type="title"/>
          </p:nvPr>
        </p:nvSpPr>
        <p:spPr/>
        <p:txBody>
          <a:bodyPr/>
          <a:lstStyle/>
          <a:p>
            <a:r>
              <a:rPr lang="es-MX" dirty="0"/>
              <a:t>Sigue los siguientes pasos para generar un archivo ejecutable</a:t>
            </a:r>
          </a:p>
        </p:txBody>
      </p:sp>
      <p:sp>
        <p:nvSpPr>
          <p:cNvPr id="7" name="Marcador de contenido 6">
            <a:extLst>
              <a:ext uri="{FF2B5EF4-FFF2-40B4-BE49-F238E27FC236}">
                <a16:creationId xmlns:a16="http://schemas.microsoft.com/office/drawing/2014/main" id="{081BD440-BD70-4AA1-9254-0FC2B3515EE4}"/>
              </a:ext>
            </a:extLst>
          </p:cNvPr>
          <p:cNvSpPr>
            <a:spLocks noGrp="1"/>
          </p:cNvSpPr>
          <p:nvPr>
            <p:ph idx="1"/>
          </p:nvPr>
        </p:nvSpPr>
        <p:spPr/>
        <p:txBody>
          <a:bodyPr/>
          <a:lstStyle/>
          <a:p>
            <a:pPr algn="just"/>
            <a:r>
              <a:rPr lang="es-MX" dirty="0"/>
              <a:t>Dirígete  de nueva cuenta a la pestaña </a:t>
            </a:r>
            <a:r>
              <a:rPr lang="es-MX" dirty="0" err="1"/>
              <a:t>Run</a:t>
            </a:r>
            <a:r>
              <a:rPr lang="es-MX" dirty="0" err="1">
                <a:sym typeface="Wingdings" panose="05000000000000000000" pitchFamily="2" charset="2"/>
              </a:rPr>
              <a:t>Clean</a:t>
            </a:r>
            <a:r>
              <a:rPr lang="es-MX" dirty="0">
                <a:sym typeface="Wingdings" panose="05000000000000000000" pitchFamily="2" charset="2"/>
              </a:rPr>
              <a:t> and </a:t>
            </a:r>
            <a:r>
              <a:rPr lang="es-MX" dirty="0" err="1">
                <a:sym typeface="Wingdings" panose="05000000000000000000" pitchFamily="2" charset="2"/>
              </a:rPr>
              <a:t>Build</a:t>
            </a:r>
            <a:r>
              <a:rPr lang="es-MX" dirty="0">
                <a:sym typeface="Wingdings" panose="05000000000000000000" pitchFamily="2" charset="2"/>
              </a:rPr>
              <a:t> Project…</a:t>
            </a:r>
          </a:p>
          <a:p>
            <a:pPr algn="just"/>
            <a:r>
              <a:rPr lang="es-MX" dirty="0">
                <a:sym typeface="Wingdings" panose="05000000000000000000" pitchFamily="2" charset="2"/>
              </a:rPr>
              <a:t>Cuando termine, abre la carpeta </a:t>
            </a:r>
            <a:r>
              <a:rPr lang="es-MX" b="1" dirty="0" err="1">
                <a:sym typeface="Wingdings" panose="05000000000000000000" pitchFamily="2" charset="2"/>
              </a:rPr>
              <a:t>dist</a:t>
            </a:r>
            <a:r>
              <a:rPr lang="es-MX" dirty="0">
                <a:sym typeface="Wingdings" panose="05000000000000000000" pitchFamily="2" charset="2"/>
              </a:rPr>
              <a:t> que se genero en la carpeta de tu proyecto y ahí se encontrará en ejecutable!</a:t>
            </a:r>
          </a:p>
          <a:p>
            <a:pPr marL="0" indent="0" algn="just">
              <a:buNone/>
            </a:pPr>
            <a:endParaRPr lang="es-MX" dirty="0"/>
          </a:p>
        </p:txBody>
      </p:sp>
      <p:pic>
        <p:nvPicPr>
          <p:cNvPr id="3" name="Imagen 2">
            <a:extLst>
              <a:ext uri="{FF2B5EF4-FFF2-40B4-BE49-F238E27FC236}">
                <a16:creationId xmlns:a16="http://schemas.microsoft.com/office/drawing/2014/main" id="{8071C521-4A69-43FE-96CF-7C3CF72ED441}"/>
              </a:ext>
            </a:extLst>
          </p:cNvPr>
          <p:cNvPicPr>
            <a:picLocks noChangeAspect="1"/>
          </p:cNvPicPr>
          <p:nvPr/>
        </p:nvPicPr>
        <p:blipFill rotWithShape="1">
          <a:blip r:embed="rId2"/>
          <a:srcRect t="1960" b="-1"/>
          <a:stretch/>
        </p:blipFill>
        <p:spPr>
          <a:xfrm>
            <a:off x="4294212" y="3457235"/>
            <a:ext cx="3749281" cy="3082953"/>
          </a:xfrm>
          <a:prstGeom prst="rect">
            <a:avLst/>
          </a:prstGeom>
        </p:spPr>
      </p:pic>
    </p:spTree>
    <p:extLst>
      <p:ext uri="{BB962C8B-B14F-4D97-AF65-F5344CB8AC3E}">
        <p14:creationId xmlns:p14="http://schemas.microsoft.com/office/powerpoint/2010/main" val="143345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97E419-D3EC-4D1B-B6EF-AE902D51338E}"/>
              </a:ext>
            </a:extLst>
          </p:cNvPr>
          <p:cNvSpPr>
            <a:spLocks noGrp="1"/>
          </p:cNvSpPr>
          <p:nvPr>
            <p:ph type="title"/>
          </p:nvPr>
        </p:nvSpPr>
        <p:spPr/>
        <p:txBody>
          <a:bodyPr/>
          <a:lstStyle/>
          <a:p>
            <a:r>
              <a:rPr lang="es-MX" dirty="0"/>
              <a:t>Aplicando formato a tipos de datos</a:t>
            </a:r>
          </a:p>
        </p:txBody>
      </p:sp>
      <p:sp>
        <p:nvSpPr>
          <p:cNvPr id="5" name="Marcador de texto 4">
            <a:extLst>
              <a:ext uri="{FF2B5EF4-FFF2-40B4-BE49-F238E27FC236}">
                <a16:creationId xmlns:a16="http://schemas.microsoft.com/office/drawing/2014/main" id="{051705A6-B95E-4F42-B161-850717DCBB35}"/>
              </a:ext>
            </a:extLst>
          </p:cNvPr>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60258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AA28414-1311-4C40-B903-D86D0C38F2C1}"/>
              </a:ext>
            </a:extLst>
          </p:cNvPr>
          <p:cNvSpPr>
            <a:spLocks noGrp="1"/>
          </p:cNvSpPr>
          <p:nvPr>
            <p:ph type="title"/>
          </p:nvPr>
        </p:nvSpPr>
        <p:spPr/>
        <p:txBody>
          <a:bodyPr/>
          <a:lstStyle/>
          <a:p>
            <a:r>
              <a:rPr lang="es-MX" dirty="0"/>
              <a:t>Formatear tipos de dato</a:t>
            </a:r>
          </a:p>
        </p:txBody>
      </p:sp>
      <p:sp>
        <p:nvSpPr>
          <p:cNvPr id="7" name="Marcador de contenido 6">
            <a:extLst>
              <a:ext uri="{FF2B5EF4-FFF2-40B4-BE49-F238E27FC236}">
                <a16:creationId xmlns:a16="http://schemas.microsoft.com/office/drawing/2014/main" id="{081BD440-BD70-4AA1-9254-0FC2B3515EE4}"/>
              </a:ext>
            </a:extLst>
          </p:cNvPr>
          <p:cNvSpPr>
            <a:spLocks noGrp="1"/>
          </p:cNvSpPr>
          <p:nvPr>
            <p:ph idx="1"/>
          </p:nvPr>
        </p:nvSpPr>
        <p:spPr/>
        <p:txBody>
          <a:bodyPr>
            <a:normAutofit fontScale="92500" lnSpcReduction="10000"/>
          </a:bodyPr>
          <a:lstStyle/>
          <a:p>
            <a:pPr algn="just"/>
            <a:r>
              <a:rPr lang="es-MX" dirty="0"/>
              <a:t>Hay muchas formas para dar formato a las cadenas de caracteres de salida en la ejecución de un programa, a continuación se mencionan algunas:</a:t>
            </a:r>
          </a:p>
          <a:p>
            <a:pPr algn="just"/>
            <a:r>
              <a:rPr lang="es-MX" dirty="0"/>
              <a:t>De forma similar a C, se pueden usar los siguientes formatos:</a:t>
            </a:r>
          </a:p>
          <a:p>
            <a:pPr marL="0" indent="0" algn="just">
              <a:buNone/>
            </a:pPr>
            <a:r>
              <a:rPr lang="en-US" dirty="0"/>
              <a:t>%c – Character</a:t>
            </a:r>
          </a:p>
          <a:p>
            <a:pPr marL="0" indent="0" algn="just">
              <a:buNone/>
            </a:pPr>
            <a:r>
              <a:rPr lang="en-US" dirty="0"/>
              <a:t>%d – Integer</a:t>
            </a:r>
          </a:p>
          <a:p>
            <a:pPr marL="0" indent="0" algn="just">
              <a:buNone/>
            </a:pPr>
            <a:r>
              <a:rPr lang="en-US" dirty="0"/>
              <a:t>%s – String</a:t>
            </a:r>
          </a:p>
          <a:p>
            <a:pPr marL="0" indent="0" algn="just">
              <a:buNone/>
            </a:pPr>
            <a:r>
              <a:rPr lang="en-US" dirty="0"/>
              <a:t>%o – Octal</a:t>
            </a:r>
          </a:p>
          <a:p>
            <a:pPr marL="0" indent="0" algn="just">
              <a:buNone/>
            </a:pPr>
            <a:r>
              <a:rPr lang="en-US" dirty="0"/>
              <a:t>%x – Hexadecimal</a:t>
            </a:r>
          </a:p>
          <a:p>
            <a:pPr marL="0" indent="0" algn="just">
              <a:buNone/>
            </a:pPr>
            <a:r>
              <a:rPr lang="en-US" dirty="0"/>
              <a:t>%f – Float</a:t>
            </a:r>
          </a:p>
        </p:txBody>
      </p:sp>
    </p:spTree>
    <p:extLst>
      <p:ext uri="{BB962C8B-B14F-4D97-AF65-F5344CB8AC3E}">
        <p14:creationId xmlns:p14="http://schemas.microsoft.com/office/powerpoint/2010/main" val="152030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AA28414-1311-4C40-B903-D86D0C38F2C1}"/>
              </a:ext>
            </a:extLst>
          </p:cNvPr>
          <p:cNvSpPr>
            <a:spLocks noGrp="1"/>
          </p:cNvSpPr>
          <p:nvPr>
            <p:ph type="title"/>
          </p:nvPr>
        </p:nvSpPr>
        <p:spPr/>
        <p:txBody>
          <a:bodyPr/>
          <a:lstStyle/>
          <a:p>
            <a:r>
              <a:rPr lang="es-MX" dirty="0"/>
              <a:t>Formatear tipos de dato</a:t>
            </a:r>
          </a:p>
        </p:txBody>
      </p:sp>
      <p:graphicFrame>
        <p:nvGraphicFramePr>
          <p:cNvPr id="2" name="Marcador de contenido 1">
            <a:extLst>
              <a:ext uri="{FF2B5EF4-FFF2-40B4-BE49-F238E27FC236}">
                <a16:creationId xmlns:a16="http://schemas.microsoft.com/office/drawing/2014/main" id="{30C1666D-0666-4A3C-AFE4-758695778168}"/>
              </a:ext>
            </a:extLst>
          </p:cNvPr>
          <p:cNvGraphicFramePr>
            <a:graphicFrameLocks noGrp="1"/>
          </p:cNvGraphicFramePr>
          <p:nvPr>
            <p:ph idx="1"/>
            <p:extLst>
              <p:ext uri="{D42A27DB-BD31-4B8C-83A1-F6EECF244321}">
                <p14:modId xmlns:p14="http://schemas.microsoft.com/office/powerpoint/2010/main" val="884079516"/>
              </p:ext>
            </p:extLst>
          </p:nvPr>
        </p:nvGraphicFramePr>
        <p:xfrm>
          <a:off x="2926060" y="1628800"/>
          <a:ext cx="7666890" cy="4652934"/>
        </p:xfrm>
        <a:graphic>
          <a:graphicData uri="http://schemas.openxmlformats.org/drawingml/2006/table">
            <a:tbl>
              <a:tblPr firstRow="1" bandRow="1">
                <a:tableStyleId>{0660B408-B3CF-4A94-85FC-2B1E0A45F4A2}</a:tableStyleId>
              </a:tblPr>
              <a:tblGrid>
                <a:gridCol w="2304256">
                  <a:extLst>
                    <a:ext uri="{9D8B030D-6E8A-4147-A177-3AD203B41FA5}">
                      <a16:colId xmlns:a16="http://schemas.microsoft.com/office/drawing/2014/main" val="937731743"/>
                    </a:ext>
                  </a:extLst>
                </a:gridCol>
                <a:gridCol w="5362634">
                  <a:extLst>
                    <a:ext uri="{9D8B030D-6E8A-4147-A177-3AD203B41FA5}">
                      <a16:colId xmlns:a16="http://schemas.microsoft.com/office/drawing/2014/main" val="3487659929"/>
                    </a:ext>
                  </a:extLst>
                </a:gridCol>
              </a:tblGrid>
              <a:tr h="315310">
                <a:tc>
                  <a:txBody>
                    <a:bodyPr/>
                    <a:lstStyle/>
                    <a:p>
                      <a:r>
                        <a:rPr lang="es-MX" sz="1600">
                          <a:effectLst/>
                        </a:rPr>
                        <a:t>Especificador</a:t>
                      </a:r>
                    </a:p>
                  </a:txBody>
                  <a:tcPr marL="78828" marR="78828" marT="39414" marB="39414" anchor="ctr"/>
                </a:tc>
                <a:tc>
                  <a:txBody>
                    <a:bodyPr/>
                    <a:lstStyle/>
                    <a:p>
                      <a:r>
                        <a:rPr lang="es-MX" sz="1600">
                          <a:effectLst/>
                        </a:rPr>
                        <a:t>Formato</a:t>
                      </a:r>
                    </a:p>
                  </a:txBody>
                  <a:tcPr marL="78828" marR="78828" marT="39414" marB="39414" anchor="ctr"/>
                </a:tc>
                <a:extLst>
                  <a:ext uri="{0D108BD9-81ED-4DB2-BD59-A6C34878D82A}">
                    <a16:rowId xmlns:a16="http://schemas.microsoft.com/office/drawing/2014/main" val="1277240947"/>
                  </a:ext>
                </a:extLst>
              </a:tr>
              <a:tr h="315310">
                <a:tc>
                  <a:txBody>
                    <a:bodyPr/>
                    <a:lstStyle/>
                    <a:p>
                      <a:r>
                        <a:rPr lang="es-MX" sz="1600">
                          <a:effectLst/>
                        </a:rPr>
                        <a:t>%b</a:t>
                      </a:r>
                    </a:p>
                  </a:txBody>
                  <a:tcPr marL="78828" marR="78828" marT="39414" marB="39414" anchor="ctr"/>
                </a:tc>
                <a:tc>
                  <a:txBody>
                    <a:bodyPr/>
                    <a:lstStyle/>
                    <a:p>
                      <a:r>
                        <a:rPr lang="es-MX" sz="1600">
                          <a:effectLst/>
                        </a:rPr>
                        <a:t>Booleano</a:t>
                      </a:r>
                    </a:p>
                  </a:txBody>
                  <a:tcPr marL="78828" marR="78828" marT="39414" marB="39414" anchor="ctr"/>
                </a:tc>
                <a:extLst>
                  <a:ext uri="{0D108BD9-81ED-4DB2-BD59-A6C34878D82A}">
                    <a16:rowId xmlns:a16="http://schemas.microsoft.com/office/drawing/2014/main" val="1507323183"/>
                  </a:ext>
                </a:extLst>
              </a:tr>
              <a:tr h="315310">
                <a:tc>
                  <a:txBody>
                    <a:bodyPr/>
                    <a:lstStyle/>
                    <a:p>
                      <a:r>
                        <a:rPr lang="es-MX" sz="1600">
                          <a:effectLst/>
                        </a:rPr>
                        <a:t>%h</a:t>
                      </a:r>
                    </a:p>
                  </a:txBody>
                  <a:tcPr marL="78828" marR="78828" marT="39414" marB="39414" anchor="ctr"/>
                </a:tc>
                <a:tc>
                  <a:txBody>
                    <a:bodyPr/>
                    <a:lstStyle/>
                    <a:p>
                      <a:r>
                        <a:rPr lang="es-MX" sz="1600">
                          <a:effectLst/>
                        </a:rPr>
                        <a:t>Hashcode</a:t>
                      </a:r>
                    </a:p>
                  </a:txBody>
                  <a:tcPr marL="78828" marR="78828" marT="39414" marB="39414" anchor="ctr"/>
                </a:tc>
                <a:extLst>
                  <a:ext uri="{0D108BD9-81ED-4DB2-BD59-A6C34878D82A}">
                    <a16:rowId xmlns:a16="http://schemas.microsoft.com/office/drawing/2014/main" val="145425578"/>
                  </a:ext>
                </a:extLst>
              </a:tr>
              <a:tr h="315310">
                <a:tc>
                  <a:txBody>
                    <a:bodyPr/>
                    <a:lstStyle/>
                    <a:p>
                      <a:r>
                        <a:rPr lang="es-MX" sz="1600">
                          <a:effectLst/>
                        </a:rPr>
                        <a:t>%s</a:t>
                      </a:r>
                    </a:p>
                  </a:txBody>
                  <a:tcPr marL="78828" marR="78828" marT="39414" marB="39414" anchor="ctr"/>
                </a:tc>
                <a:tc>
                  <a:txBody>
                    <a:bodyPr/>
                    <a:lstStyle/>
                    <a:p>
                      <a:r>
                        <a:rPr lang="es-MX" sz="1600">
                          <a:effectLst/>
                        </a:rPr>
                        <a:t>Cadena</a:t>
                      </a:r>
                    </a:p>
                  </a:txBody>
                  <a:tcPr marL="78828" marR="78828" marT="39414" marB="39414" anchor="ctr"/>
                </a:tc>
                <a:extLst>
                  <a:ext uri="{0D108BD9-81ED-4DB2-BD59-A6C34878D82A}">
                    <a16:rowId xmlns:a16="http://schemas.microsoft.com/office/drawing/2014/main" val="566962427"/>
                  </a:ext>
                </a:extLst>
              </a:tr>
              <a:tr h="315310">
                <a:tc>
                  <a:txBody>
                    <a:bodyPr/>
                    <a:lstStyle/>
                    <a:p>
                      <a:r>
                        <a:rPr lang="es-MX" sz="1600">
                          <a:effectLst/>
                        </a:rPr>
                        <a:t>%c</a:t>
                      </a:r>
                    </a:p>
                  </a:txBody>
                  <a:tcPr marL="78828" marR="78828" marT="39414" marB="39414" anchor="ctr"/>
                </a:tc>
                <a:tc>
                  <a:txBody>
                    <a:bodyPr/>
                    <a:lstStyle/>
                    <a:p>
                      <a:r>
                        <a:rPr lang="es-MX" sz="1600">
                          <a:effectLst/>
                        </a:rPr>
                        <a:t>Caracter unicode</a:t>
                      </a:r>
                    </a:p>
                  </a:txBody>
                  <a:tcPr marL="78828" marR="78828" marT="39414" marB="39414" anchor="ctr"/>
                </a:tc>
                <a:extLst>
                  <a:ext uri="{0D108BD9-81ED-4DB2-BD59-A6C34878D82A}">
                    <a16:rowId xmlns:a16="http://schemas.microsoft.com/office/drawing/2014/main" val="3867264847"/>
                  </a:ext>
                </a:extLst>
              </a:tr>
              <a:tr h="315310">
                <a:tc>
                  <a:txBody>
                    <a:bodyPr/>
                    <a:lstStyle/>
                    <a:p>
                      <a:r>
                        <a:rPr lang="es-MX" sz="1600">
                          <a:effectLst/>
                        </a:rPr>
                        <a:t>%d</a:t>
                      </a:r>
                    </a:p>
                  </a:txBody>
                  <a:tcPr marL="78828" marR="78828" marT="39414" marB="39414" anchor="ctr"/>
                </a:tc>
                <a:tc>
                  <a:txBody>
                    <a:bodyPr/>
                    <a:lstStyle/>
                    <a:p>
                      <a:r>
                        <a:rPr lang="es-MX" sz="1600">
                          <a:effectLst/>
                        </a:rPr>
                        <a:t>Entero decimal</a:t>
                      </a:r>
                    </a:p>
                  </a:txBody>
                  <a:tcPr marL="78828" marR="78828" marT="39414" marB="39414" anchor="ctr"/>
                </a:tc>
                <a:extLst>
                  <a:ext uri="{0D108BD9-81ED-4DB2-BD59-A6C34878D82A}">
                    <a16:rowId xmlns:a16="http://schemas.microsoft.com/office/drawing/2014/main" val="2943769612"/>
                  </a:ext>
                </a:extLst>
              </a:tr>
              <a:tr h="315310">
                <a:tc>
                  <a:txBody>
                    <a:bodyPr/>
                    <a:lstStyle/>
                    <a:p>
                      <a:r>
                        <a:rPr lang="es-MX" sz="1600">
                          <a:effectLst/>
                        </a:rPr>
                        <a:t>%o</a:t>
                      </a:r>
                    </a:p>
                  </a:txBody>
                  <a:tcPr marL="78828" marR="78828" marT="39414" marB="39414" anchor="ctr"/>
                </a:tc>
                <a:tc>
                  <a:txBody>
                    <a:bodyPr/>
                    <a:lstStyle/>
                    <a:p>
                      <a:r>
                        <a:rPr lang="es-MX" sz="1600">
                          <a:effectLst/>
                        </a:rPr>
                        <a:t>Entero octal</a:t>
                      </a:r>
                    </a:p>
                  </a:txBody>
                  <a:tcPr marL="78828" marR="78828" marT="39414" marB="39414" anchor="ctr"/>
                </a:tc>
                <a:extLst>
                  <a:ext uri="{0D108BD9-81ED-4DB2-BD59-A6C34878D82A}">
                    <a16:rowId xmlns:a16="http://schemas.microsoft.com/office/drawing/2014/main" val="651567239"/>
                  </a:ext>
                </a:extLst>
              </a:tr>
              <a:tr h="315310">
                <a:tc>
                  <a:txBody>
                    <a:bodyPr/>
                    <a:lstStyle/>
                    <a:p>
                      <a:r>
                        <a:rPr lang="es-MX" sz="1600">
                          <a:effectLst/>
                        </a:rPr>
                        <a:t>%x</a:t>
                      </a:r>
                    </a:p>
                  </a:txBody>
                  <a:tcPr marL="78828" marR="78828" marT="39414" marB="39414" anchor="ctr"/>
                </a:tc>
                <a:tc>
                  <a:txBody>
                    <a:bodyPr/>
                    <a:lstStyle/>
                    <a:p>
                      <a:r>
                        <a:rPr lang="es-MX" sz="1600">
                          <a:effectLst/>
                        </a:rPr>
                        <a:t>Entero hexadecimal</a:t>
                      </a:r>
                    </a:p>
                  </a:txBody>
                  <a:tcPr marL="78828" marR="78828" marT="39414" marB="39414" anchor="ctr"/>
                </a:tc>
                <a:extLst>
                  <a:ext uri="{0D108BD9-81ED-4DB2-BD59-A6C34878D82A}">
                    <a16:rowId xmlns:a16="http://schemas.microsoft.com/office/drawing/2014/main" val="1636939707"/>
                  </a:ext>
                </a:extLst>
              </a:tr>
              <a:tr h="315310">
                <a:tc>
                  <a:txBody>
                    <a:bodyPr/>
                    <a:lstStyle/>
                    <a:p>
                      <a:r>
                        <a:rPr lang="es-MX" sz="1600">
                          <a:effectLst/>
                        </a:rPr>
                        <a:t>%f</a:t>
                      </a:r>
                    </a:p>
                  </a:txBody>
                  <a:tcPr marL="78828" marR="78828" marT="39414" marB="39414" anchor="ctr"/>
                </a:tc>
                <a:tc>
                  <a:txBody>
                    <a:bodyPr/>
                    <a:lstStyle/>
                    <a:p>
                      <a:r>
                        <a:rPr lang="es-MX" sz="1600">
                          <a:effectLst/>
                        </a:rPr>
                        <a:t>Real decimal</a:t>
                      </a:r>
                    </a:p>
                  </a:txBody>
                  <a:tcPr marL="78828" marR="78828" marT="39414" marB="39414" anchor="ctr"/>
                </a:tc>
                <a:extLst>
                  <a:ext uri="{0D108BD9-81ED-4DB2-BD59-A6C34878D82A}">
                    <a16:rowId xmlns:a16="http://schemas.microsoft.com/office/drawing/2014/main" val="1908093302"/>
                  </a:ext>
                </a:extLst>
              </a:tr>
              <a:tr h="315310">
                <a:tc>
                  <a:txBody>
                    <a:bodyPr/>
                    <a:lstStyle/>
                    <a:p>
                      <a:r>
                        <a:rPr lang="es-MX" sz="1600">
                          <a:effectLst/>
                        </a:rPr>
                        <a:t>%e</a:t>
                      </a:r>
                    </a:p>
                  </a:txBody>
                  <a:tcPr marL="78828" marR="78828" marT="39414" marB="39414" anchor="ctr"/>
                </a:tc>
                <a:tc>
                  <a:txBody>
                    <a:bodyPr/>
                    <a:lstStyle/>
                    <a:p>
                      <a:r>
                        <a:rPr lang="es-MX" sz="1600">
                          <a:effectLst/>
                        </a:rPr>
                        <a:t>Real notación científica</a:t>
                      </a:r>
                    </a:p>
                  </a:txBody>
                  <a:tcPr marL="78828" marR="78828" marT="39414" marB="39414" anchor="ctr"/>
                </a:tc>
                <a:extLst>
                  <a:ext uri="{0D108BD9-81ED-4DB2-BD59-A6C34878D82A}">
                    <a16:rowId xmlns:a16="http://schemas.microsoft.com/office/drawing/2014/main" val="2541825572"/>
                  </a:ext>
                </a:extLst>
              </a:tr>
              <a:tr h="551793">
                <a:tc>
                  <a:txBody>
                    <a:bodyPr/>
                    <a:lstStyle/>
                    <a:p>
                      <a:r>
                        <a:rPr lang="es-MX" sz="1600">
                          <a:effectLst/>
                        </a:rPr>
                        <a:t>%g</a:t>
                      </a:r>
                    </a:p>
                  </a:txBody>
                  <a:tcPr marL="78828" marR="78828" marT="39414" marB="39414" anchor="ctr"/>
                </a:tc>
                <a:tc>
                  <a:txBody>
                    <a:bodyPr/>
                    <a:lstStyle/>
                    <a:p>
                      <a:r>
                        <a:rPr lang="es-MX" sz="1600">
                          <a:effectLst/>
                        </a:rPr>
                        <a:t>Real notación científica o decimal</a:t>
                      </a:r>
                    </a:p>
                  </a:txBody>
                  <a:tcPr marL="78828" marR="78828" marT="39414" marB="39414" anchor="ctr"/>
                </a:tc>
                <a:extLst>
                  <a:ext uri="{0D108BD9-81ED-4DB2-BD59-A6C34878D82A}">
                    <a16:rowId xmlns:a16="http://schemas.microsoft.com/office/drawing/2014/main" val="2782029090"/>
                  </a:ext>
                </a:extLst>
              </a:tr>
              <a:tr h="551793">
                <a:tc>
                  <a:txBody>
                    <a:bodyPr/>
                    <a:lstStyle/>
                    <a:p>
                      <a:r>
                        <a:rPr lang="es-MX" sz="1600">
                          <a:effectLst/>
                        </a:rPr>
                        <a:t>%a</a:t>
                      </a:r>
                    </a:p>
                  </a:txBody>
                  <a:tcPr marL="78828" marR="78828" marT="39414" marB="39414" anchor="ctr"/>
                </a:tc>
                <a:tc>
                  <a:txBody>
                    <a:bodyPr/>
                    <a:lstStyle/>
                    <a:p>
                      <a:r>
                        <a:rPr lang="es-MX" sz="1600">
                          <a:effectLst/>
                        </a:rPr>
                        <a:t>Real hexadecimal con mantisa y exponente</a:t>
                      </a:r>
                    </a:p>
                  </a:txBody>
                  <a:tcPr marL="78828" marR="78828" marT="39414" marB="39414" anchor="ctr"/>
                </a:tc>
                <a:extLst>
                  <a:ext uri="{0D108BD9-81ED-4DB2-BD59-A6C34878D82A}">
                    <a16:rowId xmlns:a16="http://schemas.microsoft.com/office/drawing/2014/main" val="4257226868"/>
                  </a:ext>
                </a:extLst>
              </a:tr>
              <a:tr h="315310">
                <a:tc>
                  <a:txBody>
                    <a:bodyPr/>
                    <a:lstStyle/>
                    <a:p>
                      <a:r>
                        <a:rPr lang="es-MX" sz="1600">
                          <a:effectLst/>
                        </a:rPr>
                        <a:t>%t</a:t>
                      </a:r>
                    </a:p>
                  </a:txBody>
                  <a:tcPr marL="78828" marR="78828" marT="39414" marB="39414" anchor="ctr"/>
                </a:tc>
                <a:tc>
                  <a:txBody>
                    <a:bodyPr/>
                    <a:lstStyle/>
                    <a:p>
                      <a:r>
                        <a:rPr lang="es-MX" sz="1600" dirty="0">
                          <a:effectLst/>
                        </a:rPr>
                        <a:t>Fecha u hora</a:t>
                      </a:r>
                    </a:p>
                  </a:txBody>
                  <a:tcPr marL="78828" marR="78828" marT="39414" marB="39414" anchor="ctr"/>
                </a:tc>
                <a:extLst>
                  <a:ext uri="{0D108BD9-81ED-4DB2-BD59-A6C34878D82A}">
                    <a16:rowId xmlns:a16="http://schemas.microsoft.com/office/drawing/2014/main" val="1631062196"/>
                  </a:ext>
                </a:extLst>
              </a:tr>
            </a:tbl>
          </a:graphicData>
        </a:graphic>
      </p:graphicFrame>
    </p:spTree>
    <p:extLst>
      <p:ext uri="{BB962C8B-B14F-4D97-AF65-F5344CB8AC3E}">
        <p14:creationId xmlns:p14="http://schemas.microsoft.com/office/powerpoint/2010/main" val="22031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BFA58-4EC1-4F1F-8F33-2830853E259B}"/>
              </a:ext>
            </a:extLst>
          </p:cNvPr>
          <p:cNvSpPr>
            <a:spLocks noGrp="1"/>
          </p:cNvSpPr>
          <p:nvPr>
            <p:ph type="title"/>
          </p:nvPr>
        </p:nvSpPr>
        <p:spPr/>
        <p:txBody>
          <a:bodyPr/>
          <a:lstStyle/>
          <a:p>
            <a:r>
              <a:rPr lang="es-MX" dirty="0"/>
              <a:t>Repositorio del curso anterior</a:t>
            </a:r>
          </a:p>
        </p:txBody>
      </p:sp>
      <p:sp>
        <p:nvSpPr>
          <p:cNvPr id="3" name="Marcador de contenido 2">
            <a:extLst>
              <a:ext uri="{FF2B5EF4-FFF2-40B4-BE49-F238E27FC236}">
                <a16:creationId xmlns:a16="http://schemas.microsoft.com/office/drawing/2014/main" id="{308D170E-38B6-43F8-9932-3D1879ED48FA}"/>
              </a:ext>
            </a:extLst>
          </p:cNvPr>
          <p:cNvSpPr>
            <a:spLocks noGrp="1"/>
          </p:cNvSpPr>
          <p:nvPr>
            <p:ph idx="1"/>
          </p:nvPr>
        </p:nvSpPr>
        <p:spPr>
          <a:xfrm>
            <a:off x="1593436" y="1600200"/>
            <a:ext cx="9782801" cy="4421089"/>
          </a:xfrm>
        </p:spPr>
        <p:txBody>
          <a:bodyPr>
            <a:normAutofit/>
          </a:bodyPr>
          <a:lstStyle/>
          <a:p>
            <a:r>
              <a:rPr lang="es-MX" sz="4400" dirty="0">
                <a:hlinkClick r:id="rId2"/>
              </a:rPr>
              <a:t>https://github.com/gamarzaid/java</a:t>
            </a:r>
            <a:endParaRPr lang="es-MX" sz="4400" dirty="0"/>
          </a:p>
          <a:p>
            <a:r>
              <a:rPr lang="es-MX" sz="4400" dirty="0">
                <a:hlinkClick r:id="rId3"/>
              </a:rPr>
              <a:t>https://github.com/gamarzaid/cursojava</a:t>
            </a:r>
            <a:endParaRPr lang="es-MX" sz="4400" dirty="0"/>
          </a:p>
          <a:p>
            <a:pPr marL="0" indent="0">
              <a:buNone/>
            </a:pPr>
            <a:endParaRPr lang="es-MX" sz="4400" dirty="0"/>
          </a:p>
          <a:p>
            <a:pPr marL="0" indent="0">
              <a:buNone/>
            </a:pPr>
            <a:r>
              <a:rPr lang="es-MX" sz="3600" dirty="0">
                <a:latin typeface="Abadi" panose="020B0604020104020204" pitchFamily="34" charset="0"/>
              </a:rPr>
              <a:t>Repositorio del curso actual</a:t>
            </a:r>
          </a:p>
          <a:p>
            <a:r>
              <a:rPr lang="es-MX" sz="4400" dirty="0">
                <a:hlinkClick r:id="rId4"/>
              </a:rPr>
              <a:t>https://github.com/gamarzaid/javagrafico</a:t>
            </a:r>
            <a:endParaRPr lang="es-MX" sz="4400" dirty="0"/>
          </a:p>
          <a:p>
            <a:pPr marL="0" indent="0">
              <a:buNone/>
            </a:pPr>
            <a:endParaRPr lang="es-MX" sz="4400" dirty="0"/>
          </a:p>
          <a:p>
            <a:pPr marL="0" indent="0">
              <a:buNone/>
            </a:pPr>
            <a:endParaRPr lang="es-MX" sz="4400" dirty="0"/>
          </a:p>
          <a:p>
            <a:endParaRPr lang="es-MX" sz="4400" dirty="0"/>
          </a:p>
          <a:p>
            <a:pPr marL="0" indent="0">
              <a:buNone/>
            </a:pPr>
            <a:endParaRPr lang="es-MX" sz="2400" dirty="0"/>
          </a:p>
        </p:txBody>
      </p:sp>
      <p:sp>
        <p:nvSpPr>
          <p:cNvPr id="4" name="Marcador de número de diapositiva 3">
            <a:extLst>
              <a:ext uri="{FF2B5EF4-FFF2-40B4-BE49-F238E27FC236}">
                <a16:creationId xmlns:a16="http://schemas.microsoft.com/office/drawing/2014/main" id="{6B4CB9D0-1964-4982-9C90-ED0FC2F5470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2</a:t>
            </a:fld>
            <a:endParaRPr lang="es-ES" dirty="0"/>
          </a:p>
        </p:txBody>
      </p:sp>
    </p:spTree>
    <p:extLst>
      <p:ext uri="{BB962C8B-B14F-4D97-AF65-F5344CB8AC3E}">
        <p14:creationId xmlns:p14="http://schemas.microsoft.com/office/powerpoint/2010/main" val="6806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12CF8-9904-4E94-812C-03306D4692CC}"/>
              </a:ext>
            </a:extLst>
          </p:cNvPr>
          <p:cNvSpPr>
            <a:spLocks noGrp="1"/>
          </p:cNvSpPr>
          <p:nvPr>
            <p:ph type="title"/>
          </p:nvPr>
        </p:nvSpPr>
        <p:spPr/>
        <p:txBody>
          <a:bodyPr/>
          <a:lstStyle/>
          <a:p>
            <a:r>
              <a:rPr lang="es-MX" dirty="0"/>
              <a:t>Programación por día</a:t>
            </a:r>
          </a:p>
        </p:txBody>
      </p:sp>
      <p:sp>
        <p:nvSpPr>
          <p:cNvPr id="3" name="Marcador de contenido 2">
            <a:extLst>
              <a:ext uri="{FF2B5EF4-FFF2-40B4-BE49-F238E27FC236}">
                <a16:creationId xmlns:a16="http://schemas.microsoft.com/office/drawing/2014/main" id="{C3D0111D-FEB2-4D51-A8DD-E10076BE06D2}"/>
              </a:ext>
            </a:extLst>
          </p:cNvPr>
          <p:cNvSpPr>
            <a:spLocks noGrp="1"/>
          </p:cNvSpPr>
          <p:nvPr>
            <p:ph idx="1"/>
          </p:nvPr>
        </p:nvSpPr>
        <p:spPr>
          <a:xfrm>
            <a:off x="1593436" y="1600200"/>
            <a:ext cx="9782801" cy="4421089"/>
          </a:xfrm>
        </p:spPr>
        <p:txBody>
          <a:bodyPr>
            <a:normAutofit/>
          </a:bodyPr>
          <a:lstStyle/>
          <a:p>
            <a:pPr algn="just"/>
            <a:r>
              <a:rPr lang="es-MX" b="1" dirty="0"/>
              <a:t>Día 3 - miércoles 29 de mayo de 2019</a:t>
            </a:r>
          </a:p>
          <a:p>
            <a:pPr lvl="1" algn="just"/>
            <a:r>
              <a:rPr lang="es-MX" dirty="0"/>
              <a:t>Uso de los controles:</a:t>
            </a:r>
          </a:p>
          <a:p>
            <a:pPr lvl="2" algn="just"/>
            <a:r>
              <a:rPr lang="es-MX" dirty="0" err="1"/>
              <a:t>JTable</a:t>
            </a:r>
            <a:endParaRPr lang="es-MX" dirty="0"/>
          </a:p>
          <a:p>
            <a:pPr lvl="2" algn="just"/>
            <a:r>
              <a:rPr lang="es-MX" dirty="0" err="1"/>
              <a:t>JComboBox</a:t>
            </a:r>
            <a:endParaRPr lang="es-MX" dirty="0"/>
          </a:p>
          <a:p>
            <a:pPr lvl="2" algn="just"/>
            <a:r>
              <a:rPr lang="es-MX" dirty="0" err="1"/>
              <a:t>JCheckBox</a:t>
            </a:r>
            <a:endParaRPr lang="es-MX" dirty="0"/>
          </a:p>
          <a:p>
            <a:pPr lvl="2" algn="just"/>
            <a:r>
              <a:rPr lang="es-MX" dirty="0" err="1"/>
              <a:t>JRadioButton</a:t>
            </a:r>
            <a:endParaRPr lang="es-MX" dirty="0"/>
          </a:p>
          <a:p>
            <a:pPr lvl="1" algn="just"/>
            <a:r>
              <a:rPr lang="es-MX" dirty="0"/>
              <a:t>Creando un ejecutable</a:t>
            </a:r>
          </a:p>
          <a:p>
            <a:pPr lvl="1" algn="just"/>
            <a:r>
              <a:rPr lang="es-MX" dirty="0"/>
              <a:t>Ejemplos y ejercicios.</a:t>
            </a:r>
          </a:p>
          <a:p>
            <a:pPr marL="365760" lvl="1" indent="0" algn="just">
              <a:buNone/>
            </a:pPr>
            <a:endParaRPr lang="es-MX" dirty="0"/>
          </a:p>
          <a:p>
            <a:pPr lvl="1" algn="just"/>
            <a:endParaRPr lang="es-MX" dirty="0"/>
          </a:p>
        </p:txBody>
      </p:sp>
      <p:sp>
        <p:nvSpPr>
          <p:cNvPr id="4" name="Marcador de número de diapositiva 3">
            <a:extLst>
              <a:ext uri="{FF2B5EF4-FFF2-40B4-BE49-F238E27FC236}">
                <a16:creationId xmlns:a16="http://schemas.microsoft.com/office/drawing/2014/main" id="{4A1E457E-9235-49B6-A70A-D7BCC0B9FD1D}"/>
              </a:ext>
            </a:extLst>
          </p:cNvPr>
          <p:cNvSpPr>
            <a:spLocks noGrp="1"/>
          </p:cNvSpPr>
          <p:nvPr>
            <p:ph type="sldNum" sz="quarter" idx="4"/>
          </p:nvPr>
        </p:nvSpPr>
        <p:spPr>
          <a:xfrm>
            <a:off x="621805" y="5661249"/>
            <a:ext cx="576064" cy="360040"/>
          </a:xfrm>
        </p:spPr>
        <p:txBody>
          <a:bodyPr/>
          <a:lstStyle/>
          <a:p>
            <a:fld id="{7DC1BBB0-96F0-4077-A278-0F3FB5C104D3}" type="slidenum">
              <a:rPr lang="es-ES" smtClean="0"/>
              <a:pPr/>
              <a:t>3</a:t>
            </a:fld>
            <a:endParaRPr lang="es-ES" dirty="0"/>
          </a:p>
        </p:txBody>
      </p:sp>
    </p:spTree>
    <p:extLst>
      <p:ext uri="{BB962C8B-B14F-4D97-AF65-F5344CB8AC3E}">
        <p14:creationId xmlns:p14="http://schemas.microsoft.com/office/powerpoint/2010/main" val="197629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3136A7-C890-4B17-979C-93EA602A152E}"/>
              </a:ext>
            </a:extLst>
          </p:cNvPr>
          <p:cNvSpPr>
            <a:spLocks noGrp="1"/>
          </p:cNvSpPr>
          <p:nvPr>
            <p:ph type="title"/>
          </p:nvPr>
        </p:nvSpPr>
        <p:spPr/>
        <p:txBody>
          <a:bodyPr/>
          <a:lstStyle/>
          <a:p>
            <a:r>
              <a:rPr lang="es-MX" dirty="0"/>
              <a:t>Día 3</a:t>
            </a:r>
          </a:p>
        </p:txBody>
      </p:sp>
      <p:sp>
        <p:nvSpPr>
          <p:cNvPr id="5" name="Marcador de texto 4">
            <a:extLst>
              <a:ext uri="{FF2B5EF4-FFF2-40B4-BE49-F238E27FC236}">
                <a16:creationId xmlns:a16="http://schemas.microsoft.com/office/drawing/2014/main" id="{245907B3-63DA-47D4-8E50-3ECD2173C09E}"/>
              </a:ext>
            </a:extLst>
          </p:cNvPr>
          <p:cNvSpPr>
            <a:spLocks noGrp="1"/>
          </p:cNvSpPr>
          <p:nvPr>
            <p:ph type="body" idx="1"/>
          </p:nvPr>
        </p:nvSpPr>
        <p:spPr/>
        <p:txBody>
          <a:bodyPr/>
          <a:lstStyle/>
          <a:p>
            <a:endParaRPr lang="es-MX"/>
          </a:p>
        </p:txBody>
      </p:sp>
      <p:sp>
        <p:nvSpPr>
          <p:cNvPr id="2" name="Marcador de número de diapositiva 1">
            <a:extLst>
              <a:ext uri="{FF2B5EF4-FFF2-40B4-BE49-F238E27FC236}">
                <a16:creationId xmlns:a16="http://schemas.microsoft.com/office/drawing/2014/main" id="{8E501449-E1B7-4DB7-A49D-31CA6E5683CC}"/>
              </a:ext>
            </a:extLst>
          </p:cNvPr>
          <p:cNvSpPr>
            <a:spLocks noGrp="1"/>
          </p:cNvSpPr>
          <p:nvPr>
            <p:ph type="sldNum" sz="quarter" idx="12"/>
          </p:nvPr>
        </p:nvSpPr>
        <p:spPr/>
        <p:txBody>
          <a:bodyPr/>
          <a:lstStyle/>
          <a:p>
            <a:pPr rtl="0"/>
            <a:fld id="{7DC1BBB0-96F0-4077-A278-0F3FB5C104D3}" type="slidenum">
              <a:rPr lang="es-ES" noProof="0" smtClean="0"/>
              <a:pPr rtl="0"/>
              <a:t>4</a:t>
            </a:fld>
            <a:endParaRPr lang="es-ES" noProof="0" dirty="0"/>
          </a:p>
        </p:txBody>
      </p:sp>
      <p:sp>
        <p:nvSpPr>
          <p:cNvPr id="6" name="Subtítulo 2">
            <a:extLst>
              <a:ext uri="{FF2B5EF4-FFF2-40B4-BE49-F238E27FC236}">
                <a16:creationId xmlns:a16="http://schemas.microsoft.com/office/drawing/2014/main" id="{3397E929-879F-4921-B8D8-868D4B705314}"/>
              </a:ext>
            </a:extLst>
          </p:cNvPr>
          <p:cNvSpPr txBox="1">
            <a:spLocks/>
          </p:cNvSpPr>
          <p:nvPr/>
        </p:nvSpPr>
        <p:spPr>
          <a:xfrm>
            <a:off x="2133972" y="5877272"/>
            <a:ext cx="7698191" cy="720079"/>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ES" sz="3200" b="1" dirty="0"/>
              <a:t>Interfaz gráfica de Java</a:t>
            </a:r>
            <a:endParaRPr lang="es-MX" sz="3200" b="1" dirty="0">
              <a:solidFill>
                <a:srgbClr val="C00000"/>
              </a:solidFill>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45996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JTable</a:t>
            </a:r>
            <a:r>
              <a:rPr lang="es-MX" b="1" i="1" dirty="0"/>
              <a:t> </a:t>
            </a:r>
            <a:r>
              <a:rPr lang="es-MX" dirty="0"/>
              <a:t>– Tabla</a:t>
            </a:r>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just">
              <a:buNone/>
            </a:pPr>
            <a:r>
              <a:rPr lang="es-MX" sz="2400" dirty="0">
                <a:latin typeface="Abadi Extra Light" panose="020B0204020104020204" pitchFamily="34" charset="0"/>
              </a:rPr>
              <a:t>Los modelos de tabla son objetos que implementan la interface </a:t>
            </a:r>
            <a:r>
              <a:rPr lang="es-MX" sz="2400" b="1" dirty="0" err="1">
                <a:latin typeface="Abadi Extra Light" panose="020B0204020104020204" pitchFamily="34" charset="0"/>
              </a:rPr>
              <a:t>TableModel</a:t>
            </a:r>
            <a:r>
              <a:rPr lang="es-MX" sz="2400" dirty="0">
                <a:latin typeface="Abadi Extra Light" panose="020B0204020104020204" pitchFamily="34" charset="0"/>
              </a:rPr>
              <a:t>; a través de ellos es posible personalizar mucho más y mejor el comportamiento de los componentes </a:t>
            </a:r>
            <a:r>
              <a:rPr lang="es-MX" sz="2400" b="1" dirty="0" err="1">
                <a:latin typeface="Abadi Extra Light" panose="020B0204020104020204" pitchFamily="34" charset="0"/>
              </a:rPr>
              <a:t>JTable</a:t>
            </a:r>
            <a:r>
              <a:rPr lang="es-MX" sz="2400" dirty="0">
                <a:latin typeface="Abadi Extra Light" panose="020B0204020104020204" pitchFamily="34" charset="0"/>
              </a:rPr>
              <a:t>, permitiendo utilizar al máximo sus potencialidades.</a:t>
            </a:r>
          </a:p>
          <a:p>
            <a:pPr marL="0" indent="0" algn="just">
              <a:buNone/>
            </a:pPr>
            <a:endParaRPr lang="es-MX" sz="2400" dirty="0">
              <a:latin typeface="Abadi Extra Light" panose="020B0204020104020204" pitchFamily="34" charset="0"/>
            </a:endParaRPr>
          </a:p>
          <a:p>
            <a:pPr marL="0" indent="0" algn="just">
              <a:buNone/>
            </a:pPr>
            <a:r>
              <a:rPr lang="es-MX" sz="2400" dirty="0">
                <a:latin typeface="Abadi Extra Light" panose="020B0204020104020204" pitchFamily="34" charset="0"/>
              </a:rPr>
              <a:t>La clase </a:t>
            </a:r>
            <a:r>
              <a:rPr lang="es-MX" sz="2400" b="1" dirty="0" err="1">
                <a:latin typeface="Abadi Extra Light" panose="020B0204020104020204" pitchFamily="34" charset="0"/>
              </a:rPr>
              <a:t>AbstractTableModel</a:t>
            </a:r>
            <a:r>
              <a:rPr lang="es-MX" sz="2400" dirty="0">
                <a:latin typeface="Abadi Extra Light" panose="020B0204020104020204" pitchFamily="34" charset="0"/>
              </a:rPr>
              <a:t> es la que implementa directamente a la interface </a:t>
            </a:r>
            <a:r>
              <a:rPr lang="es-MX" sz="2400" b="1" dirty="0" err="1">
                <a:latin typeface="Abadi Extra Light" panose="020B0204020104020204" pitchFamily="34" charset="0"/>
              </a:rPr>
              <a:t>TableModel</a:t>
            </a:r>
            <a:r>
              <a:rPr lang="es-MX" sz="2400" dirty="0">
                <a:latin typeface="Abadi Extra Light" panose="020B0204020104020204" pitchFamily="34" charset="0"/>
              </a:rPr>
              <a:t>, aunque es esta clase la que se recomienda extender para utilizarla como modelo de tabla, existe un modelo de tabla predeterminado que facilita mucho el trabajo con tablas. Este modelo predeterminado es la clase </a:t>
            </a:r>
            <a:r>
              <a:rPr lang="es-MX" sz="2400" b="1" dirty="0" err="1">
                <a:latin typeface="Abadi Extra Light" panose="020B0204020104020204" pitchFamily="34" charset="0"/>
              </a:rPr>
              <a:t>DefaultTableModel</a:t>
            </a:r>
            <a:r>
              <a:rPr lang="es-MX" sz="2400" dirty="0">
                <a:latin typeface="Abadi Extra Light" panose="020B0204020104020204" pitchFamily="34" charset="0"/>
              </a:rPr>
              <a:t>.</a:t>
            </a:r>
          </a:p>
          <a:p>
            <a:pPr algn="just"/>
            <a:endParaRPr lang="es-MX" sz="2400" dirty="0">
              <a:latin typeface="Abadi Extra Light" panose="020B0204020104020204" pitchFamily="34" charset="0"/>
              <a:cs typeface="Courier New" panose="02070309020205020404" pitchFamily="49" charset="0"/>
            </a:endParaRPr>
          </a:p>
        </p:txBody>
      </p:sp>
    </p:spTree>
    <p:extLst>
      <p:ext uri="{BB962C8B-B14F-4D97-AF65-F5344CB8AC3E}">
        <p14:creationId xmlns:p14="http://schemas.microsoft.com/office/powerpoint/2010/main" val="414235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JTable</a:t>
            </a:r>
            <a:r>
              <a:rPr lang="es-MX" b="1" i="1" dirty="0"/>
              <a:t> </a:t>
            </a:r>
            <a:r>
              <a:rPr lang="es-MX" dirty="0"/>
              <a:t>– Tabla</a:t>
            </a:r>
          </a:p>
        </p:txBody>
      </p:sp>
      <p:pic>
        <p:nvPicPr>
          <p:cNvPr id="1028" name="Picture 4" descr="Resultado de imagen para jtable java">
            <a:extLst>
              <a:ext uri="{FF2B5EF4-FFF2-40B4-BE49-F238E27FC236}">
                <a16:creationId xmlns:a16="http://schemas.microsoft.com/office/drawing/2014/main" id="{C0426477-926E-401B-B992-2FF5756EE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004" y="1700808"/>
            <a:ext cx="8367893" cy="422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71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DefaultTableModel</a:t>
            </a:r>
            <a:r>
              <a:rPr lang="es-MX" b="1" i="1" dirty="0"/>
              <a:t> – </a:t>
            </a:r>
            <a:r>
              <a:rPr lang="es-MX" dirty="0"/>
              <a:t>Métodos más usados</a:t>
            </a:r>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2400" b="1" dirty="0" err="1">
                <a:latin typeface="Abadi Extra Light" panose="020B0204020104020204" pitchFamily="34" charset="0"/>
                <a:cs typeface="Courier New" panose="02070309020205020404" pitchFamily="49" charset="0"/>
              </a:rPr>
              <a:t>addColumn</a:t>
            </a:r>
            <a:r>
              <a:rPr lang="es-MX" sz="2400" b="1" dirty="0">
                <a:latin typeface="Abadi Extra Light" panose="020B0204020104020204" pitchFamily="34" charset="0"/>
                <a:cs typeface="Courier New" panose="02070309020205020404" pitchFamily="49" charset="0"/>
              </a:rPr>
              <a:t>(): </a:t>
            </a:r>
            <a:r>
              <a:rPr lang="es-MX" sz="2400" dirty="0">
                <a:latin typeface="Abadi Extra Light" panose="020B0204020104020204" pitchFamily="34" charset="0"/>
                <a:cs typeface="Courier New" panose="02070309020205020404" pitchFamily="49" charset="0"/>
              </a:rPr>
              <a:t>Añade una columna al modelo.</a:t>
            </a:r>
          </a:p>
          <a:p>
            <a:pPr algn="just"/>
            <a:r>
              <a:rPr lang="es-MX" sz="2400" b="1" dirty="0" err="1">
                <a:latin typeface="Abadi Extra Light" panose="020B0204020104020204" pitchFamily="34" charset="0"/>
                <a:cs typeface="Courier New" panose="02070309020205020404" pitchFamily="49" charset="0"/>
              </a:rPr>
              <a:t>AddRow</a:t>
            </a:r>
            <a:r>
              <a:rPr lang="es-MX" sz="2400" b="1" dirty="0">
                <a:latin typeface="Abadi Extra Light" panose="020B0204020104020204" pitchFamily="34" charset="0"/>
                <a:cs typeface="Courier New" panose="02070309020205020404" pitchFamily="49" charset="0"/>
              </a:rPr>
              <a:t>():</a:t>
            </a:r>
            <a:r>
              <a:rPr lang="es-MX" sz="2400" dirty="0">
                <a:latin typeface="Abadi Extra Light" panose="020B0204020104020204" pitchFamily="34" charset="0"/>
                <a:cs typeface="Courier New" panose="02070309020205020404" pitchFamily="49" charset="0"/>
              </a:rPr>
              <a:t> Añade una fila al final del modelo.</a:t>
            </a:r>
          </a:p>
          <a:p>
            <a:pPr algn="just"/>
            <a:r>
              <a:rPr lang="es-MX" sz="2400" b="1" dirty="0" err="1">
                <a:latin typeface="Abadi Extra Light" panose="020B0204020104020204" pitchFamily="34" charset="0"/>
                <a:cs typeface="Courier New" panose="02070309020205020404" pitchFamily="49" charset="0"/>
              </a:rPr>
              <a:t>getColumnCount</a:t>
            </a:r>
            <a:r>
              <a:rPr lang="es-MX" sz="2400" b="1" dirty="0">
                <a:latin typeface="Abadi Extra Light" panose="020B0204020104020204" pitchFamily="34" charset="0"/>
                <a:cs typeface="Courier New" panose="02070309020205020404" pitchFamily="49" charset="0"/>
              </a:rPr>
              <a:t>(): </a:t>
            </a:r>
            <a:r>
              <a:rPr lang="es-MX" sz="2400" dirty="0">
                <a:latin typeface="Abadi Extra Light" panose="020B0204020104020204" pitchFamily="34" charset="0"/>
                <a:cs typeface="Courier New" panose="02070309020205020404" pitchFamily="49" charset="0"/>
              </a:rPr>
              <a:t>Devuelve el número de columnas en esta tabla de datos.</a:t>
            </a:r>
          </a:p>
          <a:p>
            <a:pPr algn="just"/>
            <a:r>
              <a:rPr lang="es-MX" sz="2400" b="1" dirty="0" err="1">
                <a:latin typeface="Abadi Extra Light" panose="020B0204020104020204" pitchFamily="34" charset="0"/>
                <a:cs typeface="Courier New" panose="02070309020205020404" pitchFamily="49" charset="0"/>
              </a:rPr>
              <a:t>getRowCount</a:t>
            </a:r>
            <a:r>
              <a:rPr lang="es-MX" sz="2400" b="1" dirty="0">
                <a:latin typeface="Abadi Extra Light" panose="020B0204020104020204" pitchFamily="34" charset="0"/>
                <a:cs typeface="Courier New" panose="02070309020205020404" pitchFamily="49" charset="0"/>
              </a:rPr>
              <a:t>(): </a:t>
            </a:r>
            <a:r>
              <a:rPr lang="es-MX" sz="2400" dirty="0">
                <a:latin typeface="Abadi Extra Light" panose="020B0204020104020204" pitchFamily="34" charset="0"/>
                <a:cs typeface="Courier New" panose="02070309020205020404" pitchFamily="49" charset="0"/>
              </a:rPr>
              <a:t>Devuelve el número de filas en esta tabla de datos.</a:t>
            </a:r>
          </a:p>
          <a:p>
            <a:pPr algn="just"/>
            <a:r>
              <a:rPr lang="es-MX" sz="2400" b="1" dirty="0" err="1">
                <a:latin typeface="Abadi Extra Light" panose="020B0204020104020204" pitchFamily="34" charset="0"/>
                <a:cs typeface="Courier New" panose="02070309020205020404" pitchFamily="49" charset="0"/>
              </a:rPr>
              <a:t>getValueAt</a:t>
            </a:r>
            <a:r>
              <a:rPr lang="es-MX" sz="2400" b="1" dirty="0">
                <a:latin typeface="Abadi Extra Light" panose="020B0204020104020204" pitchFamily="34" charset="0"/>
                <a:cs typeface="Courier New" panose="02070309020205020404" pitchFamily="49" charset="0"/>
              </a:rPr>
              <a:t>(): </a:t>
            </a:r>
            <a:r>
              <a:rPr lang="es-MX" sz="2400" dirty="0">
                <a:latin typeface="Abadi Extra Light" panose="020B0204020104020204" pitchFamily="34" charset="0"/>
                <a:cs typeface="Courier New" panose="02070309020205020404" pitchFamily="49" charset="0"/>
              </a:rPr>
              <a:t>Devuelve un valor de atributo para la celda en la posición </a:t>
            </a:r>
            <a:r>
              <a:rPr lang="es-MX" sz="2400" dirty="0" err="1">
                <a:latin typeface="Abadi Extra Light" panose="020B0204020104020204" pitchFamily="34" charset="0"/>
                <a:cs typeface="Courier New" panose="02070309020205020404" pitchFamily="49" charset="0"/>
              </a:rPr>
              <a:t>row</a:t>
            </a:r>
            <a:r>
              <a:rPr lang="es-MX" sz="2400" dirty="0">
                <a:latin typeface="Abadi Extra Light" panose="020B0204020104020204" pitchFamily="34" charset="0"/>
                <a:cs typeface="Courier New" panose="02070309020205020404" pitchFamily="49" charset="0"/>
              </a:rPr>
              <a:t>, </a:t>
            </a:r>
            <a:r>
              <a:rPr lang="es-MX" sz="2400" dirty="0" err="1">
                <a:latin typeface="Abadi Extra Light" panose="020B0204020104020204" pitchFamily="34" charset="0"/>
                <a:cs typeface="Courier New" panose="02070309020205020404" pitchFamily="49" charset="0"/>
              </a:rPr>
              <a:t>column</a:t>
            </a:r>
            <a:r>
              <a:rPr lang="es-MX" sz="2400" dirty="0">
                <a:latin typeface="Abadi Extra Light" panose="020B0204020104020204" pitchFamily="34" charset="0"/>
                <a:cs typeface="Courier New" panose="02070309020205020404" pitchFamily="49" charset="0"/>
              </a:rPr>
              <a:t>.</a:t>
            </a:r>
          </a:p>
          <a:p>
            <a:pPr algn="just"/>
            <a:r>
              <a:rPr lang="es-MX" sz="2400" b="1" dirty="0" err="1">
                <a:latin typeface="Abadi Extra Light" panose="020B0204020104020204" pitchFamily="34" charset="0"/>
                <a:cs typeface="Courier New" panose="02070309020205020404" pitchFamily="49" charset="0"/>
              </a:rPr>
              <a:t>insertRow</a:t>
            </a:r>
            <a:r>
              <a:rPr lang="es-MX" sz="2400" b="1" dirty="0">
                <a:latin typeface="Abadi Extra Light" panose="020B0204020104020204" pitchFamily="34" charset="0"/>
                <a:cs typeface="Courier New" panose="02070309020205020404" pitchFamily="49" charset="0"/>
              </a:rPr>
              <a:t>(): </a:t>
            </a:r>
            <a:r>
              <a:rPr lang="es-MX" sz="2400" dirty="0">
                <a:latin typeface="Abadi Extra Light" panose="020B0204020104020204" pitchFamily="34" charset="0"/>
                <a:cs typeface="Courier New" panose="02070309020205020404" pitchFamily="49" charset="0"/>
              </a:rPr>
              <a:t>Inserta una fila en el modelo.</a:t>
            </a:r>
          </a:p>
          <a:p>
            <a:pPr algn="just"/>
            <a:r>
              <a:rPr lang="es-MX" sz="2400" b="1" dirty="0" err="1">
                <a:latin typeface="Abadi Extra Light" panose="020B0204020104020204" pitchFamily="34" charset="0"/>
                <a:cs typeface="Courier New" panose="02070309020205020404" pitchFamily="49" charset="0"/>
              </a:rPr>
              <a:t>RemoveRow</a:t>
            </a:r>
            <a:r>
              <a:rPr lang="es-MX" sz="2400" b="1" dirty="0">
                <a:latin typeface="Abadi Extra Light" panose="020B0204020104020204" pitchFamily="34" charset="0"/>
                <a:cs typeface="Courier New" panose="02070309020205020404" pitchFamily="49" charset="0"/>
              </a:rPr>
              <a:t>(): </a:t>
            </a:r>
            <a:r>
              <a:rPr lang="es-MX" sz="2400" dirty="0">
                <a:latin typeface="Abadi Extra Light" panose="020B0204020104020204" pitchFamily="34" charset="0"/>
                <a:cs typeface="Courier New" panose="02070309020205020404" pitchFamily="49" charset="0"/>
              </a:rPr>
              <a:t>Elimina del modelo según la posición de la fila indicada.</a:t>
            </a:r>
          </a:p>
        </p:txBody>
      </p:sp>
    </p:spTree>
    <p:extLst>
      <p:ext uri="{BB962C8B-B14F-4D97-AF65-F5344CB8AC3E}">
        <p14:creationId xmlns:p14="http://schemas.microsoft.com/office/powerpoint/2010/main" val="4241747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JComboBox</a:t>
            </a:r>
            <a:r>
              <a:rPr lang="es-MX" b="1" i="1" dirty="0"/>
              <a:t> </a:t>
            </a:r>
            <a:r>
              <a:rPr lang="es-MX" dirty="0"/>
              <a:t>– Listas desplegables</a:t>
            </a:r>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2400" dirty="0"/>
              <a:t>Los combos son listas desplegables donde se puede elegir una de las opciones propuestas.</a:t>
            </a:r>
          </a:p>
          <a:p>
            <a:pPr algn="just"/>
            <a:r>
              <a:rPr lang="es-MX" sz="2400" dirty="0"/>
              <a:t>A través del método </a:t>
            </a:r>
            <a:r>
              <a:rPr lang="es-MX" sz="2400" b="1" dirty="0" err="1"/>
              <a:t>getSelectedItem</a:t>
            </a:r>
            <a:r>
              <a:rPr lang="es-MX" sz="2400" b="1" dirty="0"/>
              <a:t>() </a:t>
            </a:r>
            <a:r>
              <a:rPr lang="es-MX" sz="2400" dirty="0"/>
              <a:t>se puede extraer la opción seleccionada o el texto escrito en el combo.</a:t>
            </a:r>
          </a:p>
          <a:p>
            <a:pPr algn="just"/>
            <a:endParaRPr lang="es-MX" sz="1200" dirty="0"/>
          </a:p>
          <a:p>
            <a:pPr algn="just"/>
            <a:endParaRPr lang="es-MX" sz="900" dirty="0"/>
          </a:p>
          <a:p>
            <a:pPr algn="just"/>
            <a:endParaRPr lang="es-MX" sz="700" dirty="0">
              <a:latin typeface="Courier New" panose="02070309020205020404" pitchFamily="49" charset="0"/>
              <a:cs typeface="Courier New" panose="02070309020205020404" pitchFamily="49" charset="0"/>
            </a:endParaRPr>
          </a:p>
        </p:txBody>
      </p:sp>
      <p:pic>
        <p:nvPicPr>
          <p:cNvPr id="3" name="Imagen 2">
            <a:extLst>
              <a:ext uri="{FF2B5EF4-FFF2-40B4-BE49-F238E27FC236}">
                <a16:creationId xmlns:a16="http://schemas.microsoft.com/office/drawing/2014/main" id="{A1D368F1-FADE-4506-A7F9-C7D990AB21CC}"/>
              </a:ext>
            </a:extLst>
          </p:cNvPr>
          <p:cNvPicPr>
            <a:picLocks noChangeAspect="1"/>
          </p:cNvPicPr>
          <p:nvPr/>
        </p:nvPicPr>
        <p:blipFill>
          <a:blip r:embed="rId2"/>
          <a:stretch>
            <a:fillRect/>
          </a:stretch>
        </p:blipFill>
        <p:spPr>
          <a:xfrm>
            <a:off x="4536973" y="3284984"/>
            <a:ext cx="3895725" cy="3276600"/>
          </a:xfrm>
          <a:prstGeom prst="rect">
            <a:avLst/>
          </a:prstGeom>
        </p:spPr>
      </p:pic>
    </p:spTree>
    <p:extLst>
      <p:ext uri="{BB962C8B-B14F-4D97-AF65-F5344CB8AC3E}">
        <p14:creationId xmlns:p14="http://schemas.microsoft.com/office/powerpoint/2010/main" val="422865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CEBE-944D-48DE-8E85-D15C20463158}"/>
              </a:ext>
            </a:extLst>
          </p:cNvPr>
          <p:cNvSpPr>
            <a:spLocks noGrp="1"/>
          </p:cNvSpPr>
          <p:nvPr>
            <p:ph type="title"/>
          </p:nvPr>
        </p:nvSpPr>
        <p:spPr/>
        <p:txBody>
          <a:bodyPr/>
          <a:lstStyle/>
          <a:p>
            <a:r>
              <a:rPr lang="es-MX" b="1" i="1" dirty="0" err="1"/>
              <a:t>JRadioButton</a:t>
            </a:r>
            <a:r>
              <a:rPr lang="es-MX" b="1" i="1" dirty="0"/>
              <a:t> </a:t>
            </a:r>
            <a:r>
              <a:rPr lang="es-MX" dirty="0"/>
              <a:t>– Botones de opción</a:t>
            </a:r>
          </a:p>
        </p:txBody>
      </p:sp>
      <p:sp>
        <p:nvSpPr>
          <p:cNvPr id="10" name="Marcador de contenido 2">
            <a:extLst>
              <a:ext uri="{FF2B5EF4-FFF2-40B4-BE49-F238E27FC236}">
                <a16:creationId xmlns:a16="http://schemas.microsoft.com/office/drawing/2014/main" id="{576B0355-090F-4555-AA49-2F6ED1D18305}"/>
              </a:ext>
            </a:extLst>
          </p:cNvPr>
          <p:cNvSpPr txBox="1">
            <a:spLocks/>
          </p:cNvSpPr>
          <p:nvPr/>
        </p:nvSpPr>
        <p:spPr>
          <a:xfrm>
            <a:off x="1593436" y="1600200"/>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algn="just"/>
            <a:r>
              <a:rPr lang="es-MX" sz="2400" dirty="0"/>
              <a:t>Los botones de opción, también llamados botones de radio (</a:t>
            </a:r>
            <a:r>
              <a:rPr lang="es-MX" sz="2400" dirty="0" err="1"/>
              <a:t>JRadioButton</a:t>
            </a:r>
            <a:r>
              <a:rPr lang="es-MX" sz="2400" dirty="0"/>
              <a:t>) se usan cuando quieres que el usuario pueda elegir una opción de entre varias.</a:t>
            </a:r>
          </a:p>
          <a:p>
            <a:pPr algn="just"/>
            <a:r>
              <a:rPr lang="es-MX" sz="2400" dirty="0"/>
              <a:t>Es totalmente necesario añadir un objeto del tipo </a:t>
            </a:r>
            <a:r>
              <a:rPr lang="es-MX" sz="2400" b="1" dirty="0" err="1"/>
              <a:t>ButtonGroup</a:t>
            </a:r>
            <a:r>
              <a:rPr lang="es-MX" sz="2400" dirty="0"/>
              <a:t>, y hacer que los botones de radio pertenezcan a dicho grupo. En caso contrario, será posible activar varios botones de opción a la vez.</a:t>
            </a:r>
          </a:p>
          <a:p>
            <a:pPr algn="just"/>
            <a:endParaRPr lang="es-MX" sz="1200" dirty="0"/>
          </a:p>
          <a:p>
            <a:pPr algn="just"/>
            <a:endParaRPr lang="es-MX" sz="900" dirty="0"/>
          </a:p>
          <a:p>
            <a:pPr algn="just"/>
            <a:endParaRPr lang="es-MX" sz="700" dirty="0">
              <a:latin typeface="Courier New" panose="02070309020205020404" pitchFamily="49" charset="0"/>
              <a:cs typeface="Courier New" panose="02070309020205020404" pitchFamily="49" charset="0"/>
            </a:endParaRPr>
          </a:p>
        </p:txBody>
      </p:sp>
      <p:pic>
        <p:nvPicPr>
          <p:cNvPr id="4" name="Imagen 3">
            <a:extLst>
              <a:ext uri="{FF2B5EF4-FFF2-40B4-BE49-F238E27FC236}">
                <a16:creationId xmlns:a16="http://schemas.microsoft.com/office/drawing/2014/main" id="{9E701202-612D-4605-A3BC-72C65A048E40}"/>
              </a:ext>
            </a:extLst>
          </p:cNvPr>
          <p:cNvPicPr>
            <a:picLocks noChangeAspect="1"/>
          </p:cNvPicPr>
          <p:nvPr/>
        </p:nvPicPr>
        <p:blipFill>
          <a:blip r:embed="rId2"/>
          <a:stretch>
            <a:fillRect/>
          </a:stretch>
        </p:blipFill>
        <p:spPr>
          <a:xfrm>
            <a:off x="4294212" y="4009008"/>
            <a:ext cx="3296032" cy="2671192"/>
          </a:xfrm>
          <a:prstGeom prst="rect">
            <a:avLst/>
          </a:prstGeom>
        </p:spPr>
      </p:pic>
    </p:spTree>
    <p:extLst>
      <p:ext uri="{BB962C8B-B14F-4D97-AF65-F5344CB8AC3E}">
        <p14:creationId xmlns:p14="http://schemas.microsoft.com/office/powerpoint/2010/main" val="199319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13799</TotalTime>
  <Words>654</Words>
  <Application>Microsoft Office PowerPoint</Application>
  <PresentationFormat>Personalizado</PresentationFormat>
  <Paragraphs>99</Paragraphs>
  <Slides>18</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Abadi</vt:lpstr>
      <vt:lpstr>Abadi Extra Light</vt:lpstr>
      <vt:lpstr>Aharoni</vt:lpstr>
      <vt:lpstr>Arial</vt:lpstr>
      <vt:lpstr>Courier New</vt:lpstr>
      <vt:lpstr>Euphemia</vt:lpstr>
      <vt:lpstr>Leelawadee UI</vt:lpstr>
      <vt:lpstr>Matemáticas 16 X 9</vt:lpstr>
      <vt:lpstr>   Introducción a la interfaz gráfica de Java</vt:lpstr>
      <vt:lpstr>Repositorio del curso anterior</vt:lpstr>
      <vt:lpstr>Programación por día</vt:lpstr>
      <vt:lpstr>Día 3</vt:lpstr>
      <vt:lpstr>JTable – Tabla</vt:lpstr>
      <vt:lpstr>JTable – Tabla</vt:lpstr>
      <vt:lpstr>DefaultTableModel – Métodos más usados</vt:lpstr>
      <vt:lpstr>JComboBox – Listas desplegables</vt:lpstr>
      <vt:lpstr>JRadioButton – Botones de opción</vt:lpstr>
      <vt:lpstr>JCheckBox – Cajas de verificación</vt:lpstr>
      <vt:lpstr>Creando un ejecutable</vt:lpstr>
      <vt:lpstr>Sigue los siguientes pasos para generar un archivo ejecutable</vt:lpstr>
      <vt:lpstr>Sigue los siguientes pasos para generar un archivo ejecutable</vt:lpstr>
      <vt:lpstr>Sigue los siguientes pasos para generar un archivo ejecutable</vt:lpstr>
      <vt:lpstr>Sigue los siguientes pasos para generar un archivo ejecutable</vt:lpstr>
      <vt:lpstr>Aplicando formato a tipos de datos</vt:lpstr>
      <vt:lpstr>Formatear tipos de dato</vt:lpstr>
      <vt:lpstr>Formatear tipos de dato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para Cibernética y Computación</dc:title>
  <dc:creator>Gamar Zaid Joseph García Castillo</dc:creator>
  <cp:lastModifiedBy>Gamar Zaid Joseph García Castillo</cp:lastModifiedBy>
  <cp:revision>186</cp:revision>
  <dcterms:created xsi:type="dcterms:W3CDTF">2018-05-21T18:50:41Z</dcterms:created>
  <dcterms:modified xsi:type="dcterms:W3CDTF">2019-05-29T13:37:02Z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