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9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648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4834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60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184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188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387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98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957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075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72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3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752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59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843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035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619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47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5A4FF4-A4A1-4ABE-9815-4A8C9C41AD09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9320E8-2A05-4BA6-B4FE-12C10473139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77124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blog.rietveldacademie.nl/?tag=pixels" TargetMode="External"/><Relationship Id="rId7" Type="http://schemas.openxmlformats.org/officeDocument/2006/relationships/hyperlink" Target="https://www.opencv-srf.com/2018/03/homogeneous-blur.html" TargetMode="External"/><Relationship Id="rId2" Type="http://schemas.openxmlformats.org/officeDocument/2006/relationships/hyperlink" Target="https://giphy.com/stickers/devrock-javascript-edr-escueladevrock-ln7z2eWriiQAllfV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crete_Laplace_operator" TargetMode="External"/><Relationship Id="rId5" Type="http://schemas.openxmlformats.org/officeDocument/2006/relationships/hyperlink" Target="https://en.wikipedia.org/wiki/Unsharp_masking" TargetMode="External"/><Relationship Id="rId4" Type="http://schemas.openxmlformats.org/officeDocument/2006/relationships/hyperlink" Target="https://iq.opengenus.org/sharpening-filt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inf.ed.ac.uk/rbf/HIPR2/sobel.htm" TargetMode="External"/><Relationship Id="rId2" Type="http://schemas.openxmlformats.org/officeDocument/2006/relationships/hyperlink" Target="https://codeflarelimited.com/blog/rgba-colors-a-guide-on-how-to-implement-them-in-your-desig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o.ai/resources/javascript-image-editor-javascript-explained/" TargetMode="External"/><Relationship Id="rId5" Type="http://schemas.openxmlformats.org/officeDocument/2006/relationships/hyperlink" Target="https://homepages.inf.ed.ac.uk/rbf/HIPR2/median.htm" TargetMode="External"/><Relationship Id="rId4" Type="http://schemas.openxmlformats.org/officeDocument/2006/relationships/hyperlink" Target="https://en.wikipedia.org/wiki/Graysca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1541-81C6-D331-B167-B8ED85752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OBLIKOVANJE SLIK (JS)</a:t>
            </a:r>
            <a:endParaRPr lang="en-SI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7F9D-C393-6B97-1D88-08E13EB7B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lnSpcReduction="10000"/>
          </a:bodyPr>
          <a:lstStyle/>
          <a:p>
            <a:r>
              <a:rPr lang="en-GB" sz="1700" b="0" i="1" dirty="0" err="1">
                <a:solidFill>
                  <a:srgbClr val="FFFFFF"/>
                </a:solidFill>
                <a:effectLst/>
                <a:latin typeface="-apple-system"/>
              </a:rPr>
              <a:t>Profesor</a:t>
            </a:r>
            <a:r>
              <a:rPr lang="en-GB" sz="1700" b="0" i="1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sl-SI" sz="1700" b="0" i="1" dirty="0">
                <a:solidFill>
                  <a:srgbClr val="FFFFFF"/>
                </a:solidFill>
                <a:effectLst/>
                <a:latin typeface="-apple-system"/>
              </a:rPr>
              <a:t>asist. dr. Alenka Žerovnik</a:t>
            </a:r>
            <a:endParaRPr lang="en-GB" sz="1700" b="0" i="1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GB" sz="1700" i="1" dirty="0">
                <a:solidFill>
                  <a:srgbClr val="FFFFFF"/>
                </a:solidFill>
                <a:latin typeface="-apple-system"/>
              </a:rPr>
              <a:t>18.05.2023</a:t>
            </a:r>
          </a:p>
          <a:p>
            <a:r>
              <a:rPr lang="en-GB" sz="1700" i="1" dirty="0" err="1">
                <a:solidFill>
                  <a:srgbClr val="FFFFFF"/>
                </a:solidFill>
                <a:latin typeface="-apple-system"/>
              </a:rPr>
              <a:t>Avtor</a:t>
            </a:r>
            <a:r>
              <a:rPr lang="en-GB" sz="1700" i="1" dirty="0">
                <a:solidFill>
                  <a:srgbClr val="FFFFFF"/>
                </a:solidFill>
                <a:latin typeface="-apple-system"/>
              </a:rPr>
              <a:t>: Blaž Kovačič, Ma-Ra 1. </a:t>
            </a:r>
            <a:r>
              <a:rPr lang="en-GB" sz="1700" i="1" dirty="0" err="1">
                <a:solidFill>
                  <a:srgbClr val="FFFFFF"/>
                </a:solidFill>
                <a:latin typeface="-apple-system"/>
              </a:rPr>
              <a:t>letnik</a:t>
            </a:r>
            <a:endParaRPr lang="en-SI" sz="1700" i="1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6E32-9920-79D2-2838-6D20E612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438961"/>
            <a:ext cx="5956041" cy="2605768"/>
          </a:xfrm>
          <a:prstGeom prst="rect">
            <a:avLst/>
          </a:prstGeom>
          <a:effectLst>
            <a:outerShdw blurRad="292100" dist="38100" sx="109000" sy="109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284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2CCF-6703-6752-AA14-F5A54072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VIRI SLIK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7A3B-D2E4-1EAF-58CC-505B97FD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https://giphy.com/stickers/devrock-javascript-edr-escueladevrock-ln7z2eWriiQAllfVcn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3"/>
              </a:rPr>
              <a:t>https://designblog.rietveldacademie.nl/?tag=pixels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4"/>
              </a:rPr>
              <a:t>https://iq.opengenus.org/sharpening-filters/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5"/>
              </a:rPr>
              <a:t>https://en.wikipedia.org/wiki/Unsharp_masking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6"/>
              </a:rPr>
              <a:t>https://en.wikipedia.org/wiki/Discrete_Laplace_operator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7"/>
              </a:rPr>
              <a:t>https://www.opencv-srf.com/2018/03/homogeneous-blur.html</a:t>
            </a:r>
            <a:r>
              <a:rPr lang="en-US" dirty="0"/>
              <a:t> (11.03.2023)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36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6395-F156-CC36-F933-7869522B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Kazalo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E108-37DD-A0CB-408B-9C279D25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Oblikovanje</a:t>
            </a:r>
            <a:r>
              <a:rPr lang="en-US" dirty="0"/>
              <a:t> </a:t>
            </a:r>
            <a:r>
              <a:rPr lang="en-US" dirty="0" err="1"/>
              <a:t>slik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spletne</a:t>
            </a:r>
            <a:r>
              <a:rPr lang="en-US" dirty="0"/>
              <a:t> </a:t>
            </a:r>
            <a:r>
              <a:rPr lang="en-US" dirty="0" err="1"/>
              <a:t>strani</a:t>
            </a:r>
            <a:endParaRPr lang="en-US" dirty="0"/>
          </a:p>
          <a:p>
            <a:r>
              <a:rPr lang="en-US" dirty="0"/>
              <a:t>Kernel (</a:t>
            </a:r>
            <a:r>
              <a:rPr lang="en-US" dirty="0" err="1"/>
              <a:t>matrika</a:t>
            </a:r>
            <a:r>
              <a:rPr lang="en-US" dirty="0"/>
              <a:t>)</a:t>
            </a:r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spletne</a:t>
            </a:r>
            <a:r>
              <a:rPr lang="en-US" dirty="0"/>
              <a:t> </a:t>
            </a:r>
            <a:r>
              <a:rPr lang="en-US" dirty="0" err="1"/>
              <a:t>strani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839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F248-4848-16F8-CD94-1BE610C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Nasplošno</a:t>
            </a:r>
            <a:r>
              <a:rPr lang="en-GB" dirty="0"/>
              <a:t> o </a:t>
            </a:r>
            <a:r>
              <a:rPr lang="en-GB" dirty="0" err="1"/>
              <a:t>oblikovanju</a:t>
            </a:r>
            <a:r>
              <a:rPr lang="en-GB" dirty="0"/>
              <a:t> </a:t>
            </a:r>
            <a:r>
              <a:rPr lang="en-GB" dirty="0" err="1"/>
              <a:t>slik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2E1B-CE41-86A4-94E7-CEBACF81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Izboljšamo</a:t>
            </a:r>
            <a:r>
              <a:rPr lang="en-GB" dirty="0"/>
              <a:t> </a:t>
            </a:r>
            <a:r>
              <a:rPr lang="en-GB" dirty="0" err="1"/>
              <a:t>sliko</a:t>
            </a:r>
            <a:r>
              <a:rPr lang="en-GB" dirty="0"/>
              <a:t> (</a:t>
            </a:r>
            <a:r>
              <a:rPr lang="en-GB" dirty="0" err="1"/>
              <a:t>popravimo</a:t>
            </a:r>
            <a:r>
              <a:rPr lang="en-GB" dirty="0"/>
              <a:t> </a:t>
            </a:r>
            <a:r>
              <a:rPr lang="en-GB" dirty="0" err="1"/>
              <a:t>svetlost</a:t>
            </a:r>
            <a:r>
              <a:rPr lang="en-GB" dirty="0"/>
              <a:t>, </a:t>
            </a:r>
            <a:r>
              <a:rPr lang="en-GB" dirty="0" err="1"/>
              <a:t>izostrimo</a:t>
            </a:r>
            <a:r>
              <a:rPr lang="en-GB" dirty="0"/>
              <a:t>, …)</a:t>
            </a:r>
          </a:p>
          <a:p>
            <a:r>
              <a:rPr lang="en-GB" dirty="0"/>
              <a:t>Adobe Photoshop, Adobe Lightroom, GIMP, </a:t>
            </a:r>
            <a:r>
              <a:rPr lang="en-GB" dirty="0" err="1"/>
              <a:t>Pixlr</a:t>
            </a:r>
            <a:endParaRPr lang="en-GB" dirty="0"/>
          </a:p>
          <a:p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bolje</a:t>
            </a:r>
            <a:r>
              <a:rPr lang="en-GB" dirty="0"/>
              <a:t> </a:t>
            </a:r>
            <a:r>
              <a:rPr lang="en-GB" dirty="0" err="1"/>
              <a:t>narediti</a:t>
            </a:r>
            <a:r>
              <a:rPr lang="en-GB" dirty="0"/>
              <a:t> </a:t>
            </a:r>
            <a:r>
              <a:rPr lang="en-GB" dirty="0" err="1"/>
              <a:t>svoj</a:t>
            </a:r>
            <a:r>
              <a:rPr lang="en-GB" dirty="0"/>
              <a:t> program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892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D40E-5E4C-7882-980A-204EC50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0EB9-9AD7-3992-5312-C4FF84A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Najbolj</a:t>
            </a:r>
            <a:r>
              <a:rPr lang="en-GB" dirty="0"/>
              <a:t> </a:t>
            </a:r>
            <a:r>
              <a:rPr lang="en-GB" dirty="0" err="1"/>
              <a:t>uporaben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jezik</a:t>
            </a:r>
            <a:endParaRPr lang="en-GB" dirty="0"/>
          </a:p>
          <a:p>
            <a:r>
              <a:rPr lang="en-GB" dirty="0" err="1"/>
              <a:t>Odličen</a:t>
            </a:r>
            <a:r>
              <a:rPr lang="en-GB" dirty="0"/>
              <a:t> za </a:t>
            </a:r>
            <a:r>
              <a:rPr lang="en-GB" dirty="0" err="1"/>
              <a:t>začetnike</a:t>
            </a:r>
            <a:endParaRPr lang="en-GB" dirty="0"/>
          </a:p>
          <a:p>
            <a:r>
              <a:rPr lang="en-GB" dirty="0" err="1"/>
              <a:t>Neizmerno</a:t>
            </a:r>
            <a:r>
              <a:rPr lang="en-GB" dirty="0"/>
              <a:t> </a:t>
            </a:r>
            <a:r>
              <a:rPr lang="en-GB" dirty="0" err="1"/>
              <a:t>izboljša</a:t>
            </a:r>
            <a:r>
              <a:rPr lang="en-GB" dirty="0"/>
              <a:t> </a:t>
            </a:r>
            <a:r>
              <a:rPr lang="en-GB" dirty="0" err="1"/>
              <a:t>našo</a:t>
            </a:r>
            <a:r>
              <a:rPr lang="en-GB" dirty="0"/>
              <a:t> </a:t>
            </a:r>
            <a:r>
              <a:rPr lang="en-GB" dirty="0" err="1"/>
              <a:t>spletno</a:t>
            </a:r>
            <a:r>
              <a:rPr lang="en-GB" dirty="0"/>
              <a:t> </a:t>
            </a:r>
            <a:r>
              <a:rPr lang="en-GB" dirty="0" err="1"/>
              <a:t>stran</a:t>
            </a: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81280-DC56-E6DD-B1F1-CE422A0D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82" y="4479882"/>
            <a:ext cx="1768518" cy="17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813-07F8-3B15-7417-4BBD63A4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Ključni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spletne</a:t>
            </a:r>
            <a:r>
              <a:rPr lang="en-GB" dirty="0"/>
              <a:t> </a:t>
            </a:r>
            <a:r>
              <a:rPr lang="en-GB" dirty="0" err="1"/>
              <a:t>strani</a:t>
            </a:r>
            <a:endParaRPr lang="en-S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588DB9-0E58-1149-6A54-A32167E8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, </a:t>
            </a:r>
            <a:r>
              <a:rPr lang="en-GB" dirty="0" err="1"/>
              <a:t>napredne</a:t>
            </a:r>
            <a:r>
              <a:rPr lang="en-GB" dirty="0"/>
              <a:t> </a:t>
            </a:r>
            <a:r>
              <a:rPr lang="en-GB" dirty="0" err="1"/>
              <a:t>funkcije</a:t>
            </a:r>
            <a:endParaRPr lang="en-GB" dirty="0"/>
          </a:p>
          <a:p>
            <a:r>
              <a:rPr lang="en-GB" dirty="0" err="1"/>
              <a:t>Dva</a:t>
            </a:r>
            <a:r>
              <a:rPr lang="en-GB" dirty="0"/>
              <a:t> canvas-a</a:t>
            </a:r>
          </a:p>
          <a:p>
            <a:r>
              <a:rPr lang="en-GB" dirty="0" err="1"/>
              <a:t>Možnosti</a:t>
            </a:r>
            <a:r>
              <a:rPr lang="en-GB" dirty="0"/>
              <a:t>: </a:t>
            </a:r>
            <a:r>
              <a:rPr lang="en-GB" dirty="0" err="1"/>
              <a:t>nazaj</a:t>
            </a:r>
            <a:r>
              <a:rPr lang="en-GB" dirty="0"/>
              <a:t>, </a:t>
            </a:r>
            <a:r>
              <a:rPr lang="en-GB" dirty="0" err="1"/>
              <a:t>naprej</a:t>
            </a:r>
            <a:r>
              <a:rPr lang="en-GB" dirty="0"/>
              <a:t>, </a:t>
            </a:r>
            <a:r>
              <a:rPr lang="en-GB" dirty="0" err="1"/>
              <a:t>ponastavi</a:t>
            </a:r>
            <a:endParaRPr lang="en-GB" dirty="0"/>
          </a:p>
          <a:p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slik</a:t>
            </a:r>
            <a:endParaRPr lang="en-GB" dirty="0"/>
          </a:p>
          <a:p>
            <a:r>
              <a:rPr lang="en-GB" dirty="0"/>
              <a:t>Histogram </a:t>
            </a:r>
            <a:r>
              <a:rPr lang="en-GB" dirty="0" err="1"/>
              <a:t>barv</a:t>
            </a:r>
            <a:r>
              <a:rPr lang="en-GB" dirty="0"/>
              <a:t> </a:t>
            </a:r>
            <a:r>
              <a:rPr lang="en-GB" dirty="0" err="1"/>
              <a:t>slike</a:t>
            </a:r>
            <a:endParaRPr lang="en-GB" dirty="0"/>
          </a:p>
          <a:p>
            <a:endParaRPr lang="en-SI" dirty="0"/>
          </a:p>
        </p:txBody>
      </p:sp>
      <p:pic>
        <p:nvPicPr>
          <p:cNvPr id="12" name="Picture 11" descr="A picture containing pink, screenshot, magenta, lilac&#10;&#10;Description automatically generated">
            <a:extLst>
              <a:ext uri="{FF2B5EF4-FFF2-40B4-BE49-F238E27FC236}">
                <a16:creationId xmlns:a16="http://schemas.microsoft.com/office/drawing/2014/main" id="{BA565FFC-35E7-8D5B-2939-B9E86B2B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3" y="4888165"/>
            <a:ext cx="6705577" cy="1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D881-3EB9-9C35-8C3C-9FB6C63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8" y="117918"/>
            <a:ext cx="10131425" cy="1456267"/>
          </a:xfrm>
        </p:spPr>
        <p:txBody>
          <a:bodyPr/>
          <a:lstStyle/>
          <a:p>
            <a:r>
              <a:rPr lang="en-US" dirty="0"/>
              <a:t>Kernel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25117-404B-49A6-C484-3FB1E888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404331"/>
            <a:ext cx="6119253" cy="245821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349A4C-8771-5905-29EA-58A2E7E99590}"/>
              </a:ext>
            </a:extLst>
          </p:cNvPr>
          <p:cNvCxnSpPr>
            <a:cxnSpLocks/>
          </p:cNvCxnSpPr>
          <p:nvPr/>
        </p:nvCxnSpPr>
        <p:spPr>
          <a:xfrm flipH="1" flipV="1">
            <a:off x="7862046" y="1647064"/>
            <a:ext cx="1079407" cy="75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DFE938-BB41-ABEC-FE73-A6136E21DA7E}"/>
              </a:ext>
            </a:extLst>
          </p:cNvPr>
          <p:cNvSpPr/>
          <p:nvPr/>
        </p:nvSpPr>
        <p:spPr>
          <a:xfrm>
            <a:off x="7584141" y="1497106"/>
            <a:ext cx="197224" cy="1935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83653-F827-BC37-8E95-9E1131D9AFE5}"/>
              </a:ext>
            </a:extLst>
          </p:cNvPr>
          <p:cNvSpPr txBox="1"/>
          <p:nvPr/>
        </p:nvSpPr>
        <p:spPr>
          <a:xfrm>
            <a:off x="9022133" y="2264108"/>
            <a:ext cx="262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RGBA (255, 255, 255, 1)</a:t>
            </a:r>
          </a:p>
          <a:p>
            <a:r>
              <a:rPr lang="en-US" dirty="0"/>
              <a:t>#</a:t>
            </a:r>
            <a:r>
              <a:rPr lang="en-US" u="sng" dirty="0"/>
              <a:t>FF</a:t>
            </a:r>
            <a:r>
              <a:rPr lang="en-US" dirty="0"/>
              <a:t>FFFF</a:t>
            </a:r>
            <a:endParaRPr lang="en-SI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6DEE0-D11B-8DD2-AE05-47108BE64B18}"/>
              </a:ext>
            </a:extLst>
          </p:cNvPr>
          <p:cNvCxnSpPr/>
          <p:nvPr/>
        </p:nvCxnSpPr>
        <p:spPr>
          <a:xfrm flipH="1" flipV="1">
            <a:off x="7584141" y="3316940"/>
            <a:ext cx="1210235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229C4-7950-8166-A4F1-3136FE66B4AD}"/>
              </a:ext>
            </a:extLst>
          </p:cNvPr>
          <p:cNvSpPr/>
          <p:nvPr/>
        </p:nvSpPr>
        <p:spPr>
          <a:xfrm>
            <a:off x="7064189" y="3043518"/>
            <a:ext cx="412376" cy="185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0A37D-8541-897F-9E07-966966C9E0EB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7270377" y="3043518"/>
            <a:ext cx="0" cy="1851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085AB0-C1FC-BF18-1069-949D9B631E4B}"/>
              </a:ext>
            </a:extLst>
          </p:cNvPr>
          <p:cNvSpPr txBox="1"/>
          <p:nvPr/>
        </p:nvSpPr>
        <p:spPr>
          <a:xfrm>
            <a:off x="8794375" y="3947562"/>
            <a:ext cx="222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RGBA (0, 0, 255, 1)</a:t>
            </a:r>
          </a:p>
          <a:p>
            <a:r>
              <a:rPr lang="en-US" dirty="0"/>
              <a:t>#</a:t>
            </a:r>
            <a:r>
              <a:rPr lang="en-US" u="sng" dirty="0"/>
              <a:t>00</a:t>
            </a:r>
            <a:r>
              <a:rPr lang="en-US" dirty="0"/>
              <a:t>00FF / #00F</a:t>
            </a:r>
            <a:endParaRPr lang="en-SI" dirty="0"/>
          </a:p>
          <a:p>
            <a:endParaRPr lang="en-SI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6C26B-410A-1CA8-A683-273F42A396AB}"/>
              </a:ext>
            </a:extLst>
          </p:cNvPr>
          <p:cNvSpPr/>
          <p:nvPr/>
        </p:nvSpPr>
        <p:spPr>
          <a:xfrm>
            <a:off x="3469341" y="3039035"/>
            <a:ext cx="542355" cy="546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EDBCDF-EB8B-BC0C-9EAF-8B392C9622F3}"/>
              </a:ext>
            </a:extLst>
          </p:cNvPr>
          <p:cNvCxnSpPr>
            <a:cxnSpLocks/>
          </p:cNvCxnSpPr>
          <p:nvPr/>
        </p:nvCxnSpPr>
        <p:spPr>
          <a:xfrm>
            <a:off x="3659837" y="3039035"/>
            <a:ext cx="0" cy="5647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3075AB-B641-C395-708F-52FAEBE816C0}"/>
              </a:ext>
            </a:extLst>
          </p:cNvPr>
          <p:cNvCxnSpPr>
            <a:cxnSpLocks/>
          </p:cNvCxnSpPr>
          <p:nvPr/>
        </p:nvCxnSpPr>
        <p:spPr>
          <a:xfrm>
            <a:off x="3830166" y="3047999"/>
            <a:ext cx="0" cy="5647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ECFB7-E438-31FF-914E-DB46B707B398}"/>
              </a:ext>
            </a:extLst>
          </p:cNvPr>
          <p:cNvCxnSpPr>
            <a:cxnSpLocks/>
          </p:cNvCxnSpPr>
          <p:nvPr/>
        </p:nvCxnSpPr>
        <p:spPr>
          <a:xfrm flipH="1">
            <a:off x="3469341" y="3228686"/>
            <a:ext cx="5423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AED322-FF77-8B0C-43B5-A2F71C1B0503}"/>
              </a:ext>
            </a:extLst>
          </p:cNvPr>
          <p:cNvCxnSpPr>
            <a:cxnSpLocks/>
          </p:cNvCxnSpPr>
          <p:nvPr/>
        </p:nvCxnSpPr>
        <p:spPr>
          <a:xfrm flipH="1">
            <a:off x="3469341" y="3421427"/>
            <a:ext cx="5423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FA41019F-CB6E-6137-6DCA-2A80AF45D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12814"/>
              </p:ext>
            </p:extLst>
          </p:nvPr>
        </p:nvGraphicFramePr>
        <p:xfrm>
          <a:off x="1353672" y="4616824"/>
          <a:ext cx="1645020" cy="11060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8340">
                  <a:extLst>
                    <a:ext uri="{9D8B030D-6E8A-4147-A177-3AD203B41FA5}">
                      <a16:colId xmlns:a16="http://schemas.microsoft.com/office/drawing/2014/main" val="1200479606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3066908947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112050468"/>
                    </a:ext>
                  </a:extLst>
                </a:gridCol>
              </a:tblGrid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2881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6458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249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7EB7BFA-12DC-EA52-7767-A39CD902A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72792"/>
              </p:ext>
            </p:extLst>
          </p:nvPr>
        </p:nvGraphicFramePr>
        <p:xfrm>
          <a:off x="3362156" y="4616824"/>
          <a:ext cx="1645020" cy="11060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8340">
                  <a:extLst>
                    <a:ext uri="{9D8B030D-6E8A-4147-A177-3AD203B41FA5}">
                      <a16:colId xmlns:a16="http://schemas.microsoft.com/office/drawing/2014/main" val="1200479606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3066908947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112050468"/>
                    </a:ext>
                  </a:extLst>
                </a:gridCol>
              </a:tblGrid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2881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6458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24999"/>
                  </a:ext>
                </a:extLst>
              </a:tr>
            </a:tbl>
          </a:graphicData>
        </a:graphic>
      </p:graphicFrame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A750DBA2-E28A-2807-81EF-8BE09729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13530"/>
              </p:ext>
            </p:extLst>
          </p:nvPr>
        </p:nvGraphicFramePr>
        <p:xfrm>
          <a:off x="5377330" y="4616824"/>
          <a:ext cx="1645020" cy="11060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8340">
                  <a:extLst>
                    <a:ext uri="{9D8B030D-6E8A-4147-A177-3AD203B41FA5}">
                      <a16:colId xmlns:a16="http://schemas.microsoft.com/office/drawing/2014/main" val="1200479606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3066908947"/>
                    </a:ext>
                  </a:extLst>
                </a:gridCol>
                <a:gridCol w="548340">
                  <a:extLst>
                    <a:ext uri="{9D8B030D-6E8A-4147-A177-3AD203B41FA5}">
                      <a16:colId xmlns:a16="http://schemas.microsoft.com/office/drawing/2014/main" val="112050468"/>
                    </a:ext>
                  </a:extLst>
                </a:gridCol>
              </a:tblGrid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2881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6458"/>
                  </a:ext>
                </a:extLst>
              </a:tr>
              <a:tr h="368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24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2577C1F-F3B4-26D5-A9E5-FF02930FEBC7}"/>
              </a:ext>
            </a:extLst>
          </p:cNvPr>
          <p:cNvSpPr txBox="1"/>
          <p:nvPr/>
        </p:nvSpPr>
        <p:spPr>
          <a:xfrm>
            <a:off x="1893893" y="415135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515B9-A761-39E3-D04A-1A14672199A6}"/>
              </a:ext>
            </a:extLst>
          </p:cNvPr>
          <p:cNvSpPr txBox="1"/>
          <p:nvPr/>
        </p:nvSpPr>
        <p:spPr>
          <a:xfrm>
            <a:off x="3770129" y="415135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3E451-3D9F-E320-23E3-4B68763027CE}"/>
              </a:ext>
            </a:extLst>
          </p:cNvPr>
          <p:cNvSpPr txBox="1"/>
          <p:nvPr/>
        </p:nvSpPr>
        <p:spPr>
          <a:xfrm>
            <a:off x="5868723" y="4155491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  <a:endParaRPr lang="en-SI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9C5075-EE6D-FC5E-12B5-CB64B5E217C9}"/>
              </a:ext>
            </a:extLst>
          </p:cNvPr>
          <p:cNvSpPr/>
          <p:nvPr/>
        </p:nvSpPr>
        <p:spPr>
          <a:xfrm>
            <a:off x="811694" y="4032575"/>
            <a:ext cx="6745941" cy="2175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87A133-3D97-83A2-C1C3-22B9806255B1}"/>
              </a:ext>
            </a:extLst>
          </p:cNvPr>
          <p:cNvSpPr txBox="1"/>
          <p:nvPr/>
        </p:nvSpPr>
        <p:spPr>
          <a:xfrm>
            <a:off x="3579156" y="6207907"/>
            <a:ext cx="12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 PIKSLOV</a:t>
            </a:r>
            <a:endParaRPr lang="en-SI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E06C43-0F53-CA00-B222-6E79691DC1C1}"/>
              </a:ext>
            </a:extLst>
          </p:cNvPr>
          <p:cNvCxnSpPr>
            <a:cxnSpLocks/>
          </p:cNvCxnSpPr>
          <p:nvPr/>
        </p:nvCxnSpPr>
        <p:spPr>
          <a:xfrm>
            <a:off x="1331633" y="2595761"/>
            <a:ext cx="2185759" cy="721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446C58-5BBA-E98D-43FE-49A43A3C5A74}"/>
              </a:ext>
            </a:extLst>
          </p:cNvPr>
          <p:cNvSpPr txBox="1"/>
          <p:nvPr/>
        </p:nvSpPr>
        <p:spPr>
          <a:xfrm>
            <a:off x="546847" y="2264108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PIKSEL</a:t>
            </a:r>
            <a:endParaRPr lang="en-SI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E9BE4A-39FD-AC28-EDD8-52EF66FF4421}"/>
              </a:ext>
            </a:extLst>
          </p:cNvPr>
          <p:cNvSpPr txBox="1"/>
          <p:nvPr/>
        </p:nvSpPr>
        <p:spPr>
          <a:xfrm>
            <a:off x="8740512" y="4616824"/>
            <a:ext cx="29046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/>
              <a:t>for (let i = 0; i &lt; arr.length; i += 4) {</a:t>
            </a:r>
          </a:p>
          <a:p>
            <a:r>
              <a:rPr lang="nn-NO" sz="1400" dirty="0"/>
              <a:t>    let ttl = arr[i] + arr[i + 1] + arr[i + 2];</a:t>
            </a:r>
          </a:p>
          <a:p>
            <a:r>
              <a:rPr lang="nn-NO" sz="1400" dirty="0"/>
              <a:t>    let avg = parseInt(ttl / 3);</a:t>
            </a:r>
          </a:p>
          <a:p>
            <a:r>
              <a:rPr lang="nn-NO" sz="1400" dirty="0"/>
              <a:t>    arr[i] = avg;</a:t>
            </a:r>
          </a:p>
          <a:p>
            <a:r>
              <a:rPr lang="nn-NO" sz="1400" dirty="0"/>
              <a:t>    arr[i + 1] = avg;</a:t>
            </a:r>
          </a:p>
          <a:p>
            <a:r>
              <a:rPr lang="nn-NO" sz="1400" dirty="0"/>
              <a:t>    arr[i + 2] = avg;</a:t>
            </a:r>
          </a:p>
          <a:p>
            <a:r>
              <a:rPr lang="nn-NO" sz="1400" dirty="0"/>
              <a:t>    arr[i + 3] = 0.5;</a:t>
            </a:r>
          </a:p>
          <a:p>
            <a:r>
              <a:rPr lang="nn-NO" sz="1400" dirty="0"/>
              <a:t>}</a:t>
            </a:r>
            <a:endParaRPr lang="en-SI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6D1D20-0B58-B0D1-7DA6-47713F6AE40D}"/>
              </a:ext>
            </a:extLst>
          </p:cNvPr>
          <p:cNvSpPr txBox="1"/>
          <p:nvPr/>
        </p:nvSpPr>
        <p:spPr>
          <a:xfrm>
            <a:off x="9750489" y="1995529"/>
            <a:ext cx="173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0       1      2      3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38579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6" grpId="0"/>
      <p:bldP spid="17" grpId="0" animBg="1"/>
      <p:bldP spid="32" grpId="0"/>
      <p:bldP spid="33" grpId="0"/>
      <p:bldP spid="34" grpId="0"/>
      <p:bldP spid="35" grpId="0" animBg="1"/>
      <p:bldP spid="36" grpId="0"/>
      <p:bldP spid="45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AE77-711A-04AF-84F8-EFBE3FC4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58368"/>
            <a:ext cx="10131425" cy="5431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Spletna</a:t>
            </a:r>
            <a:r>
              <a:rPr lang="en-US" sz="6600" dirty="0"/>
              <a:t> </a:t>
            </a:r>
            <a:r>
              <a:rPr lang="en-US" sz="6600" dirty="0" err="1"/>
              <a:t>stran</a:t>
            </a:r>
            <a:endParaRPr lang="en-SI" sz="6600" dirty="0"/>
          </a:p>
        </p:txBody>
      </p:sp>
    </p:spTree>
    <p:extLst>
      <p:ext uri="{BB962C8B-B14F-4D97-AF65-F5344CB8AC3E}">
        <p14:creationId xmlns:p14="http://schemas.microsoft.com/office/powerpoint/2010/main" val="9277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A9DD-0652-93BC-CA40-635D5E5D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UPORABA V ŠOLSTVU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6F76-32EB-79CE-56CF-D221BB6A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fotografij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računalnik</a:t>
            </a:r>
            <a:r>
              <a:rPr lang="en-US" dirty="0"/>
              <a:t> </a:t>
            </a:r>
            <a:r>
              <a:rPr lang="en-US" dirty="0" err="1"/>
              <a:t>izriše</a:t>
            </a:r>
            <a:r>
              <a:rPr lang="en-US" dirty="0"/>
              <a:t> </a:t>
            </a:r>
            <a:r>
              <a:rPr lang="en-US" dirty="0" err="1"/>
              <a:t>sliko</a:t>
            </a:r>
            <a:endParaRPr lang="en-US" dirty="0"/>
          </a:p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sliko</a:t>
            </a:r>
            <a:r>
              <a:rPr lang="en-US" dirty="0"/>
              <a:t> </a:t>
            </a:r>
            <a:r>
              <a:rPr lang="en-US" dirty="0" err="1"/>
              <a:t>spremenimo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7516-D9E8-DB9F-0854-388899AB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567B-96DA-C578-EA35-C71E78CD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https://codeflarelimited.com/blog/rgba-colors-a-guide-on-how-to-implement-them-in-your-design/</a:t>
            </a:r>
            <a:r>
              <a:rPr lang="en-US" dirty="0"/>
              <a:t> (10.03.2023)</a:t>
            </a:r>
          </a:p>
          <a:p>
            <a:r>
              <a:rPr lang="en-US" dirty="0">
                <a:hlinkClick r:id="rId3"/>
              </a:rPr>
              <a:t>https://homepages.inf.ed.ac.uk/rbf/HIPR2/sobel.htm</a:t>
            </a:r>
            <a:r>
              <a:rPr lang="en-US" dirty="0"/>
              <a:t> (10.03.2023)</a:t>
            </a:r>
          </a:p>
          <a:p>
            <a:r>
              <a:rPr lang="en-US" dirty="0">
                <a:hlinkClick r:id="rId4"/>
              </a:rPr>
              <a:t>https://en.wikipedia.org/wiki/Grayscale</a:t>
            </a:r>
            <a:r>
              <a:rPr lang="en-US" dirty="0"/>
              <a:t> (10.03.2023)</a:t>
            </a:r>
          </a:p>
          <a:p>
            <a:r>
              <a:rPr lang="en-US" dirty="0">
                <a:hlinkClick r:id="rId5"/>
              </a:rPr>
              <a:t>https://homepages.inf.ed.ac.uk/rbf/HIPR2/median.htm</a:t>
            </a:r>
            <a:r>
              <a:rPr lang="en-US" dirty="0"/>
              <a:t> (11.03.2023)</a:t>
            </a:r>
          </a:p>
          <a:p>
            <a:r>
              <a:rPr lang="en-US" dirty="0">
                <a:hlinkClick r:id="rId6"/>
              </a:rPr>
              <a:t>https://bito.ai/resources/javascript-image-editor-javascript-explained/</a:t>
            </a:r>
            <a:r>
              <a:rPr lang="en-US" dirty="0"/>
              <a:t> (11.03.2023)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026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446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OBLIKOVANJE SLIK (JS)</vt:lpstr>
      <vt:lpstr>Kazalo</vt:lpstr>
      <vt:lpstr>Nasplošno o oblikovanju slik</vt:lpstr>
      <vt:lpstr>JavaScript</vt:lpstr>
      <vt:lpstr>Ključni elementi spletne strani</vt:lpstr>
      <vt:lpstr>Kernel</vt:lpstr>
      <vt:lpstr>PowerPoint Presentation</vt:lpstr>
      <vt:lpstr>UPORABA V ŠOLSTVU</vt:lpstr>
      <vt:lpstr>Viri</vt:lpstr>
      <vt:lpstr>VIRI SLIK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OBLIKOVANJE SLIK</dc:title>
  <dc:creator>Kovačič, Blaž</dc:creator>
  <cp:lastModifiedBy>Kovačič, Blaž</cp:lastModifiedBy>
  <cp:revision>211</cp:revision>
  <dcterms:created xsi:type="dcterms:W3CDTF">2023-05-17T11:54:20Z</dcterms:created>
  <dcterms:modified xsi:type="dcterms:W3CDTF">2023-05-18T10:43:17Z</dcterms:modified>
</cp:coreProperties>
</file>