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5860" spc="-1" strike="noStrike">
                <a:solidFill>
                  <a:srgbClr val="ffffff"/>
                </a:solidFill>
                <a:latin typeface="Arial"/>
              </a:rPr>
              <a:t>Cliquez pour éditer le </a:t>
            </a:r>
            <a:r>
              <a:rPr b="0" lang="fr-FR" sz="5860" spc="-1" strike="noStrike">
                <a:solidFill>
                  <a:srgbClr val="ffffff"/>
                </a:solidFill>
                <a:latin typeface="Arial"/>
              </a:rPr>
              <a:t>format du texte-titre</a:t>
            </a:r>
            <a:endParaRPr b="0" lang="fr-FR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426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426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426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426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426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426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426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426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426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426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426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426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426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solidFill>
                  <a:srgbClr val="ffffff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fr-FR" sz="1400" spc="-1" strike="noStrike">
                <a:solidFill>
                  <a:srgbClr val="ffffff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0CAAC670-D449-40A6-A667-594C830DA912}" type="slidenum">
              <a:rPr b="0" lang="fr-FR" sz="1400" spc="-1" strike="noStrike">
                <a:solidFill>
                  <a:srgbClr val="ffffff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7526539-B484-4965-9768-27B8FC609A26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hyperlink" Target="https://www.google.com/maps/embed" TargetMode="External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 u="sng">
                <a:uFillTx/>
                <a:latin typeface="Arial"/>
              </a:rPr>
              <a:t>Mise en place de la Navbar Accueil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0" y="1584000"/>
            <a:ext cx="10079640" cy="569160"/>
          </a:xfrm>
          <a:prstGeom prst="rect">
            <a:avLst/>
          </a:prstGeom>
          <a:ln>
            <a:solidFill>
              <a:srgbClr val="b2b2b2"/>
            </a:solidFill>
          </a:ln>
        </p:spPr>
      </p:pic>
      <p:sp>
        <p:nvSpPr>
          <p:cNvPr id="84" name="CustomShape 2"/>
          <p:cNvSpPr/>
          <p:nvPr/>
        </p:nvSpPr>
        <p:spPr>
          <a:xfrm>
            <a:off x="432000" y="2213640"/>
            <a:ext cx="9288000" cy="810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&lt;div id="logo"&gt;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&lt;a href="#accueil"&gt;&lt;img src="images/logo.png" alt="WebAgency logo" /&gt;&lt;/a&gt;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&lt;/div&gt;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432000" y="3170160"/>
            <a:ext cx="9288000" cy="89964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800" spc="-1" strike="noStrike">
                <a:latin typeface="Arial"/>
              </a:rPr>
              <a:t>Création d’un conteneur div dans lequel on insère un lien vers le logo de Webagency pour 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qu’il puisse s’afficher dans la barre de navigation ainsi qu’un lien de redirection vers la page 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d’accueil dès que l’on clique sur le logo.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432000" y="4597200"/>
            <a:ext cx="9288000" cy="151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fr-FR" sz="1800" spc="-1" strike="noStrike">
                <a:latin typeface="Arial"/>
              </a:rPr>
              <a:t>&lt;ul&gt;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&lt;li class="active"&gt;&lt;a href="#accueil"&gt;Accueil&lt;/a&gt;&lt;/li&gt;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  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&lt;li&gt;&lt;a href="#services"&gt;Services&lt;/a&gt;&lt;/li&gt;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  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&lt;li&gt;&lt;a href="#portfolio"&gt;Portfolio&lt;/a&gt;&lt;/li&gt;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&lt;li&gt;&lt;a href="#contact"&gt;Contact&lt;/a&gt;&lt;/li&gt;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&lt;/ul&gt;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432000" y="6246360"/>
            <a:ext cx="9288000" cy="88164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800" spc="-1" strike="noStrike">
                <a:latin typeface="Arial"/>
              </a:rPr>
              <a:t>Création des différents onglets de la barre de navigation, sous la forme de liste d’éléments, 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avec leur propre lien de redirection, ce qui nous permet d’arriver directement sur la page 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sélectionnée dans la bonne rubrique.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100" spc="-1" strike="noStrike" u="sng">
                <a:uFillTx/>
                <a:latin typeface="Arial"/>
              </a:rPr>
              <a:t>Mise en place du formulaire de contact</a:t>
            </a:r>
            <a:endParaRPr b="0" lang="fr-FR" sz="41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576000" y="1375560"/>
            <a:ext cx="1962720" cy="3016440"/>
          </a:xfrm>
          <a:prstGeom prst="rect">
            <a:avLst/>
          </a:prstGeom>
          <a:ln>
            <a:solidFill>
              <a:srgbClr val="b2b2b2"/>
            </a:solidFill>
          </a:ln>
        </p:spPr>
      </p:pic>
      <p:sp>
        <p:nvSpPr>
          <p:cNvPr id="123" name="CustomShape 2"/>
          <p:cNvSpPr/>
          <p:nvPr/>
        </p:nvSpPr>
        <p:spPr>
          <a:xfrm>
            <a:off x="2664000" y="1368000"/>
            <a:ext cx="7056000" cy="388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fr-FR" sz="1800" spc="-1" strike="noStrike">
                <a:latin typeface="Arial"/>
              </a:rPr>
              <a:t>&lt;div id="contact-info"&gt;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&lt;h2&gt;Contact info&lt;/h2&gt;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&lt;address&gt;&lt;span&gt;&lt;strong&gt;WebAgency SAS&lt;/strong&gt;&lt;/span&gt;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&lt;span&gt;25 Rue d'Hauteville 75010 Paris&lt;/span&gt;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&lt;span&gt;&lt;abbr title="Téléphone"&gt;Tel :&lt;/abbr&gt; 01 02 03 04 05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&lt;/span&gt;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&lt;/address&gt;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&lt;form method="post"&gt;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&lt;input type="text" placeholder="Name"&gt;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&lt;input type="email" placeholder="Email"&gt;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&lt;input type="text" placeholder="Subject"&gt;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&lt;textarea placeholder="Message" rows="10"&gt;&lt;/textarea&gt;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&lt;a href="#accueil"&gt;Send Message&lt;/a&gt;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&lt;/form&gt;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&lt;/div&gt;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360000" y="5544000"/>
            <a:ext cx="9360000" cy="1440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800" spc="-1" strike="noStrike">
                <a:latin typeface="Arial"/>
              </a:rPr>
              <a:t>Création d’un conteneur div dans lequel on a inséré un formulaire de contact grâce à 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l’élément HTML « form » qui permet d’envoyer des données à un serveur Web. On a 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également crée un lien de redirection vers l’accueil lorsque l’on clique sur le bouton 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« Send message ».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3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 u="sng">
                <a:uFillTx/>
                <a:latin typeface="Arial"/>
              </a:rPr>
              <a:t>Mise en place du slider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53680" y="1034280"/>
            <a:ext cx="9071640" cy="2702880"/>
          </a:xfrm>
          <a:prstGeom prst="rect">
            <a:avLst/>
          </a:prstGeom>
          <a:ln>
            <a:solidFill>
              <a:srgbClr val="b2b2b2"/>
            </a:solidFill>
          </a:ln>
        </p:spPr>
      </p:pic>
      <p:sp>
        <p:nvSpPr>
          <p:cNvPr id="90" name="CustomShape 2"/>
          <p:cNvSpPr/>
          <p:nvPr/>
        </p:nvSpPr>
        <p:spPr>
          <a:xfrm>
            <a:off x="576000" y="3816000"/>
            <a:ext cx="4968000" cy="360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fr-FR" sz="1700" spc="-1" strike="noStrike">
                <a:latin typeface="Arial"/>
              </a:rPr>
              <a:t>&lt;div id="slider"&gt;</a:t>
            </a:r>
            <a:endParaRPr b="0" lang="fr-FR" sz="1700" spc="-1" strike="noStrike">
              <a:latin typeface="Arial"/>
            </a:endParaRPr>
          </a:p>
          <a:p>
            <a:r>
              <a:rPr b="0" lang="fr-FR" sz="1700" spc="-1" strike="noStrike">
                <a:latin typeface="Arial"/>
              </a:rPr>
              <a:t>	</a:t>
            </a:r>
            <a:r>
              <a:rPr b="0" lang="fr-FR" sz="1700" spc="-1" strike="noStrike">
                <a:latin typeface="Arial"/>
              </a:rPr>
              <a:t>&lt;figure&gt; </a:t>
            </a:r>
            <a:endParaRPr b="0" lang="fr-FR" sz="1700" spc="-1" strike="noStrike">
              <a:latin typeface="Arial"/>
            </a:endParaRPr>
          </a:p>
          <a:p>
            <a:r>
              <a:rPr b="0" lang="fr-FR" sz="1700" spc="-1" strike="noStrike">
                <a:latin typeface="Arial"/>
              </a:rPr>
              <a:t>	</a:t>
            </a:r>
            <a:r>
              <a:rPr b="0" lang="fr-FR" sz="1700" spc="-1" strike="noStrike">
                <a:latin typeface="Arial"/>
              </a:rPr>
              <a:t>	</a:t>
            </a:r>
            <a:r>
              <a:rPr b="0" lang="fr-FR" sz="1700" spc="-1" strike="noStrike">
                <a:latin typeface="Arial"/>
              </a:rPr>
              <a:t>&lt;img id="picture-1" </a:t>
            </a:r>
            <a:endParaRPr b="0" lang="fr-FR" sz="1700" spc="-1" strike="noStrike">
              <a:latin typeface="Arial"/>
            </a:endParaRPr>
          </a:p>
          <a:p>
            <a:r>
              <a:rPr b="0" lang="fr-FR" sz="1700" spc="-1" strike="noStrike">
                <a:latin typeface="Arial"/>
              </a:rPr>
              <a:t>src="images/slider/bg1.jpg" alt="slide-1" /&gt;</a:t>
            </a:r>
            <a:endParaRPr b="0" lang="fr-FR" sz="1700" spc="-1" strike="noStrike">
              <a:latin typeface="Arial"/>
            </a:endParaRPr>
          </a:p>
          <a:p>
            <a:r>
              <a:rPr b="0" lang="fr-FR" sz="1700" spc="-1" strike="noStrike">
                <a:latin typeface="Arial"/>
              </a:rPr>
              <a:t>	</a:t>
            </a:r>
            <a:r>
              <a:rPr b="0" lang="fr-FR" sz="1700" spc="-1" strike="noStrike">
                <a:latin typeface="Arial"/>
              </a:rPr>
              <a:t>	</a:t>
            </a:r>
            <a:r>
              <a:rPr b="0" lang="fr-FR" sz="1700" spc="-1" strike="noStrike">
                <a:latin typeface="Arial"/>
              </a:rPr>
              <a:t>&lt;img id="picture-2" </a:t>
            </a:r>
            <a:endParaRPr b="0" lang="fr-FR" sz="1700" spc="-1" strike="noStrike">
              <a:latin typeface="Arial"/>
            </a:endParaRPr>
          </a:p>
          <a:p>
            <a:r>
              <a:rPr b="0" lang="fr-FR" sz="1700" spc="-1" strike="noStrike">
                <a:latin typeface="Arial"/>
              </a:rPr>
              <a:t>src="images/slider/bg2.jpg" alt="slide-2" /&gt;</a:t>
            </a:r>
            <a:endParaRPr b="0" lang="fr-FR" sz="1700" spc="-1" strike="noStrike">
              <a:latin typeface="Arial"/>
            </a:endParaRPr>
          </a:p>
          <a:p>
            <a:r>
              <a:rPr b="0" lang="fr-FR" sz="1700" spc="-1" strike="noStrike">
                <a:latin typeface="Arial"/>
              </a:rPr>
              <a:t>	</a:t>
            </a:r>
            <a:r>
              <a:rPr b="0" lang="fr-FR" sz="1700" spc="-1" strike="noStrike">
                <a:latin typeface="Arial"/>
              </a:rPr>
              <a:t>&lt;/figure&gt;</a:t>
            </a:r>
            <a:endParaRPr b="0" lang="fr-FR" sz="1700" spc="-1" strike="noStrike">
              <a:latin typeface="Arial"/>
            </a:endParaRPr>
          </a:p>
          <a:p>
            <a:r>
              <a:rPr b="0" lang="fr-FR" sz="1700" spc="-1" strike="noStrike">
                <a:latin typeface="Arial"/>
              </a:rPr>
              <a:t>	</a:t>
            </a:r>
            <a:r>
              <a:rPr b="0" lang="fr-FR" sz="1700" spc="-1" strike="noStrike">
                <a:latin typeface="Arial"/>
              </a:rPr>
              <a:t>&lt;div id="slider-nav"&gt; </a:t>
            </a:r>
            <a:endParaRPr b="0" lang="fr-FR" sz="1700" spc="-1" strike="noStrike">
              <a:latin typeface="Arial"/>
            </a:endParaRPr>
          </a:p>
          <a:p>
            <a:r>
              <a:rPr b="0" lang="fr-FR" sz="1700" spc="-1" strike="noStrike">
                <a:latin typeface="Arial"/>
              </a:rPr>
              <a:t>	</a:t>
            </a:r>
            <a:r>
              <a:rPr b="0" lang="fr-FR" sz="1700" spc="-1" strike="noStrike">
                <a:latin typeface="Arial"/>
              </a:rPr>
              <a:t>	</a:t>
            </a:r>
            <a:r>
              <a:rPr b="0" lang="fr-FR" sz="1700" spc="-1" strike="noStrike">
                <a:latin typeface="Arial"/>
              </a:rPr>
              <a:t>&lt;div id="arrow-left" class="arrow"&gt;</a:t>
            </a:r>
            <a:endParaRPr b="0" lang="fr-FR" sz="1700" spc="-1" strike="noStrike">
              <a:latin typeface="Arial"/>
            </a:endParaRPr>
          </a:p>
          <a:p>
            <a:r>
              <a:rPr b="0" lang="fr-FR" sz="1700" spc="-1" strike="noStrike">
                <a:latin typeface="Arial"/>
              </a:rPr>
              <a:t>	</a:t>
            </a:r>
            <a:r>
              <a:rPr b="0" lang="fr-FR" sz="1700" spc="-1" strike="noStrike">
                <a:latin typeface="Arial"/>
              </a:rPr>
              <a:t>	</a:t>
            </a:r>
            <a:r>
              <a:rPr b="0" lang="fr-FR" sz="1700" spc="-1" strike="noStrike">
                <a:latin typeface="Arial"/>
              </a:rPr>
              <a:t>	</a:t>
            </a:r>
            <a:r>
              <a:rPr b="0" lang="fr-FR" sz="1700" spc="-1" strike="noStrike">
                <a:latin typeface="Arial"/>
              </a:rPr>
              <a:t>&lt;i class="fa fa-angle-left fa-lg"&gt;&lt;/i&gt;</a:t>
            </a:r>
            <a:endParaRPr b="0" lang="fr-FR" sz="1700" spc="-1" strike="noStrike">
              <a:latin typeface="Arial"/>
            </a:endParaRPr>
          </a:p>
          <a:p>
            <a:r>
              <a:rPr b="0" lang="fr-FR" sz="1700" spc="-1" strike="noStrike">
                <a:latin typeface="Arial"/>
              </a:rPr>
              <a:t>	</a:t>
            </a:r>
            <a:r>
              <a:rPr b="0" lang="fr-FR" sz="1700" spc="-1" strike="noStrike">
                <a:latin typeface="Arial"/>
              </a:rPr>
              <a:t>	</a:t>
            </a:r>
            <a:r>
              <a:rPr b="0" lang="fr-FR" sz="1700" spc="-1" strike="noStrike">
                <a:latin typeface="Arial"/>
              </a:rPr>
              <a:t>&lt;/div&gt;</a:t>
            </a:r>
            <a:endParaRPr b="0" lang="fr-FR" sz="1700" spc="-1" strike="noStrike">
              <a:latin typeface="Arial"/>
            </a:endParaRPr>
          </a:p>
          <a:p>
            <a:r>
              <a:rPr b="0" lang="fr-FR" sz="1700" spc="-1" strike="noStrike">
                <a:latin typeface="Arial"/>
              </a:rPr>
              <a:t>	</a:t>
            </a:r>
            <a:r>
              <a:rPr b="0" lang="fr-FR" sz="1700" spc="-1" strike="noStrike">
                <a:latin typeface="Arial"/>
              </a:rPr>
              <a:t>	</a:t>
            </a:r>
            <a:r>
              <a:rPr b="0" lang="fr-FR" sz="1700" spc="-1" strike="noStrike">
                <a:latin typeface="Arial"/>
              </a:rPr>
              <a:t>&lt;div id="arrow-right" class="arrow"&gt;</a:t>
            </a:r>
            <a:endParaRPr b="0" lang="fr-FR" sz="1700" spc="-1" strike="noStrike">
              <a:latin typeface="Arial"/>
            </a:endParaRPr>
          </a:p>
          <a:p>
            <a:r>
              <a:rPr b="0" lang="fr-FR" sz="1700" spc="-1" strike="noStrike">
                <a:latin typeface="Arial"/>
              </a:rPr>
              <a:t>	</a:t>
            </a:r>
            <a:r>
              <a:rPr b="0" lang="fr-FR" sz="1700" spc="-1" strike="noStrike">
                <a:latin typeface="Arial"/>
              </a:rPr>
              <a:t>	</a:t>
            </a:r>
            <a:r>
              <a:rPr b="0" lang="fr-FR" sz="1700" spc="-1" strike="noStrike">
                <a:latin typeface="Arial"/>
              </a:rPr>
              <a:t>	</a:t>
            </a:r>
            <a:r>
              <a:rPr b="0" lang="fr-FR" sz="1700" spc="-1" strike="noStrike">
                <a:latin typeface="Arial"/>
              </a:rPr>
              <a:t>&lt;i class="fa fa-angle-right fa-lg"&gt;&lt;/i&gt;</a:t>
            </a:r>
            <a:endParaRPr b="0" lang="fr-FR" sz="1700" spc="-1" strike="noStrike">
              <a:latin typeface="Arial"/>
            </a:endParaRPr>
          </a:p>
          <a:p>
            <a:r>
              <a:rPr b="0" lang="fr-FR" sz="1700" spc="-1" strike="noStrike">
                <a:latin typeface="Arial"/>
              </a:rPr>
              <a:t>	</a:t>
            </a:r>
            <a:r>
              <a:rPr b="0" lang="fr-FR" sz="1700" spc="-1" strike="noStrike">
                <a:latin typeface="Arial"/>
              </a:rPr>
              <a:t>	</a:t>
            </a:r>
            <a:r>
              <a:rPr b="0" lang="fr-FR" sz="1700" spc="-1" strike="noStrike">
                <a:latin typeface="Arial"/>
              </a:rPr>
              <a:t>&lt;/div&gt;</a:t>
            </a:r>
            <a:endParaRPr b="0" lang="fr-FR" sz="1700" spc="-1" strike="noStrike">
              <a:latin typeface="Arial"/>
            </a:endParaRPr>
          </a:p>
          <a:p>
            <a:r>
              <a:rPr b="0" lang="fr-FR" sz="1700" spc="-1" strike="noStrike">
                <a:latin typeface="Arial"/>
              </a:rPr>
              <a:t>	</a:t>
            </a:r>
            <a:r>
              <a:rPr b="0" lang="fr-FR" sz="1700" spc="-1" strike="noStrike">
                <a:latin typeface="Arial"/>
              </a:rPr>
              <a:t>&lt;/div&gt;</a:t>
            </a:r>
            <a:endParaRPr b="0" lang="fr-FR" sz="17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5616000" y="3816000"/>
            <a:ext cx="4032000" cy="3600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800" spc="-1" strike="noStrike">
                <a:latin typeface="Arial"/>
              </a:rPr>
              <a:t>Création d’un container div dans lequel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on a inséré 2 images qui peuvent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défiler (grâce à un script réalisé en 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jQuery) si l’on clique sur les flèches de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navigation </a:t>
            </a:r>
            <a:r>
              <a:rPr b="0" lang="fr-FR" sz="1800" spc="-1" strike="noStrike">
                <a:latin typeface="Arial"/>
              </a:rPr>
              <a:t>(qui ont été réalisées avec 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Fontawesome) de droite (pour aller sur 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l’image 2) ou de gauche (pour revenir 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sur l’image 1).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 u="sng">
                <a:uFillTx/>
                <a:latin typeface="Arial"/>
              </a:rPr>
              <a:t>Mise en place de la section Services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504000" y="1781640"/>
            <a:ext cx="9071640" cy="882360"/>
          </a:xfrm>
          <a:prstGeom prst="rect">
            <a:avLst/>
          </a:prstGeom>
          <a:ln>
            <a:solidFill>
              <a:srgbClr val="b2b2b2"/>
            </a:solidFill>
          </a:ln>
        </p:spPr>
      </p:pic>
      <p:sp>
        <p:nvSpPr>
          <p:cNvPr id="94" name="CustomShape 2"/>
          <p:cNvSpPr/>
          <p:nvPr/>
        </p:nvSpPr>
        <p:spPr>
          <a:xfrm>
            <a:off x="432000" y="2921400"/>
            <a:ext cx="9216000" cy="266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fr-FR" sz="1800" spc="-1" strike="noStrike">
                <a:latin typeface="Arial"/>
              </a:rPr>
              <a:t>&lt;div class="intro"&gt;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&lt;h2&gt;NOS SERVICES&lt;/h2&gt;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&lt;div class="deco"&gt;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&lt;hr /&gt;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&lt;i class="fa fa-circle"&gt;&lt;/i&gt;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&lt;/div&gt;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&lt;p&gt;Afin de satisfaire au mieux toutes vos demandes, nous vous proposons un large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choix de services et nous vous garantissons un accompagnement personnalisé pour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réaliser tous vous projets numériques.&lt;/p&gt;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&lt;/div&gt;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16520" y="5771160"/>
            <a:ext cx="9231480" cy="1296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800" spc="-1" strike="noStrike">
                <a:latin typeface="Arial"/>
              </a:rPr>
              <a:t>Création d’un conteneur div dans lequel on a inscrit le titre de la section ainsi qu’un trait de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séparation avec un cercle au milieu, réalisé avec Fontawesome, suivi d’un paragraphe de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présentation des services.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 u="sng">
                <a:uFillTx/>
                <a:latin typeface="Arial"/>
              </a:rPr>
              <a:t>Insertion d’une image dans une div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600840" y="1912680"/>
            <a:ext cx="4079160" cy="2551320"/>
          </a:xfrm>
          <a:prstGeom prst="rect">
            <a:avLst/>
          </a:prstGeom>
          <a:ln>
            <a:solidFill>
              <a:srgbClr val="b2b2b2"/>
            </a:solidFill>
          </a:ln>
        </p:spPr>
      </p:pic>
      <p:sp>
        <p:nvSpPr>
          <p:cNvPr id="98" name="CustomShape 2"/>
          <p:cNvSpPr/>
          <p:nvPr/>
        </p:nvSpPr>
        <p:spPr>
          <a:xfrm>
            <a:off x="4968000" y="2088000"/>
            <a:ext cx="4680000" cy="201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fr-FR" sz="1800" spc="-1" strike="noStrike">
                <a:latin typeface="Arial"/>
              </a:rPr>
              <a:t>&lt;div id="computer"&gt;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&lt;img src="images/main-feature.png"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alt="computer" /&gt;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&lt;/div&gt;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864000" y="4608000"/>
            <a:ext cx="8784000" cy="1872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800" spc="-1" strike="noStrike">
                <a:latin typeface="Arial"/>
              </a:rPr>
              <a:t>Création d’un conteneur div dans lequel on a inséré une image pour illustrer la section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Services, sans oublier de lui donner un nom à l’aide de l’attribut « alt » afin de 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permettre aux malvoyants ou en cas de problème d’affichage de l’image, de savoir 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de quoi il s’agit et d’améliorer un peu plus le référencement naturel (SEO) si l’on fait 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une recherche par image sur Internet. 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 u="sng">
                <a:uFillTx/>
                <a:latin typeface="Arial"/>
              </a:rPr>
              <a:t>Insertion d’une icône dans un texte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2279160" y="1333800"/>
            <a:ext cx="4985640" cy="2448000"/>
          </a:xfrm>
          <a:prstGeom prst="rect">
            <a:avLst/>
          </a:prstGeom>
          <a:ln>
            <a:solidFill>
              <a:srgbClr val="b2b2b2"/>
            </a:solidFill>
          </a:ln>
        </p:spPr>
      </p:pic>
      <p:sp>
        <p:nvSpPr>
          <p:cNvPr id="102" name="CustomShape 2"/>
          <p:cNvSpPr/>
          <p:nvPr/>
        </p:nvSpPr>
        <p:spPr>
          <a:xfrm>
            <a:off x="504000" y="3888000"/>
            <a:ext cx="9072000" cy="2319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fr-FR" sz="1800" spc="-1" strike="noStrike">
                <a:latin typeface="Arial"/>
              </a:rPr>
              <a:t>&lt;div class="deco"&gt;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&lt;i class="fa fa-line-chart fa-lg icon"&gt;&lt;/i&gt;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&lt;i class="fa fa-circle"&gt;&lt;/i&gt;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&lt;/div&gt;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&lt;div class="text"&gt;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&lt;h3&gt;UX design&lt;/h3&gt;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&lt;p&gt;Nous pensons et concevons votre site web de manière à vous délivrer la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meilleure expérience utilisateur possible.&lt;/p&gt;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&lt;/div&gt;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85280" y="6310440"/>
            <a:ext cx="9072000" cy="720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800" spc="-1" strike="noStrike">
                <a:latin typeface="Arial"/>
              </a:rPr>
              <a:t>Création d’un conteneur div dans lequel on insère une icône réalisée avec Fontawesome,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ainsi qu’un titre et un paragraphe qui décrit chaque service proposé par Webagency.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 u="sng">
                <a:uFillTx/>
                <a:latin typeface="Arial"/>
              </a:rPr>
              <a:t>Mise en place de la section Projets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469800" y="1825200"/>
            <a:ext cx="9071640" cy="870120"/>
          </a:xfrm>
          <a:prstGeom prst="rect">
            <a:avLst/>
          </a:prstGeom>
          <a:ln>
            <a:solidFill>
              <a:srgbClr val="b2b2b2"/>
            </a:solidFill>
          </a:ln>
        </p:spPr>
      </p:pic>
      <p:sp>
        <p:nvSpPr>
          <p:cNvPr id="106" name="CustomShape 2"/>
          <p:cNvSpPr/>
          <p:nvPr/>
        </p:nvSpPr>
        <p:spPr>
          <a:xfrm>
            <a:off x="432000" y="2955240"/>
            <a:ext cx="9216000" cy="2516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fr-FR" sz="1800" spc="-1" strike="noStrike">
                <a:latin typeface="Arial"/>
              </a:rPr>
              <a:t>&lt;div class="title"&gt;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&lt;h2&gt;NOS PROJETS&lt;/h2&gt;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&lt;div class="deco"&gt;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&lt;hr /&gt;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&lt;i class="fa fa-circle"&gt;&lt;/i&gt;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&lt;/div&gt;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&lt;p&gt;Voici quelques exemples de projets que nous avons réalisé pour nos clients.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Serez-vous le prochain à apparaître sur notre site ?&lt;/p&gt;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&lt;/div&gt;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32000" y="5616000"/>
            <a:ext cx="9216000" cy="1224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Création d’un conteneur div dans lequel on a inscrit le titre de la section ainsi qu’un trait de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séparation avec un cercle au milieu, réalisé avec Fontawesome, suivi d’un paragraphe de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présentation des projets.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 u="sng">
                <a:uFillTx/>
                <a:latin typeface="Arial"/>
              </a:rPr>
              <a:t>Mise en place du menu Portfolio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576360" y="1811880"/>
            <a:ext cx="9071640" cy="420120"/>
          </a:xfrm>
          <a:prstGeom prst="rect">
            <a:avLst/>
          </a:prstGeom>
          <a:ln>
            <a:solidFill>
              <a:srgbClr val="b2b2b2"/>
            </a:solidFill>
          </a:ln>
        </p:spPr>
      </p:pic>
      <p:sp>
        <p:nvSpPr>
          <p:cNvPr id="110" name="CustomShape 2"/>
          <p:cNvSpPr/>
          <p:nvPr/>
        </p:nvSpPr>
        <p:spPr>
          <a:xfrm>
            <a:off x="432000" y="2520000"/>
            <a:ext cx="9216000" cy="273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fr-FR" sz="1800" spc="-1" strike="noStrike">
                <a:latin typeface="Arial"/>
              </a:rPr>
              <a:t>&lt;input type="radio" name="btn" id="btn-all" checked&gt;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&lt;input type="radio" name="btn" id="btn-creative"&gt;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&lt;input type="radio" name="btn" id="btn-corporate"&gt;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&lt;input type="radio" name="btn" id="btn-portfolio"&gt;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&lt;div id="projects"&gt;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&lt;label for="btn-all"&gt;All Works&lt;i class="fa fa-caret-down"&gt;&lt;/i&gt;&lt;/label&gt;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&lt;label for="btn-creative"&gt;Creative&lt;i class="fa fa-caret-down"&gt;&lt;/i&gt;&lt;/label&gt;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&lt;label for="btn-corporate"&gt;Corporate&lt;i class="fa fa-caret-down"&gt;&lt;/i&gt;&lt;/label&gt;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&lt;label for="btn-portfolio"&gt;Portfolio&lt;i class="fa fa-caret-down"&gt;&lt;/i&gt;&lt;/label&gt;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&lt;/div&gt;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1" name="TextShape 3"/>
          <p:cNvSpPr txBox="1"/>
          <p:nvPr/>
        </p:nvSpPr>
        <p:spPr>
          <a:xfrm>
            <a:off x="5256000" y="3384000"/>
            <a:ext cx="18072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CustomShape 4"/>
          <p:cNvSpPr/>
          <p:nvPr/>
        </p:nvSpPr>
        <p:spPr>
          <a:xfrm>
            <a:off x="432000" y="5472000"/>
            <a:ext cx="9216000" cy="1368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800" spc="-1" strike="noStrike">
                <a:latin typeface="Arial"/>
              </a:rPr>
              <a:t>Création d’un menu permettant de sélectionner la rubrique souhaitée et d’afficher les 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différents projets correspondants grâce à des boutons de type radio avec un sélecteur en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forme de triangle, réalisé avec Fontawesome.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 u="sng">
                <a:uFillTx/>
                <a:latin typeface="Arial"/>
              </a:rPr>
              <a:t>Mise en place des images Portfolio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623600" y="1341000"/>
            <a:ext cx="6888240" cy="2187000"/>
          </a:xfrm>
          <a:prstGeom prst="rect">
            <a:avLst/>
          </a:prstGeom>
          <a:ln>
            <a:solidFill>
              <a:srgbClr val="b2b2b2"/>
            </a:solidFill>
          </a:ln>
        </p:spPr>
      </p:pic>
      <p:sp>
        <p:nvSpPr>
          <p:cNvPr id="115" name="CustomShape 2"/>
          <p:cNvSpPr/>
          <p:nvPr/>
        </p:nvSpPr>
        <p:spPr>
          <a:xfrm>
            <a:off x="405360" y="3830040"/>
            <a:ext cx="9314640" cy="217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fr-FR" sz="1800" spc="-1" strike="noStrike">
                <a:latin typeface="Arial"/>
              </a:rPr>
              <a:t>&lt;div class="creative"&gt;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&lt;img src="images/portfolio/01.jpg" alt="portfolio-1" /&gt;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&lt;p&gt;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&lt;strong&gt;Projet 1&lt;/strong&gt;&lt;br&gt;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&lt;span&gt;Projet réalisé par WebAgency&lt;/span&gt;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&lt;i class="fa fa-eye"&gt;&lt;/i&gt;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&lt;/p&gt;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&lt;/div&gt;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75120" y="6112440"/>
            <a:ext cx="9344880" cy="1080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800" spc="-1" strike="noStrike">
                <a:latin typeface="Arial"/>
              </a:rPr>
              <a:t>Création d’un conteneur div dans lequel on a placé toutes les images correspondantes à la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bonne rubrique du menu portfolio, avec des informations qui apparaissent en bas de l’image 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lorsque l’on passe dessus avec la souris.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 u="sng">
                <a:uFillTx/>
                <a:latin typeface="Arial"/>
              </a:rPr>
              <a:t>Mise en place de la carte Maps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2592000" y="1405080"/>
            <a:ext cx="4824000" cy="2445120"/>
          </a:xfrm>
          <a:prstGeom prst="rect">
            <a:avLst/>
          </a:prstGeom>
          <a:ln>
            <a:solidFill>
              <a:srgbClr val="b2b2b2"/>
            </a:solidFill>
          </a:ln>
        </p:spPr>
      </p:pic>
      <p:sp>
        <p:nvSpPr>
          <p:cNvPr id="119" name="CustomShape 2"/>
          <p:cNvSpPr/>
          <p:nvPr/>
        </p:nvSpPr>
        <p:spPr>
          <a:xfrm>
            <a:off x="360000" y="3960000"/>
            <a:ext cx="9360000" cy="180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fr-FR" sz="1800" spc="-1" strike="noStrike">
                <a:latin typeface="Arial"/>
              </a:rPr>
              <a:t>&lt;div id="backmap"&gt;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&lt;iframe id="map" sandbox="allow-scripts" src="</a:t>
            </a:r>
            <a:r>
              <a:rPr b="0" lang="fr-FR" sz="1800" spc="-1" strike="noStrike">
                <a:latin typeface="Arial"/>
                <a:hlinkClick r:id="rId2"/>
              </a:rPr>
              <a:t>https://www.google.com/maps/embed</a:t>
            </a:r>
            <a:r>
              <a:rPr b="0" lang="fr-FR" sz="1800" spc="-1" strike="noStrike">
                <a:latin typeface="Arial"/>
              </a:rPr>
              <a:t>?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pb=!1m18!1m12!1m3!1d2624.2214246133526!2d2.3476315511663763!3d48.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87305530752656!2m3!1f0!2f0!3f0!3m2!1i1024!2i768!4f13.1!3m3!1m2!1s0x47e66e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145ccb3091%3A0x9495beee8c96ec27!2s25+Rue+d&amp;#39;Hauteville%2C+75010+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Paris!5e0!3m2!1sfr!2sfr!4v1541750649674" allowfullscreen&gt;&lt;/iframe&gt;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&lt;/div&gt;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360000" y="5904000"/>
            <a:ext cx="9360000" cy="1152000"/>
          </a:xfrm>
          <a:prstGeom prst="rect">
            <a:avLst/>
          </a:prstGeom>
          <a:solidFill>
            <a:srgbClr val="b2b2b2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FR" sz="1800" spc="-1" strike="noStrike">
                <a:latin typeface="Arial"/>
              </a:rPr>
              <a:t>Création d’un conteneur div dans lequel on a inséré un lien Google Maps pour avoir 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l’adresse de Webagency, à travers un élément HTML de type « iframe » pour avoir un lien 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fonctionnel sur lequel on puisse zoomer et se déplacer sur la carte comme si on était </a:t>
            </a:r>
            <a:endParaRPr b="0" lang="fr-FR" sz="1800" spc="-1" strike="noStrike">
              <a:latin typeface="Arial"/>
            </a:endParaRPr>
          </a:p>
          <a:p>
            <a:pPr algn="ctr"/>
            <a:r>
              <a:rPr b="0" lang="fr-FR" sz="1800" spc="-1" strike="noStrike">
                <a:latin typeface="Arial"/>
              </a:rPr>
              <a:t>réellement sur Google Maps.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2018-11-13T11:21:59Z</dcterms:created>
  <dc:creator/>
  <dc:description/>
  <dc:language>fr-FR</dc:language>
  <cp:lastModifiedBy/>
  <dcterms:modified xsi:type="dcterms:W3CDTF">2018-11-14T15:24:59Z</dcterms:modified>
  <cp:revision>24</cp:revision>
  <dc:subject/>
  <dc:title>Blueprint Plans</dc:title>
</cp:coreProperties>
</file>