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dvent Pro SemiBold"/>
      <p:regular r:id="rId20"/>
      <p:bold r:id="rId21"/>
    </p:embeddedFont>
    <p:embeddedFont>
      <p:font typeface="Proxima Nova"/>
      <p:regular r:id="rId22"/>
      <p:bold r:id="rId23"/>
      <p:italic r:id="rId24"/>
      <p:boldItalic r:id="rId25"/>
    </p:embeddedFont>
    <p:embeddedFont>
      <p:font typeface="Maven Pro SemiBold"/>
      <p:regular r:id="rId26"/>
      <p:bold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Maven Pro"/>
      <p:regular r:id="rId36"/>
      <p:bold r:id="rId37"/>
    </p:embeddedFont>
    <p:embeddedFont>
      <p:font typeface="Proxima Nova Semibold"/>
      <p:regular r:id="rId38"/>
      <p:bold r:id="rId39"/>
      <p:boldItalic r:id="rId40"/>
    </p:embeddedFont>
    <p:embeddedFont>
      <p:font typeface="Lexend Deca"/>
      <p:regular r:id="rId41"/>
      <p:bold r:id="rId42"/>
    </p:embeddedFont>
    <p:embeddedFont>
      <p:font typeface="Share Tech"/>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font" Target="fonts/AdventProSemiBold-regular.fntdata"/><Relationship Id="rId42" Type="http://schemas.openxmlformats.org/officeDocument/2006/relationships/font" Target="fonts/LexendDeca-bold.fntdata"/><Relationship Id="rId41" Type="http://schemas.openxmlformats.org/officeDocument/2006/relationships/font" Target="fonts/LexendDeca-regular.fntdata"/><Relationship Id="rId22" Type="http://schemas.openxmlformats.org/officeDocument/2006/relationships/font" Target="fonts/ProximaNova-regular.fntdata"/><Relationship Id="rId21" Type="http://schemas.openxmlformats.org/officeDocument/2006/relationships/font" Target="fonts/AdventProSemiBold-bold.fntdata"/><Relationship Id="rId43" Type="http://schemas.openxmlformats.org/officeDocument/2006/relationships/font" Target="fonts/ShareTech-regular.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avenProSemiBold-regular.fntdata"/><Relationship Id="rId25" Type="http://schemas.openxmlformats.org/officeDocument/2006/relationships/font" Target="fonts/ProximaNova-boldItalic.fntdata"/><Relationship Id="rId28" Type="http://schemas.openxmlformats.org/officeDocument/2006/relationships/font" Target="fonts/FiraSansExtraCondensedMedium-regular.fntdata"/><Relationship Id="rId27" Type="http://schemas.openxmlformats.org/officeDocument/2006/relationships/font" Target="fonts/MavenPro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6.xml"/><Relationship Id="rId33" Type="http://schemas.openxmlformats.org/officeDocument/2006/relationships/font" Target="fonts/FiraSansCondensedMedium-bold.fntdata"/><Relationship Id="rId10" Type="http://schemas.openxmlformats.org/officeDocument/2006/relationships/slide" Target="slides/slide5.xml"/><Relationship Id="rId32" Type="http://schemas.openxmlformats.org/officeDocument/2006/relationships/font" Target="fonts/FiraSansCondensedMedium-regular.fntdata"/><Relationship Id="rId13" Type="http://schemas.openxmlformats.org/officeDocument/2006/relationships/slide" Target="slides/slide8.xml"/><Relationship Id="rId35" Type="http://schemas.openxmlformats.org/officeDocument/2006/relationships/font" Target="fonts/FiraSansCondensedMedium-boldItalic.fntdata"/><Relationship Id="rId12" Type="http://schemas.openxmlformats.org/officeDocument/2006/relationships/slide" Target="slides/slide7.xml"/><Relationship Id="rId34" Type="http://schemas.openxmlformats.org/officeDocument/2006/relationships/font" Target="fonts/FiraSansCondensedMedium-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39" Type="http://schemas.openxmlformats.org/officeDocument/2006/relationships/font" Target="fonts/ProximaNovaSemibold-bold.fntdata"/><Relationship Id="rId16" Type="http://schemas.openxmlformats.org/officeDocument/2006/relationships/slide" Target="slides/slide11.xml"/><Relationship Id="rId38" Type="http://schemas.openxmlformats.org/officeDocument/2006/relationships/font" Target="fonts/ProximaNova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95193b9f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1195193b9f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95193b9f0_1_5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5" name="Google Shape;625;g1195193b9f0_1_5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18016912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18016912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18016912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18016912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18016912a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18016912a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801691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8016912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8016912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8016912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195193b9f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195193b9f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18016912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18016912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8016912a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8016912a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 name="Shape 188"/>
        <p:cNvGrpSpPr/>
        <p:nvPr/>
      </p:nvGrpSpPr>
      <p:grpSpPr>
        <a:xfrm>
          <a:off x="0" y="0"/>
          <a:ext cx="0" cy="0"/>
          <a:chOff x="0" y="0"/>
          <a:chExt cx="0" cy="0"/>
        </a:xfrm>
      </p:grpSpPr>
      <p:sp>
        <p:nvSpPr>
          <p:cNvPr id="189" name="Google Shape;189;p1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90" name="Shape 190"/>
        <p:cNvGrpSpPr/>
        <p:nvPr/>
      </p:nvGrpSpPr>
      <p:grpSpPr>
        <a:xfrm>
          <a:off x="0" y="0"/>
          <a:ext cx="0" cy="0"/>
          <a:chOff x="0" y="0"/>
          <a:chExt cx="0" cy="0"/>
        </a:xfrm>
      </p:grpSpPr>
      <p:sp>
        <p:nvSpPr>
          <p:cNvPr id="191" name="Google Shape;191;p12"/>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2" name="Google Shape;192;p12"/>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3" name="Google Shape;193;p12"/>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12"/>
          <p:cNvGrpSpPr/>
          <p:nvPr/>
        </p:nvGrpSpPr>
        <p:grpSpPr>
          <a:xfrm>
            <a:off x="8217007" y="3576772"/>
            <a:ext cx="188886" cy="1181532"/>
            <a:chOff x="2877432" y="975334"/>
            <a:chExt cx="188886" cy="1181532"/>
          </a:xfrm>
        </p:grpSpPr>
        <p:sp>
          <p:nvSpPr>
            <p:cNvPr id="199" name="Google Shape;199;p1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12"/>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12"/>
          <p:cNvGrpSpPr/>
          <p:nvPr/>
        </p:nvGrpSpPr>
        <p:grpSpPr>
          <a:xfrm>
            <a:off x="7519346" y="3243318"/>
            <a:ext cx="98059" cy="1147595"/>
            <a:chOff x="3347921" y="16006"/>
            <a:chExt cx="98059" cy="1147595"/>
          </a:xfrm>
        </p:grpSpPr>
        <p:sp>
          <p:nvSpPr>
            <p:cNvPr id="204" name="Google Shape;204;p1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12"/>
          <p:cNvGrpSpPr/>
          <p:nvPr/>
        </p:nvGrpSpPr>
        <p:grpSpPr>
          <a:xfrm>
            <a:off x="805821" y="2953663"/>
            <a:ext cx="121172" cy="760495"/>
            <a:chOff x="5245196" y="3136513"/>
            <a:chExt cx="121172" cy="760495"/>
          </a:xfrm>
        </p:grpSpPr>
        <p:sp>
          <p:nvSpPr>
            <p:cNvPr id="207" name="Google Shape;207;p1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12"/>
          <p:cNvGrpSpPr/>
          <p:nvPr/>
        </p:nvGrpSpPr>
        <p:grpSpPr>
          <a:xfrm>
            <a:off x="250617" y="2402301"/>
            <a:ext cx="188650" cy="2468355"/>
            <a:chOff x="250617" y="2402301"/>
            <a:chExt cx="188650" cy="2468355"/>
          </a:xfrm>
        </p:grpSpPr>
        <p:sp>
          <p:nvSpPr>
            <p:cNvPr id="210" name="Google Shape;210;p1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12"/>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12"/>
          <p:cNvGrpSpPr/>
          <p:nvPr/>
        </p:nvGrpSpPr>
        <p:grpSpPr>
          <a:xfrm>
            <a:off x="2038689" y="173907"/>
            <a:ext cx="57599" cy="831799"/>
            <a:chOff x="2038689" y="173907"/>
            <a:chExt cx="57599" cy="831799"/>
          </a:xfrm>
        </p:grpSpPr>
        <p:sp>
          <p:nvSpPr>
            <p:cNvPr id="217" name="Google Shape;217;p1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2"/>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12"/>
          <p:cNvGrpSpPr/>
          <p:nvPr/>
        </p:nvGrpSpPr>
        <p:grpSpPr>
          <a:xfrm>
            <a:off x="4920170" y="-496491"/>
            <a:ext cx="188886" cy="1181532"/>
            <a:chOff x="2877432" y="975334"/>
            <a:chExt cx="188886" cy="1181532"/>
          </a:xfrm>
        </p:grpSpPr>
        <p:sp>
          <p:nvSpPr>
            <p:cNvPr id="221" name="Google Shape;221;p1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12"/>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12"/>
          <p:cNvGrpSpPr/>
          <p:nvPr/>
        </p:nvGrpSpPr>
        <p:grpSpPr>
          <a:xfrm>
            <a:off x="3030471" y="-223849"/>
            <a:ext cx="121172" cy="760495"/>
            <a:chOff x="5245196" y="3136513"/>
            <a:chExt cx="121172" cy="760495"/>
          </a:xfrm>
        </p:grpSpPr>
        <p:sp>
          <p:nvSpPr>
            <p:cNvPr id="226" name="Google Shape;226;p1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2"/>
          <p:cNvGrpSpPr/>
          <p:nvPr/>
        </p:nvGrpSpPr>
        <p:grpSpPr>
          <a:xfrm>
            <a:off x="2306292" y="2569221"/>
            <a:ext cx="199237" cy="2828935"/>
            <a:chOff x="1608717" y="1280046"/>
            <a:chExt cx="199237" cy="2828935"/>
          </a:xfrm>
        </p:grpSpPr>
        <p:sp>
          <p:nvSpPr>
            <p:cNvPr id="229" name="Google Shape;229;p1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sp>
        <p:nvSpPr>
          <p:cNvPr id="233" name="Google Shape;233;p13"/>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4" name="Google Shape;234;p13"/>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35" name="Google Shape;235;p13"/>
          <p:cNvGrpSpPr/>
          <p:nvPr/>
        </p:nvGrpSpPr>
        <p:grpSpPr>
          <a:xfrm>
            <a:off x="722446" y="3412541"/>
            <a:ext cx="7699120" cy="1883463"/>
            <a:chOff x="4558950" y="838825"/>
            <a:chExt cx="2813800" cy="688350"/>
          </a:xfrm>
        </p:grpSpPr>
        <p:sp>
          <p:nvSpPr>
            <p:cNvPr id="236" name="Google Shape;236;p13"/>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3"/>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3"/>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1" name="Shape 271"/>
        <p:cNvGrpSpPr/>
        <p:nvPr/>
      </p:nvGrpSpPr>
      <p:grpSpPr>
        <a:xfrm>
          <a:off x="0" y="0"/>
          <a:ext cx="0" cy="0"/>
          <a:chOff x="0" y="0"/>
          <a:chExt cx="0" cy="0"/>
        </a:xfrm>
      </p:grpSpPr>
      <p:sp>
        <p:nvSpPr>
          <p:cNvPr id="272" name="Google Shape;272;p14"/>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4" name="Google Shape;284;p14"/>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85" name="Google Shape;285;p14"/>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6" name="Google Shape;286;p14"/>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7" name="Google Shape;287;p14"/>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88" name="Google Shape;288;p14"/>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9" name="Google Shape;289;p14"/>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90" name="Google Shape;290;p14"/>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91" name="Google Shape;291;p14"/>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92" name="Google Shape;292;p14"/>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93" name="Shape 293"/>
        <p:cNvGrpSpPr/>
        <p:nvPr/>
      </p:nvGrpSpPr>
      <p:grpSpPr>
        <a:xfrm>
          <a:off x="0" y="0"/>
          <a:ext cx="0" cy="0"/>
          <a:chOff x="0" y="0"/>
          <a:chExt cx="0" cy="0"/>
        </a:xfrm>
      </p:grpSpPr>
      <p:sp>
        <p:nvSpPr>
          <p:cNvPr id="294" name="Google Shape;294;p15"/>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15"/>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15"/>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15"/>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15"/>
          <p:cNvGrpSpPr/>
          <p:nvPr/>
        </p:nvGrpSpPr>
        <p:grpSpPr>
          <a:xfrm>
            <a:off x="6626134" y="-164562"/>
            <a:ext cx="121172" cy="760495"/>
            <a:chOff x="5245196" y="3136513"/>
            <a:chExt cx="121172" cy="760495"/>
          </a:xfrm>
        </p:grpSpPr>
        <p:sp>
          <p:nvSpPr>
            <p:cNvPr id="303" name="Google Shape;303;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08" name="Shape 308"/>
        <p:cNvGrpSpPr/>
        <p:nvPr/>
      </p:nvGrpSpPr>
      <p:grpSpPr>
        <a:xfrm>
          <a:off x="0" y="0"/>
          <a:ext cx="0" cy="0"/>
          <a:chOff x="0" y="0"/>
          <a:chExt cx="0" cy="0"/>
        </a:xfrm>
      </p:grpSpPr>
      <p:sp>
        <p:nvSpPr>
          <p:cNvPr id="309" name="Google Shape;309;p1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16"/>
          <p:cNvGrpSpPr/>
          <p:nvPr/>
        </p:nvGrpSpPr>
        <p:grpSpPr>
          <a:xfrm>
            <a:off x="6626134" y="-164562"/>
            <a:ext cx="121172" cy="760495"/>
            <a:chOff x="5245196" y="3136513"/>
            <a:chExt cx="121172" cy="760495"/>
          </a:xfrm>
        </p:grpSpPr>
        <p:sp>
          <p:nvSpPr>
            <p:cNvPr id="314" name="Google Shape;314;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1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6"/>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25" name="Shape 325"/>
        <p:cNvGrpSpPr/>
        <p:nvPr/>
      </p:nvGrpSpPr>
      <p:grpSpPr>
        <a:xfrm>
          <a:off x="0" y="0"/>
          <a:ext cx="0" cy="0"/>
          <a:chOff x="0" y="0"/>
          <a:chExt cx="0" cy="0"/>
        </a:xfrm>
      </p:grpSpPr>
      <p:sp>
        <p:nvSpPr>
          <p:cNvPr id="326" name="Google Shape;326;p17"/>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17"/>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17"/>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9" name="Google Shape;329;p17"/>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0" name="Google Shape;330;p17"/>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1" name="Google Shape;331;p17"/>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2" name="Google Shape;332;p17"/>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33" name="Google Shape;333;p17"/>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4" name="Google Shape;334;p17"/>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5" name="Google Shape;335;p17"/>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48" name="Shape 348"/>
        <p:cNvGrpSpPr/>
        <p:nvPr/>
      </p:nvGrpSpPr>
      <p:grpSpPr>
        <a:xfrm>
          <a:off x="0" y="0"/>
          <a:ext cx="0" cy="0"/>
          <a:chOff x="0" y="0"/>
          <a:chExt cx="0" cy="0"/>
        </a:xfrm>
      </p:grpSpPr>
      <p:sp>
        <p:nvSpPr>
          <p:cNvPr id="349" name="Google Shape;349;p1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0" name="Google Shape;350;p1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1" name="Google Shape;351;p1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2" name="Google Shape;352;p1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3" name="Google Shape;353;p1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4" name="Google Shape;354;p1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5" name="Google Shape;355;p1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6" name="Google Shape;356;p1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58" name="Google Shape;358;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68" name="Shape 368"/>
        <p:cNvGrpSpPr/>
        <p:nvPr/>
      </p:nvGrpSpPr>
      <p:grpSpPr>
        <a:xfrm>
          <a:off x="0" y="0"/>
          <a:ext cx="0" cy="0"/>
          <a:chOff x="0" y="0"/>
          <a:chExt cx="0" cy="0"/>
        </a:xfrm>
      </p:grpSpPr>
      <p:sp>
        <p:nvSpPr>
          <p:cNvPr id="369" name="Google Shape;369;p19"/>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0" name="Google Shape;370;p19"/>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19"/>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2" name="Google Shape;372;p19"/>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3" name="Google Shape;373;p19"/>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4" name="Google Shape;374;p19"/>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5" name="Google Shape;375;p19"/>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6" name="Google Shape;376;p19"/>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19"/>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8" name="Google Shape;378;p1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8" name="Shape 388"/>
        <p:cNvGrpSpPr/>
        <p:nvPr/>
      </p:nvGrpSpPr>
      <p:grpSpPr>
        <a:xfrm>
          <a:off x="0" y="0"/>
          <a:ext cx="0" cy="0"/>
          <a:chOff x="0" y="0"/>
          <a:chExt cx="0" cy="0"/>
        </a:xfrm>
      </p:grpSpPr>
      <p:sp>
        <p:nvSpPr>
          <p:cNvPr id="389" name="Google Shape;389;p20"/>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0" name="Google Shape;390;p20"/>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1" name="Google Shape;391;p2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hlink"/>
                </a:solidFill>
                <a:uFill>
                  <a:noFill/>
                </a:uFill>
                <a:latin typeface="Maven Pro"/>
                <a:ea typeface="Maven Pro"/>
                <a:cs typeface="Maven Pro"/>
                <a:sym typeface="Maven Pro"/>
                <a:hlinkClick r:id="rId2"/>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hlink"/>
                </a:solidFill>
                <a:uFill>
                  <a:noFill/>
                </a:uFill>
                <a:latin typeface="Maven Pro"/>
                <a:ea typeface="Maven Pro"/>
                <a:cs typeface="Maven Pro"/>
                <a:sym typeface="Maven Pro"/>
                <a:hlinkClick r:id="rId3"/>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hlink"/>
                </a:solidFill>
                <a:uFill>
                  <a:noFill/>
                </a:uFill>
                <a:latin typeface="Maven Pro"/>
                <a:ea typeface="Maven Pro"/>
                <a:cs typeface="Maven Pro"/>
                <a:sym typeface="Maven Pro"/>
                <a:hlinkClick r:id="rId4"/>
              </a:rPr>
              <a:t>Freepik</a:t>
            </a:r>
            <a:endParaRPr b="0" i="0" sz="1000" u="none" cap="none" strike="noStrike">
              <a:solidFill>
                <a:schemeClr val="accent3"/>
              </a:solidFill>
              <a:latin typeface="Maven Pro"/>
              <a:ea typeface="Maven Pro"/>
              <a:cs typeface="Maven Pro"/>
              <a:sym typeface="Maven Pro"/>
            </a:endParaRPr>
          </a:p>
        </p:txBody>
      </p:sp>
      <p:sp>
        <p:nvSpPr>
          <p:cNvPr id="392" name="Google Shape;392;p2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20"/>
          <p:cNvGrpSpPr/>
          <p:nvPr/>
        </p:nvGrpSpPr>
        <p:grpSpPr>
          <a:xfrm>
            <a:off x="6669747" y="-389684"/>
            <a:ext cx="143766" cy="2106420"/>
            <a:chOff x="6780548" y="337714"/>
            <a:chExt cx="133252" cy="1952377"/>
          </a:xfrm>
        </p:grpSpPr>
        <p:sp>
          <p:nvSpPr>
            <p:cNvPr id="401" name="Google Shape;401;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20"/>
          <p:cNvGrpSpPr/>
          <p:nvPr/>
        </p:nvGrpSpPr>
        <p:grpSpPr>
          <a:xfrm>
            <a:off x="1510029" y="507749"/>
            <a:ext cx="203534" cy="2663108"/>
            <a:chOff x="250617" y="2402301"/>
            <a:chExt cx="188650" cy="2468355"/>
          </a:xfrm>
        </p:grpSpPr>
        <p:sp>
          <p:nvSpPr>
            <p:cNvPr id="404" name="Google Shape;404;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20"/>
          <p:cNvGrpSpPr/>
          <p:nvPr/>
        </p:nvGrpSpPr>
        <p:grpSpPr>
          <a:xfrm>
            <a:off x="385355" y="1380671"/>
            <a:ext cx="199237" cy="2828935"/>
            <a:chOff x="1608717" y="1280046"/>
            <a:chExt cx="199237" cy="2828935"/>
          </a:xfrm>
        </p:grpSpPr>
        <p:sp>
          <p:nvSpPr>
            <p:cNvPr id="409" name="Google Shape;409;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2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4" name="Google Shape;414;p20"/>
          <p:cNvGrpSpPr/>
          <p:nvPr/>
        </p:nvGrpSpPr>
        <p:grpSpPr>
          <a:xfrm>
            <a:off x="989005" y="-389666"/>
            <a:ext cx="62143" cy="897428"/>
            <a:chOff x="2038689" y="173907"/>
            <a:chExt cx="57599" cy="831799"/>
          </a:xfrm>
        </p:grpSpPr>
        <p:sp>
          <p:nvSpPr>
            <p:cNvPr id="415" name="Google Shape;415;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20"/>
          <p:cNvGrpSpPr/>
          <p:nvPr/>
        </p:nvGrpSpPr>
        <p:grpSpPr>
          <a:xfrm>
            <a:off x="8568723" y="2184809"/>
            <a:ext cx="214702" cy="2308598"/>
            <a:chOff x="8008096" y="2108910"/>
            <a:chExt cx="199001" cy="2139770"/>
          </a:xfrm>
        </p:grpSpPr>
        <p:sp>
          <p:nvSpPr>
            <p:cNvPr id="418" name="Google Shape;418;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2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20"/>
          <p:cNvGrpSpPr/>
          <p:nvPr/>
        </p:nvGrpSpPr>
        <p:grpSpPr>
          <a:xfrm>
            <a:off x="8221223" y="9"/>
            <a:ext cx="214702" cy="2308598"/>
            <a:chOff x="8008096" y="2108910"/>
            <a:chExt cx="199001" cy="2139770"/>
          </a:xfrm>
        </p:grpSpPr>
        <p:sp>
          <p:nvSpPr>
            <p:cNvPr id="422" name="Google Shape;422;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3"/>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3"/>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3"/>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29" name="Shape 42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pic>
        <p:nvPicPr>
          <p:cNvPr id="431" name="Google Shape;431;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32" name="Google Shape;432;p25"/>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433" name="Google Shape;433;p2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4" name="Shape 434"/>
        <p:cNvGrpSpPr/>
        <p:nvPr/>
      </p:nvGrpSpPr>
      <p:grpSpPr>
        <a:xfrm>
          <a:off x="0" y="0"/>
          <a:ext cx="0" cy="0"/>
          <a:chOff x="0" y="0"/>
          <a:chExt cx="0" cy="0"/>
        </a:xfrm>
      </p:grpSpPr>
      <p:sp>
        <p:nvSpPr>
          <p:cNvPr id="435" name="Google Shape;435;p26"/>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72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36" name="Google Shape;436;p26"/>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6"/>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6"/>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6"/>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26"/>
          <p:cNvGrpSpPr/>
          <p:nvPr/>
        </p:nvGrpSpPr>
        <p:grpSpPr>
          <a:xfrm>
            <a:off x="8263682" y="-434366"/>
            <a:ext cx="188886" cy="1181532"/>
            <a:chOff x="2877432" y="975334"/>
            <a:chExt cx="188886" cy="1181532"/>
          </a:xfrm>
        </p:grpSpPr>
        <p:sp>
          <p:nvSpPr>
            <p:cNvPr id="443" name="Google Shape;443;p2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6" name="Google Shape;446;p2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6"/>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6"/>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26"/>
          <p:cNvGrpSpPr/>
          <p:nvPr/>
        </p:nvGrpSpPr>
        <p:grpSpPr>
          <a:xfrm>
            <a:off x="3090746" y="-533657"/>
            <a:ext cx="98059" cy="1147595"/>
            <a:chOff x="3347921" y="16006"/>
            <a:chExt cx="98059" cy="1147595"/>
          </a:xfrm>
        </p:grpSpPr>
        <p:sp>
          <p:nvSpPr>
            <p:cNvPr id="450" name="Google Shape;450;p2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26"/>
          <p:cNvGrpSpPr/>
          <p:nvPr/>
        </p:nvGrpSpPr>
        <p:grpSpPr>
          <a:xfrm>
            <a:off x="4892771" y="-340112"/>
            <a:ext cx="121172" cy="760495"/>
            <a:chOff x="5245196" y="3136513"/>
            <a:chExt cx="121172" cy="760495"/>
          </a:xfrm>
        </p:grpSpPr>
        <p:sp>
          <p:nvSpPr>
            <p:cNvPr id="453" name="Google Shape;453;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26"/>
          <p:cNvGrpSpPr/>
          <p:nvPr/>
        </p:nvGrpSpPr>
        <p:grpSpPr>
          <a:xfrm>
            <a:off x="6967836" y="85439"/>
            <a:ext cx="133252" cy="1952377"/>
            <a:chOff x="6780548" y="337714"/>
            <a:chExt cx="133252" cy="1952377"/>
          </a:xfrm>
        </p:grpSpPr>
        <p:sp>
          <p:nvSpPr>
            <p:cNvPr id="456" name="Google Shape;456;p2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26"/>
          <p:cNvGrpSpPr/>
          <p:nvPr/>
        </p:nvGrpSpPr>
        <p:grpSpPr>
          <a:xfrm>
            <a:off x="250617" y="2402301"/>
            <a:ext cx="188650" cy="2468355"/>
            <a:chOff x="250617" y="2402301"/>
            <a:chExt cx="188650" cy="2468355"/>
          </a:xfrm>
        </p:grpSpPr>
        <p:sp>
          <p:nvSpPr>
            <p:cNvPr id="459" name="Google Shape;459;p2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26"/>
          <p:cNvGrpSpPr/>
          <p:nvPr/>
        </p:nvGrpSpPr>
        <p:grpSpPr>
          <a:xfrm>
            <a:off x="982417" y="1695096"/>
            <a:ext cx="199237" cy="2828935"/>
            <a:chOff x="1608717" y="1280046"/>
            <a:chExt cx="199237" cy="2828935"/>
          </a:xfrm>
        </p:grpSpPr>
        <p:sp>
          <p:nvSpPr>
            <p:cNvPr id="464" name="Google Shape;464;p2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2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8" name="Google Shape;468;p26"/>
          <p:cNvGrpSpPr/>
          <p:nvPr/>
        </p:nvGrpSpPr>
        <p:grpSpPr>
          <a:xfrm>
            <a:off x="2038689" y="173907"/>
            <a:ext cx="57599" cy="831799"/>
            <a:chOff x="2038689" y="173907"/>
            <a:chExt cx="57599" cy="831799"/>
          </a:xfrm>
        </p:grpSpPr>
        <p:sp>
          <p:nvSpPr>
            <p:cNvPr id="469" name="Google Shape;469;p2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26"/>
          <p:cNvGrpSpPr/>
          <p:nvPr/>
        </p:nvGrpSpPr>
        <p:grpSpPr>
          <a:xfrm>
            <a:off x="8008096" y="2108910"/>
            <a:ext cx="199001" cy="2139770"/>
            <a:chOff x="8008096" y="2108910"/>
            <a:chExt cx="199001" cy="2139770"/>
          </a:xfrm>
        </p:grpSpPr>
        <p:sp>
          <p:nvSpPr>
            <p:cNvPr id="472" name="Google Shape;472;p2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4" name="Google Shape;474;p26"/>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5" name="Google Shape;475;p26"/>
          <p:cNvGrpSpPr/>
          <p:nvPr/>
        </p:nvGrpSpPr>
        <p:grpSpPr>
          <a:xfrm>
            <a:off x="4095146" y="-859690"/>
            <a:ext cx="199001" cy="2139770"/>
            <a:chOff x="8008096" y="2108910"/>
            <a:chExt cx="199001" cy="2139770"/>
          </a:xfrm>
        </p:grpSpPr>
        <p:sp>
          <p:nvSpPr>
            <p:cNvPr id="476" name="Google Shape;476;p2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8" name="Google Shape;478;p26"/>
          <p:cNvGrpSpPr/>
          <p:nvPr/>
        </p:nvGrpSpPr>
        <p:grpSpPr>
          <a:xfrm>
            <a:off x="6333286" y="3704939"/>
            <a:ext cx="133252" cy="1952377"/>
            <a:chOff x="6780548" y="337714"/>
            <a:chExt cx="133252" cy="1952377"/>
          </a:xfrm>
        </p:grpSpPr>
        <p:sp>
          <p:nvSpPr>
            <p:cNvPr id="479" name="Google Shape;479;p2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26"/>
          <p:cNvGrpSpPr/>
          <p:nvPr/>
        </p:nvGrpSpPr>
        <p:grpSpPr>
          <a:xfrm>
            <a:off x="2702021" y="3612763"/>
            <a:ext cx="121172" cy="760495"/>
            <a:chOff x="5245196" y="3136513"/>
            <a:chExt cx="121172" cy="760495"/>
          </a:xfrm>
        </p:grpSpPr>
        <p:sp>
          <p:nvSpPr>
            <p:cNvPr id="482" name="Google Shape;482;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26"/>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6"/>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486" name="Shape 486"/>
        <p:cNvGrpSpPr/>
        <p:nvPr/>
      </p:nvGrpSpPr>
      <p:grpSpPr>
        <a:xfrm>
          <a:off x="0" y="0"/>
          <a:ext cx="0" cy="0"/>
          <a:chOff x="0" y="0"/>
          <a:chExt cx="0" cy="0"/>
        </a:xfrm>
      </p:grpSpPr>
      <p:pic>
        <p:nvPicPr>
          <p:cNvPr id="487" name="Google Shape;487;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88" name="Google Shape;488;p2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4"/>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5" name="Google Shape;55;p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4"/>
          <p:cNvGrpSpPr/>
          <p:nvPr/>
        </p:nvGrpSpPr>
        <p:grpSpPr>
          <a:xfrm>
            <a:off x="8263682" y="-434366"/>
            <a:ext cx="188886" cy="1181532"/>
            <a:chOff x="2877432" y="975334"/>
            <a:chExt cx="188886" cy="1181532"/>
          </a:xfrm>
        </p:grpSpPr>
        <p:sp>
          <p:nvSpPr>
            <p:cNvPr id="62" name="Google Shape;62;p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4"/>
          <p:cNvGrpSpPr/>
          <p:nvPr/>
        </p:nvGrpSpPr>
        <p:grpSpPr>
          <a:xfrm>
            <a:off x="3090746" y="-533657"/>
            <a:ext cx="98059" cy="1147595"/>
            <a:chOff x="3347921" y="16006"/>
            <a:chExt cx="98059" cy="1147595"/>
          </a:xfrm>
        </p:grpSpPr>
        <p:sp>
          <p:nvSpPr>
            <p:cNvPr id="69" name="Google Shape;69;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4"/>
          <p:cNvGrpSpPr/>
          <p:nvPr/>
        </p:nvGrpSpPr>
        <p:grpSpPr>
          <a:xfrm>
            <a:off x="4892771" y="-340112"/>
            <a:ext cx="121172" cy="760495"/>
            <a:chOff x="5245196" y="3136513"/>
            <a:chExt cx="121172" cy="760495"/>
          </a:xfrm>
        </p:grpSpPr>
        <p:sp>
          <p:nvSpPr>
            <p:cNvPr id="72" name="Google Shape;72;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4"/>
          <p:cNvGrpSpPr/>
          <p:nvPr/>
        </p:nvGrpSpPr>
        <p:grpSpPr>
          <a:xfrm>
            <a:off x="6967836" y="85439"/>
            <a:ext cx="133252" cy="1952377"/>
            <a:chOff x="6780548" y="337714"/>
            <a:chExt cx="133252" cy="1952377"/>
          </a:xfrm>
        </p:grpSpPr>
        <p:sp>
          <p:nvSpPr>
            <p:cNvPr id="75" name="Google Shape;75;p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4"/>
          <p:cNvGrpSpPr/>
          <p:nvPr/>
        </p:nvGrpSpPr>
        <p:grpSpPr>
          <a:xfrm>
            <a:off x="250617" y="2402301"/>
            <a:ext cx="188650" cy="2468355"/>
            <a:chOff x="250617" y="2402301"/>
            <a:chExt cx="188650" cy="2468355"/>
          </a:xfrm>
        </p:grpSpPr>
        <p:sp>
          <p:nvSpPr>
            <p:cNvPr id="78" name="Google Shape;78;p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4"/>
          <p:cNvGrpSpPr/>
          <p:nvPr/>
        </p:nvGrpSpPr>
        <p:grpSpPr>
          <a:xfrm>
            <a:off x="982417" y="1695096"/>
            <a:ext cx="199237" cy="2828935"/>
            <a:chOff x="1608717" y="1280046"/>
            <a:chExt cx="199237" cy="2828935"/>
          </a:xfrm>
        </p:grpSpPr>
        <p:sp>
          <p:nvSpPr>
            <p:cNvPr id="83" name="Google Shape;83;p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4"/>
          <p:cNvGrpSpPr/>
          <p:nvPr/>
        </p:nvGrpSpPr>
        <p:grpSpPr>
          <a:xfrm>
            <a:off x="2038689" y="173907"/>
            <a:ext cx="57599" cy="831799"/>
            <a:chOff x="2038689" y="173907"/>
            <a:chExt cx="57599" cy="831799"/>
          </a:xfrm>
        </p:grpSpPr>
        <p:sp>
          <p:nvSpPr>
            <p:cNvPr id="88" name="Google Shape;88;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4"/>
          <p:cNvGrpSpPr/>
          <p:nvPr/>
        </p:nvGrpSpPr>
        <p:grpSpPr>
          <a:xfrm>
            <a:off x="8008096" y="2108910"/>
            <a:ext cx="199001" cy="2139770"/>
            <a:chOff x="8008096" y="2108910"/>
            <a:chExt cx="199001" cy="2139770"/>
          </a:xfrm>
        </p:grpSpPr>
        <p:sp>
          <p:nvSpPr>
            <p:cNvPr id="91" name="Google Shape;91;p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4"/>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4"/>
          <p:cNvGrpSpPr/>
          <p:nvPr/>
        </p:nvGrpSpPr>
        <p:grpSpPr>
          <a:xfrm>
            <a:off x="4095146" y="-859690"/>
            <a:ext cx="199001" cy="2139770"/>
            <a:chOff x="8008096" y="2108910"/>
            <a:chExt cx="199001" cy="2139770"/>
          </a:xfrm>
        </p:grpSpPr>
        <p:sp>
          <p:nvSpPr>
            <p:cNvPr id="95" name="Google Shape;95;p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4"/>
          <p:cNvGrpSpPr/>
          <p:nvPr/>
        </p:nvGrpSpPr>
        <p:grpSpPr>
          <a:xfrm>
            <a:off x="6333286" y="3704939"/>
            <a:ext cx="133252" cy="1952377"/>
            <a:chOff x="6780548" y="337714"/>
            <a:chExt cx="133252" cy="1952377"/>
          </a:xfrm>
        </p:grpSpPr>
        <p:sp>
          <p:nvSpPr>
            <p:cNvPr id="98" name="Google Shape;98;p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4"/>
          <p:cNvGrpSpPr/>
          <p:nvPr/>
        </p:nvGrpSpPr>
        <p:grpSpPr>
          <a:xfrm>
            <a:off x="2702021" y="3612763"/>
            <a:ext cx="121172" cy="760495"/>
            <a:chOff x="5245196" y="3136513"/>
            <a:chExt cx="121172" cy="760495"/>
          </a:xfrm>
        </p:grpSpPr>
        <p:sp>
          <p:nvSpPr>
            <p:cNvPr id="101" name="Google Shape;10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4"/>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5"/>
          <p:cNvGrpSpPr/>
          <p:nvPr/>
        </p:nvGrpSpPr>
        <p:grpSpPr>
          <a:xfrm>
            <a:off x="8263682" y="-434366"/>
            <a:ext cx="188886" cy="1181532"/>
            <a:chOff x="2877432" y="975334"/>
            <a:chExt cx="188886" cy="1181532"/>
          </a:xfrm>
        </p:grpSpPr>
        <p:sp>
          <p:nvSpPr>
            <p:cNvPr id="109" name="Google Shape;109;p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5"/>
          <p:cNvGrpSpPr/>
          <p:nvPr/>
        </p:nvGrpSpPr>
        <p:grpSpPr>
          <a:xfrm>
            <a:off x="3643898" y="-436198"/>
            <a:ext cx="133252" cy="1952377"/>
            <a:chOff x="6780548" y="337714"/>
            <a:chExt cx="133252" cy="1952377"/>
          </a:xfrm>
        </p:grpSpPr>
        <p:sp>
          <p:nvSpPr>
            <p:cNvPr id="114" name="Google Shape;114;p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5"/>
          <p:cNvGrpSpPr/>
          <p:nvPr/>
        </p:nvGrpSpPr>
        <p:grpSpPr>
          <a:xfrm>
            <a:off x="8008096" y="2108910"/>
            <a:ext cx="199001" cy="2139770"/>
            <a:chOff x="8008096" y="2108910"/>
            <a:chExt cx="199001" cy="2139770"/>
          </a:xfrm>
        </p:grpSpPr>
        <p:sp>
          <p:nvSpPr>
            <p:cNvPr id="118" name="Google Shape;118;p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5"/>
          <p:cNvGrpSpPr/>
          <p:nvPr/>
        </p:nvGrpSpPr>
        <p:grpSpPr>
          <a:xfrm>
            <a:off x="520996" y="1091548"/>
            <a:ext cx="199001" cy="2139770"/>
            <a:chOff x="8008096" y="2108910"/>
            <a:chExt cx="199001" cy="2139770"/>
          </a:xfrm>
        </p:grpSpPr>
        <p:sp>
          <p:nvSpPr>
            <p:cNvPr id="121" name="Google Shape;121;p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5"/>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24" name="Google Shape;124;p5"/>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25" name="Google Shape;125;p5"/>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8" name="Google Shape;128;p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9" name="Google Shape;129;p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6"/>
          <p:cNvGrpSpPr/>
          <p:nvPr/>
        </p:nvGrpSpPr>
        <p:grpSpPr>
          <a:xfrm>
            <a:off x="8148521" y="3004593"/>
            <a:ext cx="98059" cy="1147595"/>
            <a:chOff x="3347921" y="16006"/>
            <a:chExt cx="98059" cy="1147595"/>
          </a:xfrm>
        </p:grpSpPr>
        <p:sp>
          <p:nvSpPr>
            <p:cNvPr id="135" name="Google Shape;135;p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6"/>
          <p:cNvGrpSpPr/>
          <p:nvPr/>
        </p:nvGrpSpPr>
        <p:grpSpPr>
          <a:xfrm>
            <a:off x="281421" y="3769263"/>
            <a:ext cx="121172" cy="760495"/>
            <a:chOff x="5245196" y="3136513"/>
            <a:chExt cx="121172" cy="760495"/>
          </a:xfrm>
        </p:grpSpPr>
        <p:sp>
          <p:nvSpPr>
            <p:cNvPr id="138" name="Google Shape;138;p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6"/>
          <p:cNvGrpSpPr/>
          <p:nvPr/>
        </p:nvGrpSpPr>
        <p:grpSpPr>
          <a:xfrm>
            <a:off x="8534739" y="4069632"/>
            <a:ext cx="57599" cy="831799"/>
            <a:chOff x="2038689" y="173907"/>
            <a:chExt cx="57599" cy="831799"/>
          </a:xfrm>
        </p:grpSpPr>
        <p:sp>
          <p:nvSpPr>
            <p:cNvPr id="141" name="Google Shape;141;p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5" name="Shape 145"/>
        <p:cNvGrpSpPr/>
        <p:nvPr/>
      </p:nvGrpSpPr>
      <p:grpSpPr>
        <a:xfrm>
          <a:off x="0" y="0"/>
          <a:ext cx="0" cy="0"/>
          <a:chOff x="0" y="0"/>
          <a:chExt cx="0" cy="0"/>
        </a:xfrm>
      </p:grpSpPr>
      <p:sp>
        <p:nvSpPr>
          <p:cNvPr id="146" name="Google Shape;146;p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47" name="Google Shape;147;p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48" name="Google Shape;148;p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49" name="Google Shape;149;p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50" name="Google Shape;150;p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51" name="Google Shape;151;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7"/>
          <p:cNvGrpSpPr/>
          <p:nvPr/>
        </p:nvGrpSpPr>
        <p:grpSpPr>
          <a:xfrm>
            <a:off x="6626134" y="-164562"/>
            <a:ext cx="121172" cy="760495"/>
            <a:chOff x="5245196" y="3136513"/>
            <a:chExt cx="121172" cy="760495"/>
          </a:xfrm>
        </p:grpSpPr>
        <p:sp>
          <p:nvSpPr>
            <p:cNvPr id="156" name="Google Shape;156;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8"/>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62" name="Google Shape;162;p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2" name="Shape 172"/>
        <p:cNvGrpSpPr/>
        <p:nvPr/>
      </p:nvGrpSpPr>
      <p:grpSpPr>
        <a:xfrm>
          <a:off x="0" y="0"/>
          <a:ext cx="0" cy="0"/>
          <a:chOff x="0" y="0"/>
          <a:chExt cx="0" cy="0"/>
        </a:xfrm>
      </p:grpSpPr>
      <p:sp>
        <p:nvSpPr>
          <p:cNvPr id="173" name="Google Shape;173;p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75" name="Google Shape;175;p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9"/>
          <p:cNvGrpSpPr/>
          <p:nvPr/>
        </p:nvGrpSpPr>
        <p:grpSpPr>
          <a:xfrm>
            <a:off x="6626134" y="-164562"/>
            <a:ext cx="121172" cy="760495"/>
            <a:chOff x="5245196" y="3136513"/>
            <a:chExt cx="121172" cy="760495"/>
          </a:xfrm>
        </p:grpSpPr>
        <p:sp>
          <p:nvSpPr>
            <p:cNvPr id="180" name="Google Shape;180;p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4" name="Shape 184"/>
        <p:cNvGrpSpPr/>
        <p:nvPr/>
      </p:nvGrpSpPr>
      <p:grpSpPr>
        <a:xfrm>
          <a:off x="0" y="0"/>
          <a:ext cx="0" cy="0"/>
          <a:chOff x="0" y="0"/>
          <a:chExt cx="0" cy="0"/>
        </a:xfrm>
      </p:grpSpPr>
      <p:sp>
        <p:nvSpPr>
          <p:cNvPr id="185" name="Google Shape;185;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6" name="Google Shape;186;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7" name="Google Shape;187;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3.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428" name="Google Shape;428;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idx="1" type="subTitle"/>
          </p:nvPr>
        </p:nvSpPr>
        <p:spPr>
          <a:xfrm>
            <a:off x="656550" y="2563300"/>
            <a:ext cx="3921300" cy="141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FFFFFF"/>
                </a:solidFill>
              </a:rPr>
              <a:t>ST JOSEPH’S COLLEGE OF ENGINEERING</a:t>
            </a:r>
            <a:endParaRPr sz="1500">
              <a:solidFill>
                <a:srgbClr val="FFFFFF"/>
              </a:solidFill>
            </a:endParaRPr>
          </a:p>
          <a:p>
            <a:pPr indent="0" lvl="0" marL="0" rtl="0" algn="ctr">
              <a:lnSpc>
                <a:spcPct val="100000"/>
              </a:lnSpc>
              <a:spcBef>
                <a:spcPts val="0"/>
              </a:spcBef>
              <a:spcAft>
                <a:spcPts val="0"/>
              </a:spcAft>
              <a:buSzPts val="2800"/>
              <a:buNone/>
            </a:pPr>
            <a:r>
              <a:t/>
            </a:r>
            <a:endParaRPr sz="1400">
              <a:solidFill>
                <a:srgbClr val="FFFFFF"/>
              </a:solidFill>
            </a:endParaRPr>
          </a:p>
          <a:p>
            <a:pPr indent="0" lvl="0" marL="0" rtl="0" algn="l">
              <a:lnSpc>
                <a:spcPct val="115000"/>
              </a:lnSpc>
              <a:spcBef>
                <a:spcPts val="0"/>
              </a:spcBef>
              <a:spcAft>
                <a:spcPts val="0"/>
              </a:spcAft>
              <a:buSzPts val="2800"/>
              <a:buNone/>
            </a:pPr>
            <a:r>
              <a:rPr lang="en" sz="1500">
                <a:solidFill>
                  <a:srgbClr val="FFFFFF"/>
                </a:solidFill>
              </a:rPr>
              <a:t>               </a:t>
            </a:r>
            <a:r>
              <a:rPr lang="en" sz="1500">
                <a:solidFill>
                  <a:schemeClr val="accent2"/>
                </a:solidFill>
              </a:rPr>
              <a:t> </a:t>
            </a:r>
            <a:r>
              <a:rPr lang="en" sz="1500"/>
              <a:t> B.TECH IT - 3RD YEAR</a:t>
            </a:r>
            <a:endParaRPr sz="1500"/>
          </a:p>
          <a:p>
            <a:pPr indent="0" lvl="0" marL="0" rtl="0" algn="l">
              <a:lnSpc>
                <a:spcPct val="115000"/>
              </a:lnSpc>
              <a:spcBef>
                <a:spcPts val="0"/>
              </a:spcBef>
              <a:spcAft>
                <a:spcPts val="0"/>
              </a:spcAft>
              <a:buSzPts val="2800"/>
              <a:buNone/>
            </a:pPr>
            <a:r>
              <a:t/>
            </a:r>
            <a:endParaRPr sz="1500">
              <a:solidFill>
                <a:srgbClr val="FFFFFF"/>
              </a:solidFill>
            </a:endParaRPr>
          </a:p>
          <a:p>
            <a:pPr indent="0" lvl="0" marL="0" rtl="0" algn="ctr">
              <a:lnSpc>
                <a:spcPct val="100000"/>
              </a:lnSpc>
              <a:spcBef>
                <a:spcPts val="0"/>
              </a:spcBef>
              <a:spcAft>
                <a:spcPts val="0"/>
              </a:spcAft>
              <a:buSzPts val="2800"/>
              <a:buNone/>
            </a:pPr>
            <a:r>
              <a:rPr lang="en" sz="1400">
                <a:solidFill>
                  <a:srgbClr val="FFFFFF"/>
                </a:solidFill>
              </a:rPr>
              <a:t>  TEAM NAME : BASE64</a:t>
            </a:r>
            <a:endParaRPr/>
          </a:p>
        </p:txBody>
      </p:sp>
      <p:sp>
        <p:nvSpPr>
          <p:cNvPr id="494" name="Google Shape;494;p28"/>
          <p:cNvSpPr txBox="1"/>
          <p:nvPr>
            <p:ph type="ctrTitle"/>
          </p:nvPr>
        </p:nvSpPr>
        <p:spPr>
          <a:xfrm>
            <a:off x="0" y="0"/>
            <a:ext cx="9144000" cy="168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STUDENTS </a:t>
            </a:r>
            <a:r>
              <a:rPr lang="en">
                <a:solidFill>
                  <a:schemeClr val="accent2"/>
                </a:solidFill>
              </a:rPr>
              <a:t>GRIEVANCE</a:t>
            </a:r>
            <a:r>
              <a:rPr lang="en"/>
              <a:t> SYSTEM</a:t>
            </a:r>
            <a:endParaRPr/>
          </a:p>
        </p:txBody>
      </p:sp>
      <p:sp>
        <p:nvSpPr>
          <p:cNvPr id="495" name="Google Shape;495;p28"/>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8"/>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8"/>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8"/>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1" name="Google Shape;501;p28"/>
          <p:cNvGrpSpPr/>
          <p:nvPr/>
        </p:nvGrpSpPr>
        <p:grpSpPr>
          <a:xfrm>
            <a:off x="6232314" y="3696331"/>
            <a:ext cx="121434" cy="1073147"/>
            <a:chOff x="6232314" y="3696331"/>
            <a:chExt cx="121434" cy="1073147"/>
          </a:xfrm>
        </p:grpSpPr>
        <p:sp>
          <p:nvSpPr>
            <p:cNvPr id="502" name="Google Shape;502;p28"/>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8"/>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 name="Google Shape;504;p28"/>
          <p:cNvGrpSpPr/>
          <p:nvPr/>
        </p:nvGrpSpPr>
        <p:grpSpPr>
          <a:xfrm>
            <a:off x="6780548" y="337714"/>
            <a:ext cx="133252" cy="1952377"/>
            <a:chOff x="6780548" y="337714"/>
            <a:chExt cx="133252" cy="1952377"/>
          </a:xfrm>
        </p:grpSpPr>
        <p:sp>
          <p:nvSpPr>
            <p:cNvPr id="505" name="Google Shape;505;p2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28"/>
          <p:cNvGrpSpPr/>
          <p:nvPr/>
        </p:nvGrpSpPr>
        <p:grpSpPr>
          <a:xfrm>
            <a:off x="1608717" y="1280046"/>
            <a:ext cx="199237" cy="2828935"/>
            <a:chOff x="1608717" y="1280046"/>
            <a:chExt cx="199237" cy="2828935"/>
          </a:xfrm>
        </p:grpSpPr>
        <p:sp>
          <p:nvSpPr>
            <p:cNvPr id="508" name="Google Shape;508;p2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28"/>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8"/>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28"/>
          <p:cNvGrpSpPr/>
          <p:nvPr/>
        </p:nvGrpSpPr>
        <p:grpSpPr>
          <a:xfrm>
            <a:off x="8008096" y="2108910"/>
            <a:ext cx="199001" cy="2139770"/>
            <a:chOff x="8008096" y="2108910"/>
            <a:chExt cx="199001" cy="2139770"/>
          </a:xfrm>
        </p:grpSpPr>
        <p:sp>
          <p:nvSpPr>
            <p:cNvPr id="514" name="Google Shape;514;p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28"/>
          <p:cNvGrpSpPr/>
          <p:nvPr/>
        </p:nvGrpSpPr>
        <p:grpSpPr>
          <a:xfrm>
            <a:off x="4472500" y="3928605"/>
            <a:ext cx="199001" cy="867199"/>
            <a:chOff x="4475150" y="4052605"/>
            <a:chExt cx="199001" cy="867199"/>
          </a:xfrm>
        </p:grpSpPr>
        <p:sp>
          <p:nvSpPr>
            <p:cNvPr id="517" name="Google Shape;517;p2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0" name="Google Shape;520;p28"/>
          <p:cNvSpPr txBox="1"/>
          <p:nvPr/>
        </p:nvSpPr>
        <p:spPr>
          <a:xfrm>
            <a:off x="5057275" y="2673175"/>
            <a:ext cx="3921300" cy="188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sng" cap="none" strike="noStrike">
                <a:solidFill>
                  <a:srgbClr val="FFFFFF"/>
                </a:solidFill>
                <a:latin typeface="Maven Pro"/>
                <a:ea typeface="Maven Pro"/>
                <a:cs typeface="Maven Pro"/>
                <a:sym typeface="Maven Pro"/>
              </a:rPr>
              <a:t>TEAM MEMBERS:</a:t>
            </a:r>
            <a:endParaRPr b="0" i="0" sz="1400" u="sng" cap="none" strike="noStrike">
              <a:solidFill>
                <a:srgbClr val="FFFFFF"/>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chemeClr val="lt1"/>
                </a:solidFill>
                <a:latin typeface="Maven Pro"/>
                <a:ea typeface="Maven Pro"/>
                <a:cs typeface="Maven Pro"/>
                <a:sym typeface="Maven Pro"/>
              </a:rPr>
              <a:t>VENKATESH.K</a:t>
            </a:r>
            <a:endParaRPr b="0" i="1" sz="1400" u="none" cap="none" strike="noStrike">
              <a:solidFill>
                <a:schemeClr val="lt1"/>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rgbClr val="FFFFFF"/>
                </a:solidFill>
                <a:latin typeface="Maven Pro"/>
                <a:ea typeface="Maven Pro"/>
                <a:cs typeface="Maven Pro"/>
                <a:sym typeface="Maven Pro"/>
              </a:rPr>
              <a:t>SR</a:t>
            </a:r>
            <a:r>
              <a:rPr i="1" lang="en">
                <a:solidFill>
                  <a:srgbClr val="FFFFFF"/>
                </a:solidFill>
                <a:latin typeface="Maven Pro"/>
                <a:ea typeface="Maven Pro"/>
                <a:cs typeface="Maven Pro"/>
                <a:sym typeface="Maven Pro"/>
              </a:rPr>
              <a:t>E</a:t>
            </a:r>
            <a:r>
              <a:rPr b="0" i="1" lang="en" sz="1400" u="none" cap="none" strike="noStrike">
                <a:solidFill>
                  <a:srgbClr val="FFFFFF"/>
                </a:solidFill>
                <a:latin typeface="Maven Pro"/>
                <a:ea typeface="Maven Pro"/>
                <a:cs typeface="Maven Pro"/>
                <a:sym typeface="Maven Pro"/>
              </a:rPr>
              <a:t>NIVASAN.K.S</a:t>
            </a:r>
            <a:endParaRPr b="0" i="1" sz="1400" u="none" cap="none" strike="noStrike">
              <a:solidFill>
                <a:srgbClr val="FFFFFF"/>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chemeClr val="lt1"/>
                </a:solidFill>
                <a:latin typeface="Maven Pro"/>
                <a:ea typeface="Maven Pro"/>
                <a:cs typeface="Maven Pro"/>
                <a:sym typeface="Maven Pro"/>
              </a:rPr>
              <a:t>SANTHOSH.A</a:t>
            </a:r>
            <a:endParaRPr b="0" i="1" sz="1400" u="none" cap="none" strike="noStrike">
              <a:solidFill>
                <a:schemeClr val="lt1"/>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rgbClr val="FFFFFF"/>
                </a:solidFill>
                <a:latin typeface="Maven Pro"/>
                <a:ea typeface="Maven Pro"/>
                <a:cs typeface="Maven Pro"/>
                <a:sym typeface="Maven Pro"/>
              </a:rPr>
              <a:t>SYED NISHAD.N</a:t>
            </a:r>
            <a:endParaRPr b="0" i="1" sz="1400" u="none" cap="none" strike="noStrike">
              <a:solidFill>
                <a:srgbClr val="FFFFFF"/>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chemeClr val="lt1"/>
                </a:solidFill>
                <a:latin typeface="Maven Pro"/>
                <a:ea typeface="Maven Pro"/>
                <a:cs typeface="Maven Pro"/>
                <a:sym typeface="Maven Pro"/>
              </a:rPr>
              <a:t>VIGNESH.K</a:t>
            </a:r>
            <a:endParaRPr b="0" i="1" sz="1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7"/>
          <p:cNvSpPr txBox="1"/>
          <p:nvPr>
            <p:ph type="title"/>
          </p:nvPr>
        </p:nvSpPr>
        <p:spPr>
          <a:xfrm>
            <a:off x="121214" y="-183349"/>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b="0" lang="en" sz="3100"/>
              <a:t>ROADMAP - STUDENT LOGIN:</a:t>
            </a:r>
            <a:endParaRPr b="0" sz="3100"/>
          </a:p>
        </p:txBody>
      </p:sp>
      <p:sp>
        <p:nvSpPr>
          <p:cNvPr id="599" name="Google Shape;599;p3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00" name="Google Shape;600;p37"/>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37"/>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02" name="Google Shape;602;p37"/>
          <p:cNvGrpSpPr/>
          <p:nvPr/>
        </p:nvGrpSpPr>
        <p:grpSpPr>
          <a:xfrm>
            <a:off x="1786339" y="1703401"/>
            <a:ext cx="473400" cy="473400"/>
            <a:chOff x="1786339" y="1703401"/>
            <a:chExt cx="473400" cy="473400"/>
          </a:xfrm>
        </p:grpSpPr>
        <p:sp>
          <p:nvSpPr>
            <p:cNvPr id="603" name="Google Shape;603;p37"/>
            <p:cNvSpPr/>
            <p:nvPr/>
          </p:nvSpPr>
          <p:spPr>
            <a:xfrm rot="8100000">
              <a:off x="1855666"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1</a:t>
              </a:r>
              <a:endParaRPr b="0" i="0" sz="600" u="none" cap="none" strike="noStrike">
                <a:solidFill>
                  <a:schemeClr val="dk2"/>
                </a:solidFill>
                <a:latin typeface="Arial"/>
                <a:ea typeface="Arial"/>
                <a:cs typeface="Arial"/>
                <a:sym typeface="Arial"/>
              </a:endParaRPr>
            </a:p>
          </p:txBody>
        </p:sp>
      </p:grpSp>
      <p:grpSp>
        <p:nvGrpSpPr>
          <p:cNvPr id="605" name="Google Shape;605;p37"/>
          <p:cNvGrpSpPr/>
          <p:nvPr/>
        </p:nvGrpSpPr>
        <p:grpSpPr>
          <a:xfrm>
            <a:off x="3814414" y="1703401"/>
            <a:ext cx="473400" cy="473400"/>
            <a:chOff x="3814414" y="1703401"/>
            <a:chExt cx="473400" cy="473400"/>
          </a:xfrm>
        </p:grpSpPr>
        <p:sp>
          <p:nvSpPr>
            <p:cNvPr id="606" name="Google Shape;606;p37"/>
            <p:cNvSpPr/>
            <p:nvPr/>
          </p:nvSpPr>
          <p:spPr>
            <a:xfrm rot="8100000">
              <a:off x="3883741"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7"/>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3</a:t>
              </a:r>
              <a:endParaRPr b="0" i="0" sz="600" u="none" cap="none" strike="noStrike">
                <a:solidFill>
                  <a:schemeClr val="dk2"/>
                </a:solidFill>
                <a:latin typeface="Arial"/>
                <a:ea typeface="Arial"/>
                <a:cs typeface="Arial"/>
                <a:sym typeface="Arial"/>
              </a:endParaRPr>
            </a:p>
          </p:txBody>
        </p:sp>
      </p:grpSp>
      <p:grpSp>
        <p:nvGrpSpPr>
          <p:cNvPr id="608" name="Google Shape;608;p37"/>
          <p:cNvGrpSpPr/>
          <p:nvPr/>
        </p:nvGrpSpPr>
        <p:grpSpPr>
          <a:xfrm>
            <a:off x="5842489" y="1703401"/>
            <a:ext cx="473400" cy="473400"/>
            <a:chOff x="5842489" y="1703401"/>
            <a:chExt cx="473400" cy="473400"/>
          </a:xfrm>
        </p:grpSpPr>
        <p:sp>
          <p:nvSpPr>
            <p:cNvPr id="609" name="Google Shape;609;p37"/>
            <p:cNvSpPr/>
            <p:nvPr/>
          </p:nvSpPr>
          <p:spPr>
            <a:xfrm rot="8100000">
              <a:off x="5911816"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7"/>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5</a:t>
              </a:r>
              <a:endParaRPr b="0" i="0" sz="600" u="none" cap="none" strike="noStrike">
                <a:solidFill>
                  <a:schemeClr val="dk2"/>
                </a:solidFill>
                <a:latin typeface="Arial"/>
                <a:ea typeface="Arial"/>
                <a:cs typeface="Arial"/>
                <a:sym typeface="Arial"/>
              </a:endParaRPr>
            </a:p>
          </p:txBody>
        </p:sp>
      </p:grpSp>
      <p:grpSp>
        <p:nvGrpSpPr>
          <p:cNvPr id="611" name="Google Shape;611;p37"/>
          <p:cNvGrpSpPr/>
          <p:nvPr/>
        </p:nvGrpSpPr>
        <p:grpSpPr>
          <a:xfrm>
            <a:off x="4852739" y="3576300"/>
            <a:ext cx="473400" cy="473400"/>
            <a:chOff x="4852739" y="3576300"/>
            <a:chExt cx="473400" cy="473400"/>
          </a:xfrm>
        </p:grpSpPr>
        <p:sp>
          <p:nvSpPr>
            <p:cNvPr id="612" name="Google Shape;612;p37"/>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7"/>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4</a:t>
              </a:r>
              <a:endParaRPr b="0" i="0" sz="600" u="none" cap="none" strike="noStrike">
                <a:solidFill>
                  <a:schemeClr val="dk2"/>
                </a:solidFill>
                <a:latin typeface="Arial"/>
                <a:ea typeface="Arial"/>
                <a:cs typeface="Arial"/>
                <a:sym typeface="Arial"/>
              </a:endParaRPr>
            </a:p>
          </p:txBody>
        </p:sp>
      </p:grpSp>
      <p:grpSp>
        <p:nvGrpSpPr>
          <p:cNvPr id="614" name="Google Shape;614;p37"/>
          <p:cNvGrpSpPr/>
          <p:nvPr/>
        </p:nvGrpSpPr>
        <p:grpSpPr>
          <a:xfrm>
            <a:off x="2824664" y="3576300"/>
            <a:ext cx="473400" cy="473400"/>
            <a:chOff x="2824664" y="3576300"/>
            <a:chExt cx="473400" cy="473400"/>
          </a:xfrm>
        </p:grpSpPr>
        <p:sp>
          <p:nvSpPr>
            <p:cNvPr id="615" name="Google Shape;615;p3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2</a:t>
              </a:r>
              <a:endParaRPr b="0" i="0" sz="600" u="none" cap="none" strike="noStrike">
                <a:solidFill>
                  <a:schemeClr val="dk2"/>
                </a:solidFill>
                <a:latin typeface="Arial"/>
                <a:ea typeface="Arial"/>
                <a:cs typeface="Arial"/>
                <a:sym typeface="Arial"/>
              </a:endParaRPr>
            </a:p>
          </p:txBody>
        </p:sp>
      </p:grpSp>
      <p:sp>
        <p:nvSpPr>
          <p:cNvPr id="617" name="Google Shape;617;p37"/>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Login module</a:t>
            </a:r>
            <a:endParaRPr b="0" i="0" sz="1600" u="none" cap="none" strike="noStrike">
              <a:solidFill>
                <a:schemeClr val="lt1"/>
              </a:solidFill>
              <a:latin typeface="Arial"/>
              <a:ea typeface="Arial"/>
              <a:cs typeface="Arial"/>
              <a:sym typeface="Arial"/>
            </a:endParaRPr>
          </a:p>
        </p:txBody>
      </p:sp>
      <p:sp>
        <p:nvSpPr>
          <p:cNvPr id="618" name="Google Shape;618;p37"/>
          <p:cNvSpPr txBox="1"/>
          <p:nvPr/>
        </p:nvSpPr>
        <p:spPr>
          <a:xfrm>
            <a:off x="3377205" y="1156100"/>
            <a:ext cx="1645200" cy="5163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Student can report a new grievance</a:t>
            </a:r>
            <a:endParaRPr b="0" i="0" sz="1600" u="none" cap="none" strike="noStrike">
              <a:solidFill>
                <a:schemeClr val="lt1"/>
              </a:solidFill>
              <a:latin typeface="Arial"/>
              <a:ea typeface="Arial"/>
              <a:cs typeface="Arial"/>
              <a:sym typeface="Arial"/>
            </a:endParaRPr>
          </a:p>
        </p:txBody>
      </p:sp>
      <p:sp>
        <p:nvSpPr>
          <p:cNvPr id="619" name="Google Shape;619;p37"/>
          <p:cNvSpPr txBox="1"/>
          <p:nvPr/>
        </p:nvSpPr>
        <p:spPr>
          <a:xfrm>
            <a:off x="5459421" y="1047012"/>
            <a:ext cx="2165700" cy="625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Students are able to track the status of complaint </a:t>
            </a:r>
            <a:endParaRPr b="0" i="0" sz="1600" u="none" cap="none" strike="noStrike">
              <a:solidFill>
                <a:schemeClr val="lt1"/>
              </a:solidFill>
              <a:latin typeface="Arial"/>
              <a:ea typeface="Arial"/>
              <a:cs typeface="Arial"/>
              <a:sym typeface="Arial"/>
            </a:endParaRPr>
          </a:p>
        </p:txBody>
      </p:sp>
      <p:sp>
        <p:nvSpPr>
          <p:cNvPr id="620" name="Google Shape;620;p37"/>
          <p:cNvSpPr txBox="1"/>
          <p:nvPr/>
        </p:nvSpPr>
        <p:spPr>
          <a:xfrm>
            <a:off x="1786340" y="4063599"/>
            <a:ext cx="2197800" cy="868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 dashboard that displays all the previous posted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grievance details</a:t>
            </a:r>
            <a:endParaRPr b="0" i="0" sz="1600" u="none" cap="none" strike="noStrike">
              <a:solidFill>
                <a:schemeClr val="lt1"/>
              </a:solidFill>
              <a:latin typeface="Arial"/>
              <a:ea typeface="Arial"/>
              <a:cs typeface="Arial"/>
              <a:sym typeface="Arial"/>
            </a:endParaRPr>
          </a:p>
        </p:txBody>
      </p:sp>
      <p:sp>
        <p:nvSpPr>
          <p:cNvPr id="621" name="Google Shape;621;p37"/>
          <p:cNvSpPr txBox="1"/>
          <p:nvPr/>
        </p:nvSpPr>
        <p:spPr>
          <a:xfrm>
            <a:off x="4219200" y="4063599"/>
            <a:ext cx="2650200" cy="946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If a student has same issue which has already been posted ,they can report just by clicking the support button</a:t>
            </a:r>
            <a:endParaRPr b="0" i="0" sz="1600" u="none" cap="none" strike="noStrike">
              <a:solidFill>
                <a:schemeClr val="lt1"/>
              </a:solidFill>
              <a:latin typeface="Arial"/>
              <a:ea typeface="Arial"/>
              <a:cs typeface="Arial"/>
              <a:sym typeface="Arial"/>
            </a:endParaRPr>
          </a:p>
        </p:txBody>
      </p:sp>
      <p:sp>
        <p:nvSpPr>
          <p:cNvPr id="622" name="Google Shape;622;p37"/>
          <p:cNvSpPr txBox="1"/>
          <p:nvPr/>
        </p:nvSpPr>
        <p:spPr>
          <a:xfrm>
            <a:off x="7273535" y="3886602"/>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628" name="Google Shape;628;p38"/>
          <p:cNvSpPr/>
          <p:nvPr/>
        </p:nvSpPr>
        <p:spPr>
          <a:xfrm>
            <a:off x="0" y="2367703"/>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29" name="Google Shape;629;p38"/>
          <p:cNvGrpSpPr/>
          <p:nvPr/>
        </p:nvGrpSpPr>
        <p:grpSpPr>
          <a:xfrm>
            <a:off x="1786339" y="1703401"/>
            <a:ext cx="473400" cy="473400"/>
            <a:chOff x="1786339" y="1703401"/>
            <a:chExt cx="473400" cy="473400"/>
          </a:xfrm>
        </p:grpSpPr>
        <p:sp>
          <p:nvSpPr>
            <p:cNvPr id="630" name="Google Shape;630;p38"/>
            <p:cNvSpPr/>
            <p:nvPr/>
          </p:nvSpPr>
          <p:spPr>
            <a:xfrm rot="8100000">
              <a:off x="1855666"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8"/>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1</a:t>
              </a:r>
              <a:endParaRPr b="0" i="0" sz="600" u="none" cap="none" strike="noStrike">
                <a:solidFill>
                  <a:schemeClr val="dk2"/>
                </a:solidFill>
                <a:latin typeface="Arial"/>
                <a:ea typeface="Arial"/>
                <a:cs typeface="Arial"/>
                <a:sym typeface="Arial"/>
              </a:endParaRPr>
            </a:p>
          </p:txBody>
        </p:sp>
      </p:grpSp>
      <p:grpSp>
        <p:nvGrpSpPr>
          <p:cNvPr id="632" name="Google Shape;632;p38"/>
          <p:cNvGrpSpPr/>
          <p:nvPr/>
        </p:nvGrpSpPr>
        <p:grpSpPr>
          <a:xfrm>
            <a:off x="2824664" y="3576300"/>
            <a:ext cx="473400" cy="473400"/>
            <a:chOff x="2824664" y="3576300"/>
            <a:chExt cx="473400" cy="473400"/>
          </a:xfrm>
        </p:grpSpPr>
        <p:sp>
          <p:nvSpPr>
            <p:cNvPr id="633" name="Google Shape;633;p38"/>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8"/>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2</a:t>
              </a:r>
              <a:endParaRPr b="0" i="0" sz="600" u="none" cap="none" strike="noStrike">
                <a:solidFill>
                  <a:schemeClr val="dk2"/>
                </a:solidFill>
                <a:latin typeface="Arial"/>
                <a:ea typeface="Arial"/>
                <a:cs typeface="Arial"/>
                <a:sym typeface="Arial"/>
              </a:endParaRPr>
            </a:p>
          </p:txBody>
        </p:sp>
      </p:grpSp>
      <p:grpSp>
        <p:nvGrpSpPr>
          <p:cNvPr id="635" name="Google Shape;635;p38"/>
          <p:cNvGrpSpPr/>
          <p:nvPr/>
        </p:nvGrpSpPr>
        <p:grpSpPr>
          <a:xfrm>
            <a:off x="3814414" y="1703401"/>
            <a:ext cx="473400" cy="473400"/>
            <a:chOff x="3814414" y="1703401"/>
            <a:chExt cx="473400" cy="473400"/>
          </a:xfrm>
        </p:grpSpPr>
        <p:sp>
          <p:nvSpPr>
            <p:cNvPr id="636" name="Google Shape;636;p38"/>
            <p:cNvSpPr/>
            <p:nvPr/>
          </p:nvSpPr>
          <p:spPr>
            <a:xfrm rot="8100000">
              <a:off x="3883741"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8"/>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3</a:t>
              </a:r>
              <a:endParaRPr b="0" i="0" sz="600" u="none" cap="none" strike="noStrike">
                <a:solidFill>
                  <a:schemeClr val="dk2"/>
                </a:solidFill>
                <a:latin typeface="Arial"/>
                <a:ea typeface="Arial"/>
                <a:cs typeface="Arial"/>
                <a:sym typeface="Arial"/>
              </a:endParaRPr>
            </a:p>
          </p:txBody>
        </p:sp>
      </p:grpSp>
      <p:grpSp>
        <p:nvGrpSpPr>
          <p:cNvPr id="638" name="Google Shape;638;p38"/>
          <p:cNvGrpSpPr/>
          <p:nvPr/>
        </p:nvGrpSpPr>
        <p:grpSpPr>
          <a:xfrm>
            <a:off x="4852739" y="3576300"/>
            <a:ext cx="473400" cy="473400"/>
            <a:chOff x="4852739" y="3576300"/>
            <a:chExt cx="473400" cy="473400"/>
          </a:xfrm>
        </p:grpSpPr>
        <p:sp>
          <p:nvSpPr>
            <p:cNvPr id="639" name="Google Shape;639;p38"/>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8"/>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4</a:t>
              </a:r>
              <a:endParaRPr b="0" i="0" sz="600" u="none" cap="none" strike="noStrike">
                <a:solidFill>
                  <a:schemeClr val="dk2"/>
                </a:solidFill>
                <a:latin typeface="Arial"/>
                <a:ea typeface="Arial"/>
                <a:cs typeface="Arial"/>
                <a:sym typeface="Arial"/>
              </a:endParaRPr>
            </a:p>
          </p:txBody>
        </p:sp>
      </p:grpSp>
      <p:grpSp>
        <p:nvGrpSpPr>
          <p:cNvPr id="641" name="Google Shape;641;p38"/>
          <p:cNvGrpSpPr/>
          <p:nvPr/>
        </p:nvGrpSpPr>
        <p:grpSpPr>
          <a:xfrm>
            <a:off x="5842489" y="1703401"/>
            <a:ext cx="473400" cy="473400"/>
            <a:chOff x="5842489" y="1703401"/>
            <a:chExt cx="473400" cy="473400"/>
          </a:xfrm>
        </p:grpSpPr>
        <p:sp>
          <p:nvSpPr>
            <p:cNvPr id="642" name="Google Shape;642;p38"/>
            <p:cNvSpPr/>
            <p:nvPr/>
          </p:nvSpPr>
          <p:spPr>
            <a:xfrm rot="8100000">
              <a:off x="5911816"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8"/>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5</a:t>
              </a:r>
              <a:endParaRPr b="0" i="0" sz="600" u="none" cap="none" strike="noStrike">
                <a:solidFill>
                  <a:schemeClr val="dk2"/>
                </a:solidFill>
                <a:latin typeface="Arial"/>
                <a:ea typeface="Arial"/>
                <a:cs typeface="Arial"/>
                <a:sym typeface="Arial"/>
              </a:endParaRPr>
            </a:p>
          </p:txBody>
        </p:sp>
      </p:grpSp>
      <p:sp>
        <p:nvSpPr>
          <p:cNvPr id="644" name="Google Shape;644;p38"/>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38"/>
          <p:cNvSpPr txBox="1"/>
          <p:nvPr/>
        </p:nvSpPr>
        <p:spPr>
          <a:xfrm flipH="1">
            <a:off x="72625" y="325500"/>
            <a:ext cx="8595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2F2F2"/>
                </a:solidFill>
                <a:latin typeface="Lexend Deca"/>
                <a:ea typeface="Lexend Deca"/>
                <a:cs typeface="Lexend Deca"/>
                <a:sym typeface="Lexend Deca"/>
              </a:rPr>
              <a:t>ROADMAP - GRIEVANCE COMMITTEE MEMBER LOGIN:</a:t>
            </a:r>
            <a:endParaRPr b="0" i="0" sz="1400" u="none" cap="none" strike="noStrike">
              <a:solidFill>
                <a:srgbClr val="000000"/>
              </a:solidFill>
              <a:latin typeface="Lexend Deca"/>
              <a:ea typeface="Lexend Deca"/>
              <a:cs typeface="Lexend Deca"/>
              <a:sym typeface="Lexend Deca"/>
            </a:endParaRPr>
          </a:p>
        </p:txBody>
      </p:sp>
      <p:sp>
        <p:nvSpPr>
          <p:cNvPr id="646" name="Google Shape;646;p38"/>
          <p:cNvSpPr txBox="1"/>
          <p:nvPr/>
        </p:nvSpPr>
        <p:spPr>
          <a:xfrm>
            <a:off x="1324800" y="1245600"/>
            <a:ext cx="1500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Login module</a:t>
            </a:r>
            <a:endParaRPr b="0" i="0" sz="1400" u="none" cap="none" strike="noStrike">
              <a:solidFill>
                <a:schemeClr val="lt1"/>
              </a:solidFill>
              <a:latin typeface="Arial"/>
              <a:ea typeface="Arial"/>
              <a:cs typeface="Arial"/>
              <a:sym typeface="Arial"/>
            </a:endParaRPr>
          </a:p>
        </p:txBody>
      </p:sp>
      <p:sp>
        <p:nvSpPr>
          <p:cNvPr id="647" name="Google Shape;647;p38"/>
          <p:cNvSpPr txBox="1"/>
          <p:nvPr/>
        </p:nvSpPr>
        <p:spPr>
          <a:xfrm>
            <a:off x="2167200" y="4183200"/>
            <a:ext cx="1950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Viewing grievances</a:t>
            </a:r>
            <a:endParaRPr b="0" i="0" sz="1400" u="none" cap="none" strike="noStrike">
              <a:solidFill>
                <a:schemeClr val="lt1"/>
              </a:solidFill>
              <a:latin typeface="Arial"/>
              <a:ea typeface="Arial"/>
              <a:cs typeface="Arial"/>
              <a:sym typeface="Arial"/>
            </a:endParaRPr>
          </a:p>
        </p:txBody>
      </p:sp>
      <p:sp>
        <p:nvSpPr>
          <p:cNvPr id="648" name="Google Shape;648;p38"/>
          <p:cNvSpPr txBox="1"/>
          <p:nvPr/>
        </p:nvSpPr>
        <p:spPr>
          <a:xfrm>
            <a:off x="3239039" y="1143435"/>
            <a:ext cx="1850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Sort grievances based on categories</a:t>
            </a:r>
            <a:endParaRPr b="0" i="0" sz="1400" u="none" cap="none" strike="noStrike">
              <a:solidFill>
                <a:schemeClr val="lt1"/>
              </a:solidFill>
              <a:latin typeface="Arial"/>
              <a:ea typeface="Arial"/>
              <a:cs typeface="Arial"/>
              <a:sym typeface="Arial"/>
            </a:endParaRPr>
          </a:p>
        </p:txBody>
      </p:sp>
      <p:sp>
        <p:nvSpPr>
          <p:cNvPr id="649" name="Google Shape;649;p38"/>
          <p:cNvSpPr txBox="1"/>
          <p:nvPr/>
        </p:nvSpPr>
        <p:spPr>
          <a:xfrm>
            <a:off x="4254553" y="4072013"/>
            <a:ext cx="2349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Action taken on grievance </a:t>
            </a:r>
            <a:endParaRPr b="0" i="0" sz="1400" u="none" cap="none" strike="noStrike">
              <a:solidFill>
                <a:schemeClr val="lt1"/>
              </a:solidFill>
              <a:latin typeface="Arial"/>
              <a:ea typeface="Arial"/>
              <a:cs typeface="Arial"/>
              <a:sym typeface="Arial"/>
            </a:endParaRPr>
          </a:p>
        </p:txBody>
      </p:sp>
      <p:sp>
        <p:nvSpPr>
          <p:cNvPr id="650" name="Google Shape;650;p38"/>
          <p:cNvSpPr txBox="1"/>
          <p:nvPr/>
        </p:nvSpPr>
        <p:spPr>
          <a:xfrm>
            <a:off x="5503814" y="1324800"/>
            <a:ext cx="168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Grievance reports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9"/>
          <p:cNvSpPr txBox="1"/>
          <p:nvPr/>
        </p:nvSpPr>
        <p:spPr>
          <a:xfrm>
            <a:off x="462100" y="452075"/>
            <a:ext cx="422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200"/>
              <a:buFont typeface="Arial"/>
              <a:buNone/>
            </a:pPr>
            <a:r>
              <a:rPr b="1" lang="en" sz="3000">
                <a:solidFill>
                  <a:schemeClr val="lt1"/>
                </a:solidFill>
                <a:latin typeface="Share Tech"/>
                <a:ea typeface="Share Tech"/>
                <a:cs typeface="Share Tech"/>
                <a:sym typeface="Share Tech"/>
              </a:rPr>
              <a:t>CHALLENGES </a:t>
            </a:r>
            <a:r>
              <a:rPr b="1" lang="en" sz="3000">
                <a:solidFill>
                  <a:srgbClr val="00CFCC"/>
                </a:solidFill>
                <a:latin typeface="Share Tech"/>
                <a:ea typeface="Share Tech"/>
                <a:cs typeface="Share Tech"/>
                <a:sym typeface="Share Tech"/>
              </a:rPr>
              <a:t>FACED</a:t>
            </a:r>
            <a:endParaRPr b="1" sz="3000">
              <a:solidFill>
                <a:srgbClr val="00CFCC"/>
              </a:solidFill>
              <a:latin typeface="Share Tech"/>
              <a:ea typeface="Share Tech"/>
              <a:cs typeface="Share Tech"/>
              <a:sym typeface="Share Tech"/>
            </a:endParaRPr>
          </a:p>
        </p:txBody>
      </p:sp>
      <p:sp>
        <p:nvSpPr>
          <p:cNvPr id="656" name="Google Shape;656;p39"/>
          <p:cNvSpPr txBox="1"/>
          <p:nvPr/>
        </p:nvSpPr>
        <p:spPr>
          <a:xfrm>
            <a:off x="763500" y="1305950"/>
            <a:ext cx="84387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aven Pro"/>
              <a:buChar char="●"/>
            </a:pPr>
            <a:r>
              <a:rPr lang="en" sz="2400">
                <a:solidFill>
                  <a:schemeClr val="lt1"/>
                </a:solidFill>
                <a:latin typeface="Maven Pro"/>
                <a:ea typeface="Maven Pro"/>
                <a:cs typeface="Maven Pro"/>
                <a:sym typeface="Maven Pro"/>
              </a:rPr>
              <a:t>Adding Support Function.</a:t>
            </a:r>
            <a:endParaRPr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400">
              <a:solidFill>
                <a:schemeClr val="lt1"/>
              </a:solidFill>
              <a:latin typeface="Maven Pro"/>
              <a:ea typeface="Maven Pro"/>
              <a:cs typeface="Maven Pro"/>
              <a:sym typeface="Maven Pro"/>
            </a:endParaRPr>
          </a:p>
          <a:p>
            <a:pPr indent="-381000" lvl="0" marL="457200" rtl="0" algn="l">
              <a:spcBef>
                <a:spcPts val="0"/>
              </a:spcBef>
              <a:spcAft>
                <a:spcPts val="0"/>
              </a:spcAft>
              <a:buClr>
                <a:schemeClr val="lt1"/>
              </a:buClr>
              <a:buSzPts val="2400"/>
              <a:buFont typeface="Maven Pro"/>
              <a:buChar char="●"/>
            </a:pPr>
            <a:r>
              <a:rPr lang="en" sz="2400">
                <a:solidFill>
                  <a:schemeClr val="lt1"/>
                </a:solidFill>
                <a:latin typeface="Maven Pro"/>
                <a:ea typeface="Maven Pro"/>
                <a:cs typeface="Maven Pro"/>
                <a:sym typeface="Maven Pro"/>
              </a:rPr>
              <a:t>Creating Reports Module.</a:t>
            </a:r>
            <a:endParaRPr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400">
              <a:solidFill>
                <a:schemeClr val="lt1"/>
              </a:solidFill>
              <a:latin typeface="Maven Pro"/>
              <a:ea typeface="Maven Pro"/>
              <a:cs typeface="Maven Pro"/>
              <a:sym typeface="Maven Pro"/>
            </a:endParaRPr>
          </a:p>
          <a:p>
            <a:pPr indent="-381000" lvl="0" marL="457200" rtl="0" algn="l">
              <a:spcBef>
                <a:spcPts val="0"/>
              </a:spcBef>
              <a:spcAft>
                <a:spcPts val="0"/>
              </a:spcAft>
              <a:buClr>
                <a:schemeClr val="lt1"/>
              </a:buClr>
              <a:buSzPts val="2400"/>
              <a:buFont typeface="Maven Pro"/>
              <a:buChar char="●"/>
            </a:pPr>
            <a:r>
              <a:rPr lang="en" sz="2400">
                <a:solidFill>
                  <a:schemeClr val="lt1"/>
                </a:solidFill>
                <a:latin typeface="Maven Pro"/>
                <a:ea typeface="Maven Pro"/>
                <a:cs typeface="Maven Pro"/>
                <a:sym typeface="Maven Pro"/>
              </a:rPr>
              <a:t>Sorting Function.</a:t>
            </a:r>
            <a:endParaRPr sz="2400">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0"/>
          <p:cNvSpPr txBox="1"/>
          <p:nvPr/>
        </p:nvSpPr>
        <p:spPr>
          <a:xfrm>
            <a:off x="421925" y="251150"/>
            <a:ext cx="520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b="1" lang="en" sz="3000">
                <a:solidFill>
                  <a:schemeClr val="lt1"/>
                </a:solidFill>
                <a:latin typeface="Share Tech"/>
                <a:ea typeface="Share Tech"/>
                <a:cs typeface="Share Tech"/>
                <a:sym typeface="Share Tech"/>
              </a:rPr>
              <a:t>REVIEW</a:t>
            </a:r>
            <a:endParaRPr b="1" sz="3000">
              <a:latin typeface="Share Tech"/>
              <a:ea typeface="Share Tech"/>
              <a:cs typeface="Share Tech"/>
              <a:sym typeface="Share Tech"/>
            </a:endParaRPr>
          </a:p>
        </p:txBody>
      </p:sp>
      <p:sp>
        <p:nvSpPr>
          <p:cNvPr id="662" name="Google Shape;662;p40"/>
          <p:cNvSpPr txBox="1"/>
          <p:nvPr/>
        </p:nvSpPr>
        <p:spPr>
          <a:xfrm>
            <a:off x="642950" y="1125150"/>
            <a:ext cx="8147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project focuses on developing a typical student grievance system which works and functions for registering student issues.</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Thus ,The project ensures a democratic campus environment, acquaints all the faculty and students about their rights, and also provides a qualitative and quantitative development of the college.</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main objective of the complaints management system is to make complaints easier to resolve and to target problem areas. It is used to record, resolve and respond to students complaints.</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41"/>
          <p:cNvPicPr preferRelativeResize="0"/>
          <p:nvPr/>
        </p:nvPicPr>
        <p:blipFill rotWithShape="1">
          <a:blip r:embed="rId3">
            <a:alphaModFix/>
          </a:blip>
          <a:srcRect b="0" l="0" r="0" t="0"/>
          <a:stretch/>
        </p:blipFill>
        <p:spPr>
          <a:xfrm>
            <a:off x="3924900" y="2681025"/>
            <a:ext cx="3171324" cy="1889775"/>
          </a:xfrm>
          <a:prstGeom prst="rect">
            <a:avLst/>
          </a:prstGeom>
          <a:noFill/>
          <a:ln>
            <a:noFill/>
          </a:ln>
        </p:spPr>
      </p:pic>
      <p:pic>
        <p:nvPicPr>
          <p:cNvPr id="668" name="Google Shape;668;p41"/>
          <p:cNvPicPr preferRelativeResize="0"/>
          <p:nvPr/>
        </p:nvPicPr>
        <p:blipFill rotWithShape="1">
          <a:blip r:embed="rId4">
            <a:alphaModFix/>
          </a:blip>
          <a:srcRect b="0" l="0" r="0" t="0"/>
          <a:stretch/>
        </p:blipFill>
        <p:spPr>
          <a:xfrm>
            <a:off x="5160014" y="1914980"/>
            <a:ext cx="548700" cy="1597701"/>
          </a:xfrm>
          <a:prstGeom prst="rect">
            <a:avLst/>
          </a:prstGeom>
          <a:noFill/>
          <a:ln>
            <a:noFill/>
          </a:ln>
        </p:spPr>
      </p:pic>
      <p:pic>
        <p:nvPicPr>
          <p:cNvPr id="669" name="Google Shape;669;p41"/>
          <p:cNvPicPr preferRelativeResize="0"/>
          <p:nvPr/>
        </p:nvPicPr>
        <p:blipFill rotWithShape="1">
          <a:blip r:embed="rId5">
            <a:alphaModFix/>
          </a:blip>
          <a:srcRect b="0" l="0" r="0" t="0"/>
          <a:stretch/>
        </p:blipFill>
        <p:spPr>
          <a:xfrm>
            <a:off x="5047384" y="702150"/>
            <a:ext cx="1279700" cy="1498275"/>
          </a:xfrm>
          <a:prstGeom prst="rect">
            <a:avLst/>
          </a:prstGeom>
          <a:noFill/>
          <a:ln>
            <a:noFill/>
          </a:ln>
        </p:spPr>
      </p:pic>
      <p:sp>
        <p:nvSpPr>
          <p:cNvPr id="670" name="Google Shape;670;p41"/>
          <p:cNvSpPr txBox="1"/>
          <p:nvPr/>
        </p:nvSpPr>
        <p:spPr>
          <a:xfrm>
            <a:off x="152400" y="152400"/>
            <a:ext cx="4679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600">
                <a:solidFill>
                  <a:srgbClr val="00CFCC"/>
                </a:solidFill>
                <a:latin typeface="Share Tech"/>
                <a:ea typeface="Share Tech"/>
                <a:cs typeface="Share Tech"/>
                <a:sym typeface="Share Tech"/>
              </a:rPr>
              <a:t>Thanks</a:t>
            </a:r>
            <a:r>
              <a:rPr b="1" lang="en" sz="7200">
                <a:solidFill>
                  <a:schemeClr val="lt1"/>
                </a:solidFill>
                <a:latin typeface="Share Tech"/>
                <a:ea typeface="Share Tech"/>
                <a:cs typeface="Share Tech"/>
                <a:sym typeface="Share Tech"/>
              </a:rPr>
              <a:t>!</a:t>
            </a:r>
            <a:endParaRPr>
              <a:latin typeface="Share Tech"/>
              <a:ea typeface="Share Tech"/>
              <a:cs typeface="Share Tech"/>
              <a:sym typeface="Share Tech"/>
            </a:endParaRPr>
          </a:p>
        </p:txBody>
      </p:sp>
      <p:sp>
        <p:nvSpPr>
          <p:cNvPr id="671" name="Google Shape;671;p41"/>
          <p:cNvSpPr txBox="1"/>
          <p:nvPr/>
        </p:nvSpPr>
        <p:spPr>
          <a:xfrm>
            <a:off x="294750" y="1239050"/>
            <a:ext cx="3000000" cy="89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900">
                <a:solidFill>
                  <a:schemeClr val="lt1"/>
                </a:solidFill>
                <a:latin typeface="Maven Pro SemiBold"/>
                <a:ea typeface="Maven Pro SemiBold"/>
                <a:cs typeface="Maven Pro SemiBold"/>
                <a:sym typeface="Maven Pro SemiBold"/>
              </a:rPr>
              <a:t>Any </a:t>
            </a:r>
            <a:r>
              <a:rPr lang="en" sz="1900">
                <a:solidFill>
                  <a:srgbClr val="00CFCC"/>
                </a:solidFill>
                <a:latin typeface="Maven Pro SemiBold"/>
                <a:ea typeface="Maven Pro SemiBold"/>
                <a:cs typeface="Maven Pro SemiBold"/>
                <a:sym typeface="Maven Pro SemiBold"/>
              </a:rPr>
              <a:t>questions</a:t>
            </a:r>
            <a:r>
              <a:rPr lang="en" sz="1900">
                <a:solidFill>
                  <a:schemeClr val="lt1"/>
                </a:solidFill>
                <a:latin typeface="Maven Pro SemiBold"/>
                <a:ea typeface="Maven Pro SemiBold"/>
                <a:cs typeface="Maven Pro SemiBold"/>
                <a:sym typeface="Maven Pro SemiBold"/>
              </a:rPr>
              <a:t>?</a:t>
            </a:r>
            <a:endParaRPr sz="1900">
              <a:solidFill>
                <a:schemeClr val="lt1"/>
              </a:solidFill>
              <a:latin typeface="Maven Pro SemiBold"/>
              <a:ea typeface="Maven Pro SemiBold"/>
              <a:cs typeface="Maven Pro SemiBold"/>
              <a:sym typeface="Maven Pro SemiBold"/>
            </a:endParaRPr>
          </a:p>
          <a:p>
            <a:pPr indent="0" lvl="0" marL="0" rtl="0" algn="l">
              <a:lnSpc>
                <a:spcPct val="115000"/>
              </a:lnSpc>
              <a:spcBef>
                <a:spcPts val="600"/>
              </a:spcBef>
              <a:spcAft>
                <a:spcPts val="0"/>
              </a:spcAft>
              <a:buNone/>
            </a:pPr>
            <a:r>
              <a:t/>
            </a:r>
            <a:endParaRPr sz="1900">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9"/>
          <p:cNvSpPr txBox="1"/>
          <p:nvPr>
            <p:ph idx="1" type="body"/>
          </p:nvPr>
        </p:nvSpPr>
        <p:spPr>
          <a:xfrm>
            <a:off x="597375" y="1063525"/>
            <a:ext cx="7866900" cy="3786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Char char="●"/>
            </a:pPr>
            <a:r>
              <a:rPr lang="en" sz="1700">
                <a:solidFill>
                  <a:srgbClr val="FFFFFF"/>
                </a:solidFill>
              </a:rPr>
              <a:t>Student grievance system is a structural system which helps students to report a complaint or a cause of discomfort caused by their fellow classmates or the staffs of their respective subjects.</a:t>
            </a:r>
            <a:endParaRPr sz="1700">
              <a:solidFill>
                <a:srgbClr val="FFFFFF"/>
              </a:solidFill>
            </a:endParaRPr>
          </a:p>
          <a:p>
            <a:pPr indent="0" lvl="0" marL="0" rtl="0" algn="l">
              <a:lnSpc>
                <a:spcPct val="115000"/>
              </a:lnSpc>
              <a:spcBef>
                <a:spcPts val="0"/>
              </a:spcBef>
              <a:spcAft>
                <a:spcPts val="0"/>
              </a:spcAft>
              <a:buSzPts val="1000"/>
              <a:buNone/>
            </a:pPr>
            <a:r>
              <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n" sz="1700">
                <a:solidFill>
                  <a:srgbClr val="FFFFFF"/>
                </a:solidFill>
              </a:rPr>
              <a:t>This comprises of three logins namely</a:t>
            </a:r>
            <a:endParaRPr sz="1700">
              <a:solidFill>
                <a:srgbClr val="FFFFFF"/>
              </a:solidFill>
            </a:endParaRPr>
          </a:p>
          <a:p>
            <a:pPr indent="0" lvl="0" marL="0" rtl="0" algn="l">
              <a:lnSpc>
                <a:spcPct val="115000"/>
              </a:lnSpc>
              <a:spcBef>
                <a:spcPts val="0"/>
              </a:spcBef>
              <a:spcAft>
                <a:spcPts val="0"/>
              </a:spcAft>
              <a:buSzPts val="1000"/>
              <a:buNone/>
            </a:pPr>
            <a:r>
              <a:t/>
            </a:r>
            <a:endParaRPr sz="1100">
              <a:solidFill>
                <a:srgbClr val="FFFFFF"/>
              </a:solidFill>
            </a:endParaRPr>
          </a:p>
          <a:p>
            <a:pPr indent="-323850" lvl="0" marL="1371600" rtl="0" algn="l">
              <a:lnSpc>
                <a:spcPct val="115000"/>
              </a:lnSpc>
              <a:spcBef>
                <a:spcPts val="0"/>
              </a:spcBef>
              <a:spcAft>
                <a:spcPts val="0"/>
              </a:spcAft>
              <a:buClr>
                <a:srgbClr val="FFFFFF"/>
              </a:buClr>
              <a:buSzPts val="1500"/>
              <a:buChar char="●"/>
            </a:pPr>
            <a:r>
              <a:rPr lang="en" sz="1500">
                <a:solidFill>
                  <a:srgbClr val="FFFFFF"/>
                </a:solidFill>
              </a:rPr>
              <a:t>Student Login</a:t>
            </a:r>
            <a:endParaRPr sz="1500">
              <a:solidFill>
                <a:srgbClr val="FFFFFF"/>
              </a:solidFill>
            </a:endParaRPr>
          </a:p>
          <a:p>
            <a:pPr indent="0" lvl="0" marL="914400" rtl="0" algn="l">
              <a:lnSpc>
                <a:spcPct val="115000"/>
              </a:lnSpc>
              <a:spcBef>
                <a:spcPts val="0"/>
              </a:spcBef>
              <a:spcAft>
                <a:spcPts val="0"/>
              </a:spcAft>
              <a:buSzPts val="1000"/>
              <a:buNone/>
            </a:pPr>
            <a:r>
              <a:t/>
            </a:r>
            <a:endParaRPr sz="1500">
              <a:solidFill>
                <a:srgbClr val="FFFFFF"/>
              </a:solidFill>
            </a:endParaRPr>
          </a:p>
          <a:p>
            <a:pPr indent="-323850" lvl="0" marL="1371600" rtl="0" algn="l">
              <a:lnSpc>
                <a:spcPct val="115000"/>
              </a:lnSpc>
              <a:spcBef>
                <a:spcPts val="0"/>
              </a:spcBef>
              <a:spcAft>
                <a:spcPts val="0"/>
              </a:spcAft>
              <a:buClr>
                <a:srgbClr val="FFFFFF"/>
              </a:buClr>
              <a:buSzPts val="1500"/>
              <a:buChar char="●"/>
            </a:pPr>
            <a:r>
              <a:rPr lang="en" sz="1500">
                <a:solidFill>
                  <a:srgbClr val="FFFFFF"/>
                </a:solidFill>
              </a:rPr>
              <a:t>Grievance Cell Member’s Login</a:t>
            </a:r>
            <a:endParaRPr sz="1500">
              <a:solidFill>
                <a:srgbClr val="FFFFFF"/>
              </a:solidFill>
            </a:endParaRPr>
          </a:p>
          <a:p>
            <a:pPr indent="0" lvl="0" marL="914400" rtl="0" algn="l">
              <a:lnSpc>
                <a:spcPct val="115000"/>
              </a:lnSpc>
              <a:spcBef>
                <a:spcPts val="0"/>
              </a:spcBef>
              <a:spcAft>
                <a:spcPts val="0"/>
              </a:spcAft>
              <a:buSzPts val="1000"/>
              <a:buNone/>
            </a:pPr>
            <a:r>
              <a:t/>
            </a:r>
            <a:endParaRPr sz="1500">
              <a:solidFill>
                <a:srgbClr val="FFFFFF"/>
              </a:solidFill>
            </a:endParaRPr>
          </a:p>
          <a:p>
            <a:pPr indent="-323850" lvl="0" marL="1371600" rtl="0" algn="l">
              <a:lnSpc>
                <a:spcPct val="115000"/>
              </a:lnSpc>
              <a:spcBef>
                <a:spcPts val="0"/>
              </a:spcBef>
              <a:spcAft>
                <a:spcPts val="0"/>
              </a:spcAft>
              <a:buClr>
                <a:srgbClr val="FFFFFF"/>
              </a:buClr>
              <a:buSzPts val="1500"/>
              <a:buChar char="●"/>
            </a:pPr>
            <a:r>
              <a:rPr lang="en" sz="1500">
                <a:solidFill>
                  <a:srgbClr val="FFFFFF"/>
                </a:solidFill>
              </a:rPr>
              <a:t>Admin Login</a:t>
            </a:r>
            <a:endParaRPr sz="1500">
              <a:solidFill>
                <a:srgbClr val="FFFFFF"/>
              </a:solidFill>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1600"/>
              </a:spcBef>
              <a:spcAft>
                <a:spcPts val="1600"/>
              </a:spcAft>
              <a:buSzPts val="1000"/>
              <a:buNone/>
            </a:pPr>
            <a:r>
              <a:t/>
            </a:r>
            <a:endParaRPr/>
          </a:p>
        </p:txBody>
      </p:sp>
      <p:sp>
        <p:nvSpPr>
          <p:cNvPr id="526" name="Google Shape;526;p29"/>
          <p:cNvSpPr txBox="1"/>
          <p:nvPr>
            <p:ph type="ctrTitle"/>
          </p:nvPr>
        </p:nvSpPr>
        <p:spPr>
          <a:xfrm flipH="1">
            <a:off x="359675" y="0"/>
            <a:ext cx="4953600" cy="1498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600"/>
              <a:buNone/>
            </a:pPr>
            <a:r>
              <a:rPr b="1" lang="en" sz="2200">
                <a:solidFill>
                  <a:srgbClr val="FFFFFF"/>
                </a:solidFill>
              </a:rPr>
              <a:t>STUDENTS</a:t>
            </a:r>
            <a:r>
              <a:rPr b="1" lang="en" sz="2200">
                <a:solidFill>
                  <a:schemeClr val="accent2"/>
                </a:solidFill>
              </a:rPr>
              <a:t> GRIEVANCE </a:t>
            </a:r>
            <a:r>
              <a:rPr b="1" lang="en" sz="2200">
                <a:solidFill>
                  <a:srgbClr val="FFFFFF"/>
                </a:solidFill>
              </a:rPr>
              <a:t>SYSTEM</a:t>
            </a:r>
            <a:endParaRPr b="1" sz="2200">
              <a:solidFill>
                <a:srgbClr val="FFFFFF"/>
              </a:solidFill>
            </a:endParaRPr>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0"/>
          <p:cNvSpPr txBox="1"/>
          <p:nvPr/>
        </p:nvSpPr>
        <p:spPr>
          <a:xfrm>
            <a:off x="863950" y="1305975"/>
            <a:ext cx="7835700" cy="2590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It helps with the student to report the grievance in the department or of that of college.</a:t>
            </a:r>
            <a:endParaRPr sz="1800">
              <a:solidFill>
                <a:schemeClr val="lt1"/>
              </a:solidFill>
              <a:latin typeface="Maven Pro"/>
              <a:ea typeface="Maven Pro"/>
              <a:cs typeface="Maven Pro"/>
              <a:sym typeface="Maven Pro"/>
            </a:endParaRPr>
          </a:p>
          <a:p>
            <a:pPr indent="0" lvl="0" marL="0" rtl="0" algn="l">
              <a:lnSpc>
                <a:spcPct val="115000"/>
              </a:lnSpc>
              <a:spcBef>
                <a:spcPts val="600"/>
              </a:spcBef>
              <a:spcAft>
                <a:spcPts val="0"/>
              </a:spcAft>
              <a:buNone/>
            </a:pPr>
            <a:r>
              <a:t/>
            </a:r>
            <a:endParaRPr sz="100">
              <a:solidFill>
                <a:schemeClr val="lt1"/>
              </a:solidFill>
              <a:latin typeface="Maven Pro"/>
              <a:ea typeface="Maven Pro"/>
              <a:cs typeface="Maven Pro"/>
              <a:sym typeface="Maven Pro"/>
            </a:endParaRPr>
          </a:p>
          <a:p>
            <a:pPr indent="-342900" lvl="0" marL="457200" rtl="0" algn="l">
              <a:lnSpc>
                <a:spcPct val="115000"/>
              </a:lnSpc>
              <a:spcBef>
                <a:spcPts val="60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It </a:t>
            </a:r>
            <a:r>
              <a:rPr lang="en" sz="1800">
                <a:solidFill>
                  <a:schemeClr val="lt1"/>
                </a:solidFill>
                <a:latin typeface="Maven Pro"/>
                <a:ea typeface="Maven Pro"/>
                <a:cs typeface="Maven Pro"/>
                <a:sym typeface="Maven Pro"/>
              </a:rPr>
              <a:t>collects information On student details and grievances.</a:t>
            </a:r>
            <a:endParaRPr sz="1800">
              <a:solidFill>
                <a:schemeClr val="lt1"/>
              </a:solidFill>
              <a:latin typeface="Maven Pro"/>
              <a:ea typeface="Maven Pro"/>
              <a:cs typeface="Maven Pro"/>
              <a:sym typeface="Maven Pro"/>
            </a:endParaRPr>
          </a:p>
          <a:p>
            <a:pPr indent="0" lvl="0" marL="0" rtl="0" algn="l">
              <a:lnSpc>
                <a:spcPct val="115000"/>
              </a:lnSpc>
              <a:spcBef>
                <a:spcPts val="600"/>
              </a:spcBef>
              <a:spcAft>
                <a:spcPts val="0"/>
              </a:spcAft>
              <a:buNone/>
            </a:pPr>
            <a:r>
              <a:t/>
            </a:r>
            <a:endParaRPr sz="400">
              <a:solidFill>
                <a:schemeClr val="lt1"/>
              </a:solidFill>
              <a:latin typeface="Maven Pro"/>
              <a:ea typeface="Maven Pro"/>
              <a:cs typeface="Maven Pro"/>
              <a:sym typeface="Maven Pro"/>
            </a:endParaRPr>
          </a:p>
          <a:p>
            <a:pPr indent="-342900" lvl="0" marL="457200" rtl="0" algn="l">
              <a:lnSpc>
                <a:spcPct val="115000"/>
              </a:lnSpc>
              <a:spcBef>
                <a:spcPts val="60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It helps students to check the status of the complaint.</a:t>
            </a:r>
            <a:endParaRPr sz="1800">
              <a:solidFill>
                <a:schemeClr val="lt1"/>
              </a:solidFill>
              <a:latin typeface="Maven Pro"/>
              <a:ea typeface="Maven Pro"/>
              <a:cs typeface="Maven Pro"/>
              <a:sym typeface="Maven Pro"/>
            </a:endParaRPr>
          </a:p>
          <a:p>
            <a:pPr indent="0" lvl="0" marL="914400" rtl="0" algn="l">
              <a:lnSpc>
                <a:spcPct val="115000"/>
              </a:lnSpc>
              <a:spcBef>
                <a:spcPts val="600"/>
              </a:spcBef>
              <a:spcAft>
                <a:spcPts val="0"/>
              </a:spcAft>
              <a:buNone/>
            </a:pPr>
            <a:r>
              <a:t/>
            </a:r>
            <a:endParaRPr sz="400">
              <a:solidFill>
                <a:schemeClr val="lt1"/>
              </a:solidFill>
              <a:latin typeface="Maven Pro"/>
              <a:ea typeface="Maven Pro"/>
              <a:cs typeface="Maven Pro"/>
              <a:sym typeface="Maven Pro"/>
            </a:endParaRPr>
          </a:p>
          <a:p>
            <a:pPr indent="-342900" lvl="0" marL="457200" rtl="0" algn="l">
              <a:lnSpc>
                <a:spcPct val="115000"/>
              </a:lnSpc>
              <a:spcBef>
                <a:spcPts val="60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They can view response given by committee members.</a:t>
            </a:r>
            <a:endParaRPr sz="1800">
              <a:solidFill>
                <a:schemeClr val="lt1"/>
              </a:solidFill>
              <a:latin typeface="Maven Pro"/>
              <a:ea typeface="Maven Pro"/>
              <a:cs typeface="Maven Pro"/>
              <a:sym typeface="Maven Pro"/>
            </a:endParaRPr>
          </a:p>
          <a:p>
            <a:pPr indent="0" lvl="0" marL="0" rtl="0" algn="l">
              <a:lnSpc>
                <a:spcPct val="115000"/>
              </a:lnSpc>
              <a:spcBef>
                <a:spcPts val="600"/>
              </a:spcBef>
              <a:spcAft>
                <a:spcPts val="0"/>
              </a:spcAft>
              <a:buNone/>
            </a:pPr>
            <a:r>
              <a:t/>
            </a:r>
            <a:endParaRPr sz="600">
              <a:solidFill>
                <a:schemeClr val="lt1"/>
              </a:solidFill>
              <a:latin typeface="Maven Pro"/>
              <a:ea typeface="Maven Pro"/>
              <a:cs typeface="Maven Pro"/>
              <a:sym typeface="Maven Pro"/>
            </a:endParaRPr>
          </a:p>
        </p:txBody>
      </p:sp>
      <p:sp>
        <p:nvSpPr>
          <p:cNvPr id="532" name="Google Shape;532;p30"/>
          <p:cNvSpPr txBox="1"/>
          <p:nvPr/>
        </p:nvSpPr>
        <p:spPr>
          <a:xfrm>
            <a:off x="632875" y="421925"/>
            <a:ext cx="3938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200"/>
              <a:buFont typeface="Arial"/>
              <a:buNone/>
            </a:pPr>
            <a:r>
              <a:rPr b="1" lang="en" sz="3000">
                <a:solidFill>
                  <a:schemeClr val="lt1"/>
                </a:solidFill>
                <a:latin typeface="Share Tech"/>
                <a:ea typeface="Share Tech"/>
                <a:cs typeface="Share Tech"/>
                <a:sym typeface="Share Tech"/>
              </a:rPr>
              <a:t>STUDENT </a:t>
            </a:r>
            <a:r>
              <a:rPr b="1" lang="en" sz="3000">
                <a:solidFill>
                  <a:srgbClr val="00CFCC"/>
                </a:solidFill>
                <a:latin typeface="Share Tech"/>
                <a:ea typeface="Share Tech"/>
                <a:cs typeface="Share Tech"/>
                <a:sym typeface="Share Tech"/>
              </a:rPr>
              <a:t>LOGIN</a:t>
            </a:r>
            <a:endParaRPr b="1" sz="3000">
              <a:solidFill>
                <a:srgbClr val="00CFCC"/>
              </a:solidFill>
              <a:latin typeface="Share Tech"/>
              <a:ea typeface="Share Tech"/>
              <a:cs typeface="Share Tech"/>
              <a:sym typeface="Share Tech"/>
            </a:endParaRPr>
          </a:p>
          <a:p>
            <a:pPr indent="0" lvl="0" marL="0" rtl="0" algn="l">
              <a:spcBef>
                <a:spcPts val="0"/>
              </a:spcBef>
              <a:spcAft>
                <a:spcPts val="0"/>
              </a:spcAft>
              <a:buNone/>
            </a:pPr>
            <a:r>
              <a:t/>
            </a:r>
            <a:endParaRPr b="1">
              <a:latin typeface="Share Tech"/>
              <a:ea typeface="Share Tech"/>
              <a:cs typeface="Share Tech"/>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1"/>
          <p:cNvSpPr txBox="1"/>
          <p:nvPr/>
        </p:nvSpPr>
        <p:spPr>
          <a:xfrm>
            <a:off x="632900" y="411875"/>
            <a:ext cx="536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200"/>
              <a:buFont typeface="Arial"/>
              <a:buNone/>
            </a:pPr>
            <a:r>
              <a:rPr b="1" lang="en" sz="3000">
                <a:solidFill>
                  <a:schemeClr val="lt1"/>
                </a:solidFill>
                <a:latin typeface="Share Tech"/>
                <a:ea typeface="Share Tech"/>
                <a:cs typeface="Share Tech"/>
                <a:sym typeface="Share Tech"/>
              </a:rPr>
              <a:t>GRIEVANCE </a:t>
            </a:r>
            <a:r>
              <a:rPr b="1" lang="en" sz="3000">
                <a:solidFill>
                  <a:srgbClr val="00CFCC"/>
                </a:solidFill>
                <a:latin typeface="Share Tech"/>
                <a:ea typeface="Share Tech"/>
                <a:cs typeface="Share Tech"/>
                <a:sym typeface="Share Tech"/>
              </a:rPr>
              <a:t>CELL </a:t>
            </a:r>
            <a:r>
              <a:rPr b="1" lang="en" sz="3000">
                <a:solidFill>
                  <a:schemeClr val="lt1"/>
                </a:solidFill>
                <a:latin typeface="Share Tech"/>
                <a:ea typeface="Share Tech"/>
                <a:cs typeface="Share Tech"/>
                <a:sym typeface="Share Tech"/>
              </a:rPr>
              <a:t>MEMBER </a:t>
            </a:r>
            <a:r>
              <a:rPr b="1" lang="en" sz="3000">
                <a:solidFill>
                  <a:srgbClr val="00CFCC"/>
                </a:solidFill>
                <a:latin typeface="Share Tech"/>
                <a:ea typeface="Share Tech"/>
                <a:cs typeface="Share Tech"/>
                <a:sym typeface="Share Tech"/>
              </a:rPr>
              <a:t>LOGIN</a:t>
            </a:r>
            <a:endParaRPr b="1">
              <a:latin typeface="Share Tech"/>
              <a:ea typeface="Share Tech"/>
              <a:cs typeface="Share Tech"/>
              <a:sym typeface="Share Tech"/>
            </a:endParaRPr>
          </a:p>
        </p:txBody>
      </p:sp>
      <p:sp>
        <p:nvSpPr>
          <p:cNvPr id="538" name="Google Shape;538;p31"/>
          <p:cNvSpPr txBox="1"/>
          <p:nvPr/>
        </p:nvSpPr>
        <p:spPr>
          <a:xfrm>
            <a:off x="1064875" y="1366250"/>
            <a:ext cx="7494300" cy="1125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600"/>
              </a:spcBef>
              <a:spcAft>
                <a:spcPts val="0"/>
              </a:spcAft>
              <a:buClr>
                <a:schemeClr val="lt1"/>
              </a:buClr>
              <a:buSzPts val="1100"/>
              <a:buFont typeface="Maven Pro"/>
              <a:buChar char="●"/>
            </a:pPr>
            <a:r>
              <a:rPr lang="en" sz="1700">
                <a:solidFill>
                  <a:schemeClr val="lt1"/>
                </a:solidFill>
                <a:latin typeface="Maven Pro"/>
                <a:ea typeface="Maven Pro"/>
                <a:cs typeface="Maven Pro"/>
                <a:sym typeface="Maven Pro"/>
              </a:rPr>
              <a:t>It enable the council members to access the grievances reported by students without the information on the students.</a:t>
            </a:r>
            <a:endParaRPr sz="1700">
              <a:solidFill>
                <a:schemeClr val="lt1"/>
              </a:solidFill>
              <a:latin typeface="Maven Pro"/>
              <a:ea typeface="Maven Pro"/>
              <a:cs typeface="Maven Pro"/>
              <a:sym typeface="Maven Pro"/>
            </a:endParaRPr>
          </a:p>
          <a:p>
            <a:pPr indent="-317500" lvl="0" marL="457200" rtl="0" algn="l">
              <a:lnSpc>
                <a:spcPct val="115000"/>
              </a:lnSpc>
              <a:spcBef>
                <a:spcPts val="600"/>
              </a:spcBef>
              <a:spcAft>
                <a:spcPts val="0"/>
              </a:spcAft>
              <a:buClr>
                <a:schemeClr val="lt1"/>
              </a:buClr>
              <a:buSzPts val="1400"/>
              <a:buFont typeface="Maven Pro"/>
              <a:buChar char="●"/>
            </a:pPr>
            <a:r>
              <a:rPr lang="en" sz="1700">
                <a:solidFill>
                  <a:schemeClr val="lt1"/>
                </a:solidFill>
                <a:latin typeface="Maven Pro"/>
                <a:ea typeface="Maven Pro"/>
                <a:cs typeface="Maven Pro"/>
                <a:sym typeface="Maven Pro"/>
              </a:rPr>
              <a:t>It enables cell members to view reports.</a:t>
            </a:r>
            <a:endParaRPr sz="1700">
              <a:solidFill>
                <a:schemeClr val="lt1"/>
              </a:solidFill>
              <a:latin typeface="Maven Pro"/>
              <a:ea typeface="Maven Pro"/>
              <a:cs typeface="Maven Pro"/>
              <a:sym typeface="Maven Pro"/>
            </a:endParaRPr>
          </a:p>
        </p:txBody>
      </p:sp>
      <p:sp>
        <p:nvSpPr>
          <p:cNvPr id="539" name="Google Shape;539;p31"/>
          <p:cNvSpPr txBox="1"/>
          <p:nvPr/>
        </p:nvSpPr>
        <p:spPr>
          <a:xfrm>
            <a:off x="984500" y="2702350"/>
            <a:ext cx="6590100" cy="646500"/>
          </a:xfrm>
          <a:prstGeom prst="rect">
            <a:avLst/>
          </a:prstGeom>
          <a:noFill/>
          <a:ln>
            <a:noFill/>
          </a:ln>
        </p:spPr>
        <p:txBody>
          <a:bodyPr anchorCtr="0" anchor="t" bIns="91425" lIns="91425" spcFirstLastPara="1" rIns="91425" wrap="square" tIns="91425">
            <a:spAutoFit/>
          </a:bodyPr>
          <a:lstStyle/>
          <a:p>
            <a:pPr indent="0" lvl="0" marL="101600" rtl="0" algn="l">
              <a:lnSpc>
                <a:spcPct val="115000"/>
              </a:lnSpc>
              <a:spcBef>
                <a:spcPts val="600"/>
              </a:spcBef>
              <a:spcAft>
                <a:spcPts val="0"/>
              </a:spcAft>
              <a:buClr>
                <a:schemeClr val="dk1"/>
              </a:buClr>
              <a:buSzPts val="2000"/>
              <a:buFont typeface="Arial"/>
              <a:buNone/>
            </a:pPr>
            <a:r>
              <a:rPr b="1" lang="en" sz="3000">
                <a:solidFill>
                  <a:schemeClr val="lt1"/>
                </a:solidFill>
                <a:latin typeface="Share Tech"/>
                <a:ea typeface="Share Tech"/>
                <a:cs typeface="Share Tech"/>
                <a:sym typeface="Share Tech"/>
              </a:rPr>
              <a:t>ADMIN </a:t>
            </a:r>
            <a:r>
              <a:rPr b="1" lang="en" sz="3000">
                <a:solidFill>
                  <a:srgbClr val="00CFCC"/>
                </a:solidFill>
                <a:latin typeface="Share Tech"/>
                <a:ea typeface="Share Tech"/>
                <a:cs typeface="Share Tech"/>
                <a:sym typeface="Share Tech"/>
              </a:rPr>
              <a:t>LOGIN</a:t>
            </a:r>
            <a:endParaRPr b="1" sz="3000">
              <a:solidFill>
                <a:srgbClr val="00CFCC"/>
              </a:solidFill>
              <a:latin typeface="Share Tech"/>
              <a:ea typeface="Share Tech"/>
              <a:cs typeface="Share Tech"/>
              <a:sym typeface="Share Tech"/>
            </a:endParaRPr>
          </a:p>
        </p:txBody>
      </p:sp>
      <p:sp>
        <p:nvSpPr>
          <p:cNvPr id="540" name="Google Shape;540;p31"/>
          <p:cNvSpPr txBox="1"/>
          <p:nvPr/>
        </p:nvSpPr>
        <p:spPr>
          <a:xfrm>
            <a:off x="1215475" y="3479300"/>
            <a:ext cx="73437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Enables the students and the members to change their passwords and maintain the feedbacks submitted by the students.</a:t>
            </a:r>
            <a:endParaRPr sz="18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grpSp>
        <p:nvGrpSpPr>
          <p:cNvPr id="545" name="Google Shape;545;p32"/>
          <p:cNvGrpSpPr/>
          <p:nvPr/>
        </p:nvGrpSpPr>
        <p:grpSpPr>
          <a:xfrm>
            <a:off x="2509794" y="1479150"/>
            <a:ext cx="3514811" cy="3252002"/>
            <a:chOff x="2991269" y="1153325"/>
            <a:chExt cx="3514811" cy="3252002"/>
          </a:xfrm>
        </p:grpSpPr>
        <p:sp>
          <p:nvSpPr>
            <p:cNvPr id="546" name="Google Shape;546;p3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050060"/>
            </a:solidFill>
            <a:ln>
              <a:noFill/>
            </a:ln>
          </p:spPr>
        </p:sp>
        <p:sp>
          <p:nvSpPr>
            <p:cNvPr id="547" name="Google Shape;547;p3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24D6FF"/>
            </a:solidFill>
            <a:ln>
              <a:noFill/>
            </a:ln>
          </p:spPr>
        </p:sp>
        <p:sp>
          <p:nvSpPr>
            <p:cNvPr id="548" name="Google Shape;548;p3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00FFFF"/>
            </a:solidFill>
            <a:ln>
              <a:noFill/>
            </a:ln>
          </p:spPr>
        </p:sp>
        <p:sp>
          <p:nvSpPr>
            <p:cNvPr id="549" name="Google Shape;549;p3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050060"/>
            </a:solidFill>
            <a:ln>
              <a:noFill/>
            </a:ln>
          </p:spPr>
        </p:sp>
        <p:sp>
          <p:nvSpPr>
            <p:cNvPr id="550" name="Google Shape;550;p3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24D6FF"/>
            </a:solidFill>
            <a:ln>
              <a:noFill/>
            </a:ln>
          </p:spPr>
        </p:sp>
        <p:sp>
          <p:nvSpPr>
            <p:cNvPr id="551" name="Google Shape;551;p3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00FFFF"/>
            </a:solidFill>
            <a:ln>
              <a:noFill/>
            </a:ln>
          </p:spPr>
        </p:sp>
        <p:sp>
          <p:nvSpPr>
            <p:cNvPr id="552" name="Google Shape;552;p3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24D6FF"/>
            </a:solidFill>
            <a:ln>
              <a:noFill/>
            </a:ln>
          </p:spPr>
        </p:sp>
        <p:sp>
          <p:nvSpPr>
            <p:cNvPr id="553" name="Google Shape;553;p32"/>
            <p:cNvSpPr/>
            <p:nvPr/>
          </p:nvSpPr>
          <p:spPr>
            <a:xfrm flipH="1">
              <a:off x="4749349" y="1153325"/>
              <a:ext cx="693508" cy="1201140"/>
            </a:xfrm>
            <a:custGeom>
              <a:rect b="b" l="l" r="r" t="t"/>
              <a:pathLst>
                <a:path extrusionOk="0" h="16697" w="10635">
                  <a:moveTo>
                    <a:pt x="10635" y="0"/>
                  </a:moveTo>
                  <a:lnTo>
                    <a:pt x="0" y="12722"/>
                  </a:lnTo>
                  <a:lnTo>
                    <a:pt x="10635" y="16697"/>
                  </a:lnTo>
                  <a:close/>
                </a:path>
              </a:pathLst>
            </a:custGeom>
            <a:solidFill>
              <a:srgbClr val="00FFFF"/>
            </a:solidFill>
            <a:ln>
              <a:noFill/>
            </a:ln>
          </p:spPr>
        </p:sp>
      </p:grpSp>
      <p:grpSp>
        <p:nvGrpSpPr>
          <p:cNvPr id="554" name="Google Shape;554;p32"/>
          <p:cNvGrpSpPr/>
          <p:nvPr/>
        </p:nvGrpSpPr>
        <p:grpSpPr>
          <a:xfrm>
            <a:off x="145020" y="1475893"/>
            <a:ext cx="3265906" cy="1986300"/>
            <a:chOff x="365144" y="1317980"/>
            <a:chExt cx="3265906" cy="1986300"/>
          </a:xfrm>
        </p:grpSpPr>
        <p:sp>
          <p:nvSpPr>
            <p:cNvPr id="555" name="Google Shape;555;p32"/>
            <p:cNvSpPr txBox="1"/>
            <p:nvPr/>
          </p:nvSpPr>
          <p:spPr>
            <a:xfrm>
              <a:off x="365144" y="1317980"/>
              <a:ext cx="2229900" cy="198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JAVASCRIPT</a:t>
              </a:r>
              <a:endParaRPr b="1" i="0" sz="18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Express.js and node.js(framework) Server-side applications.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160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r">
                <a:lnSpc>
                  <a:spcPct val="100000"/>
                </a:lnSpc>
                <a:spcBef>
                  <a:spcPts val="1600"/>
                </a:spcBef>
                <a:spcAft>
                  <a:spcPts val="160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556" name="Google Shape;556;p32"/>
            <p:cNvCxnSpPr/>
            <p:nvPr/>
          </p:nvCxnSpPr>
          <p:spPr>
            <a:xfrm rot="10800000">
              <a:off x="2587350" y="2536350"/>
              <a:ext cx="1043700" cy="0"/>
            </a:xfrm>
            <a:prstGeom prst="straightConnector1">
              <a:avLst/>
            </a:prstGeom>
            <a:noFill/>
            <a:ln cap="flat" cmpd="sng" w="9525">
              <a:solidFill>
                <a:srgbClr val="FFFFFF"/>
              </a:solidFill>
              <a:prstDash val="solid"/>
              <a:round/>
              <a:headEnd len="sm" w="sm" type="none"/>
              <a:tailEnd len="sm" w="sm" type="none"/>
            </a:ln>
          </p:spPr>
        </p:cxnSp>
        <p:sp>
          <p:nvSpPr>
            <p:cNvPr id="557" name="Google Shape;557;p32"/>
            <p:cNvSpPr/>
            <p:nvPr/>
          </p:nvSpPr>
          <p:spPr>
            <a:xfrm>
              <a:off x="2523501" y="2431050"/>
              <a:ext cx="198600" cy="198300"/>
            </a:xfrm>
            <a:prstGeom prst="ellipse">
              <a:avLst/>
            </a:prstGeom>
            <a:solidFill>
              <a:srgbClr val="24D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2"/>
            <p:cNvSpPr txBox="1"/>
            <p:nvPr/>
          </p:nvSpPr>
          <p:spPr>
            <a:xfrm>
              <a:off x="2434332" y="2365927"/>
              <a:ext cx="2349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800"/>
                <a:buFont typeface="Arial"/>
                <a:buNone/>
              </a:pPr>
              <a:r>
                <a:rPr b="0" i="0" lang="en" sz="800" u="none" cap="none" strike="noStrike">
                  <a:solidFill>
                    <a:srgbClr val="050060"/>
                  </a:solidFill>
                  <a:latin typeface="Lexend Deca"/>
                  <a:ea typeface="Lexend Deca"/>
                  <a:cs typeface="Lexend Deca"/>
                  <a:sym typeface="Lexend Deca"/>
                </a:rPr>
                <a:t>2</a:t>
              </a:r>
              <a:endParaRPr b="0" i="0" sz="800" u="none" cap="none" strike="noStrike">
                <a:solidFill>
                  <a:srgbClr val="050060"/>
                </a:solidFill>
                <a:latin typeface="Lexend Deca"/>
                <a:ea typeface="Lexend Deca"/>
                <a:cs typeface="Lexend Deca"/>
                <a:sym typeface="Lexend Deca"/>
              </a:endParaRPr>
            </a:p>
          </p:txBody>
        </p:sp>
      </p:grpSp>
      <p:grpSp>
        <p:nvGrpSpPr>
          <p:cNvPr id="559" name="Google Shape;559;p32"/>
          <p:cNvGrpSpPr/>
          <p:nvPr/>
        </p:nvGrpSpPr>
        <p:grpSpPr>
          <a:xfrm>
            <a:off x="4572000" y="1187247"/>
            <a:ext cx="4366381" cy="1384500"/>
            <a:chOff x="4908100" y="889950"/>
            <a:chExt cx="4124285" cy="1384500"/>
          </a:xfrm>
        </p:grpSpPr>
        <p:cxnSp>
          <p:nvCxnSpPr>
            <p:cNvPr id="560" name="Google Shape;560;p32"/>
            <p:cNvCxnSpPr/>
            <p:nvPr/>
          </p:nvCxnSpPr>
          <p:spPr>
            <a:xfrm>
              <a:off x="4908100" y="1593250"/>
              <a:ext cx="1618500" cy="0"/>
            </a:xfrm>
            <a:prstGeom prst="straightConnector1">
              <a:avLst/>
            </a:prstGeom>
            <a:noFill/>
            <a:ln cap="flat" cmpd="sng" w="9525">
              <a:solidFill>
                <a:srgbClr val="FFFFFF"/>
              </a:solidFill>
              <a:prstDash val="solid"/>
              <a:round/>
              <a:headEnd len="sm" w="sm" type="none"/>
              <a:tailEnd len="sm" w="sm" type="none"/>
            </a:ln>
          </p:spPr>
        </p:cxnSp>
        <p:sp>
          <p:nvSpPr>
            <p:cNvPr id="561" name="Google Shape;561;p32"/>
            <p:cNvSpPr txBox="1"/>
            <p:nvPr/>
          </p:nvSpPr>
          <p:spPr>
            <a:xfrm>
              <a:off x="6640485" y="889950"/>
              <a:ext cx="2391900" cy="138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rPr>
                <a:t>REACT.JS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 Onscreen side of webpages-client-side applications.</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160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62" name="Google Shape;562;p32"/>
            <p:cNvSpPr/>
            <p:nvPr/>
          </p:nvSpPr>
          <p:spPr>
            <a:xfrm>
              <a:off x="6427830" y="1493307"/>
              <a:ext cx="198600" cy="1983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2"/>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800"/>
                <a:buFont typeface="Arial"/>
                <a:buNone/>
              </a:pPr>
              <a:r>
                <a:rPr b="0" i="0" lang="en" sz="800" u="none" cap="none" strike="noStrike">
                  <a:solidFill>
                    <a:srgbClr val="050060"/>
                  </a:solidFill>
                  <a:latin typeface="Lexend Deca"/>
                  <a:ea typeface="Lexend Deca"/>
                  <a:cs typeface="Lexend Deca"/>
                  <a:sym typeface="Lexend Deca"/>
                </a:rPr>
                <a:t>1</a:t>
              </a:r>
              <a:endParaRPr b="0" i="0" sz="800" u="none" cap="none" strike="noStrike">
                <a:solidFill>
                  <a:srgbClr val="050060"/>
                </a:solidFill>
                <a:latin typeface="Lexend Deca"/>
                <a:ea typeface="Lexend Deca"/>
                <a:cs typeface="Lexend Deca"/>
                <a:sym typeface="Lexend Deca"/>
              </a:endParaRPr>
            </a:p>
          </p:txBody>
        </p:sp>
      </p:grpSp>
      <p:grpSp>
        <p:nvGrpSpPr>
          <p:cNvPr id="564" name="Google Shape;564;p32"/>
          <p:cNvGrpSpPr/>
          <p:nvPr/>
        </p:nvGrpSpPr>
        <p:grpSpPr>
          <a:xfrm>
            <a:off x="5846548" y="3014511"/>
            <a:ext cx="2469661" cy="1384500"/>
            <a:chOff x="6038025" y="2598925"/>
            <a:chExt cx="2469661" cy="1384500"/>
          </a:xfrm>
        </p:grpSpPr>
        <p:cxnSp>
          <p:nvCxnSpPr>
            <p:cNvPr id="565" name="Google Shape;565;p32"/>
            <p:cNvCxnSpPr/>
            <p:nvPr/>
          </p:nvCxnSpPr>
          <p:spPr>
            <a:xfrm>
              <a:off x="6038025" y="3312550"/>
              <a:ext cx="582000" cy="0"/>
            </a:xfrm>
            <a:prstGeom prst="straightConnector1">
              <a:avLst/>
            </a:prstGeom>
            <a:noFill/>
            <a:ln cap="flat" cmpd="sng" w="9525">
              <a:solidFill>
                <a:srgbClr val="FFFFFF"/>
              </a:solidFill>
              <a:prstDash val="solid"/>
              <a:round/>
              <a:headEnd len="sm" w="sm" type="none"/>
              <a:tailEnd len="sm" w="sm" type="none"/>
            </a:ln>
          </p:spPr>
        </p:cxnSp>
        <p:sp>
          <p:nvSpPr>
            <p:cNvPr id="566" name="Google Shape;566;p32"/>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FFFFFF"/>
                  </a:solidFill>
                </a:rPr>
                <a:t>MONGODB</a:t>
              </a:r>
              <a:endParaRPr b="1"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For d</a:t>
              </a:r>
              <a:r>
                <a:rPr lang="en" sz="1600">
                  <a:solidFill>
                    <a:srgbClr val="FFFFFF"/>
                  </a:solidFill>
                </a:rPr>
                <a:t>atabase and backend</a:t>
              </a:r>
              <a:r>
                <a:rPr b="0" i="0" lang="en" sz="1600" u="none" cap="none" strike="noStrike">
                  <a:solidFill>
                    <a:srgbClr val="FFFFFF"/>
                  </a:solidFill>
                  <a:latin typeface="Arial"/>
                  <a:ea typeface="Arial"/>
                  <a:cs typeface="Arial"/>
                  <a:sym typeface="Arial"/>
                </a:rPr>
                <a:t>.</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160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567" name="Google Shape;567;p32"/>
            <p:cNvSpPr/>
            <p:nvPr/>
          </p:nvSpPr>
          <p:spPr>
            <a:xfrm>
              <a:off x="6424027" y="3212150"/>
              <a:ext cx="198600" cy="1983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2"/>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800"/>
                <a:buFont typeface="Arial"/>
                <a:buNone/>
              </a:pPr>
              <a:r>
                <a:rPr b="0" i="0" lang="en" sz="800" u="none" cap="none" strike="noStrike">
                  <a:solidFill>
                    <a:srgbClr val="050060"/>
                  </a:solidFill>
                  <a:latin typeface="Lexend Deca"/>
                  <a:ea typeface="Lexend Deca"/>
                  <a:cs typeface="Lexend Deca"/>
                  <a:sym typeface="Lexend Deca"/>
                </a:rPr>
                <a:t>3</a:t>
              </a:r>
              <a:endParaRPr b="0" i="0" sz="800" u="none" cap="none" strike="noStrike">
                <a:solidFill>
                  <a:srgbClr val="050060"/>
                </a:solidFill>
                <a:latin typeface="Lexend Deca"/>
                <a:ea typeface="Lexend Deca"/>
                <a:cs typeface="Lexend Deca"/>
                <a:sym typeface="Lexend Dec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3"/>
          <p:cNvSpPr txBox="1"/>
          <p:nvPr/>
        </p:nvSpPr>
        <p:spPr>
          <a:xfrm>
            <a:off x="301375" y="361650"/>
            <a:ext cx="702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 sz="3000">
                <a:solidFill>
                  <a:schemeClr val="lt1"/>
                </a:solidFill>
                <a:latin typeface="Share Tech"/>
                <a:ea typeface="Share Tech"/>
                <a:cs typeface="Share Tech"/>
                <a:sym typeface="Share Tech"/>
              </a:rPr>
              <a:t>LIMITATIONS </a:t>
            </a:r>
            <a:r>
              <a:rPr b="1" lang="en" sz="3000">
                <a:solidFill>
                  <a:srgbClr val="00CFCC"/>
                </a:solidFill>
                <a:latin typeface="Share Tech"/>
                <a:ea typeface="Share Tech"/>
                <a:cs typeface="Share Tech"/>
                <a:sym typeface="Share Tech"/>
              </a:rPr>
              <a:t>OF </a:t>
            </a:r>
            <a:r>
              <a:rPr b="1" lang="en" sz="3000">
                <a:solidFill>
                  <a:schemeClr val="lt1"/>
                </a:solidFill>
                <a:latin typeface="Share Tech"/>
                <a:ea typeface="Share Tech"/>
                <a:cs typeface="Share Tech"/>
                <a:sym typeface="Share Tech"/>
              </a:rPr>
              <a:t>OTHER </a:t>
            </a:r>
            <a:r>
              <a:rPr b="1" lang="en" sz="3000">
                <a:solidFill>
                  <a:srgbClr val="00CFCC"/>
                </a:solidFill>
                <a:latin typeface="Share Tech"/>
                <a:ea typeface="Share Tech"/>
                <a:cs typeface="Share Tech"/>
                <a:sym typeface="Share Tech"/>
              </a:rPr>
              <a:t>EXISTING </a:t>
            </a:r>
            <a:r>
              <a:rPr b="1" lang="en" sz="3000">
                <a:solidFill>
                  <a:schemeClr val="lt1"/>
                </a:solidFill>
                <a:latin typeface="Share Tech"/>
                <a:ea typeface="Share Tech"/>
                <a:cs typeface="Share Tech"/>
                <a:sym typeface="Share Tech"/>
              </a:rPr>
              <a:t>SYSTEMS</a:t>
            </a:r>
            <a:endParaRPr b="1" sz="3000">
              <a:latin typeface="Share Tech"/>
              <a:ea typeface="Share Tech"/>
              <a:cs typeface="Share Tech"/>
              <a:sym typeface="Share Tech"/>
            </a:endParaRPr>
          </a:p>
        </p:txBody>
      </p:sp>
      <p:sp>
        <p:nvSpPr>
          <p:cNvPr id="574" name="Google Shape;574;p33"/>
          <p:cNvSpPr txBox="1"/>
          <p:nvPr/>
        </p:nvSpPr>
        <p:spPr>
          <a:xfrm>
            <a:off x="592675" y="1185425"/>
            <a:ext cx="7765800" cy="36327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lt1"/>
              </a:buClr>
              <a:buSzPts val="1600"/>
              <a:buFont typeface="Maven Pro SemiBold"/>
              <a:buChar char="❏"/>
            </a:pPr>
            <a:r>
              <a:rPr lang="en" sz="1600" u="sng">
                <a:solidFill>
                  <a:schemeClr val="lt1"/>
                </a:solidFill>
                <a:latin typeface="Maven Pro SemiBold"/>
                <a:ea typeface="Maven Pro SemiBold"/>
                <a:cs typeface="Maven Pro SemiBold"/>
                <a:sym typeface="Maven Pro SemiBold"/>
              </a:rPr>
              <a:t>NO QUICK DATA SEARCHING FACILITY FOR INFORMATION</a:t>
            </a:r>
            <a:endParaRPr sz="1600">
              <a:solidFill>
                <a:schemeClr val="lt1"/>
              </a:solidFill>
            </a:endParaRPr>
          </a:p>
          <a:p>
            <a:pPr indent="-330200" lvl="0" marL="914400" rtl="0" algn="l">
              <a:spcBef>
                <a:spcPts val="0"/>
              </a:spcBef>
              <a:spcAft>
                <a:spcPts val="0"/>
              </a:spcAft>
              <a:buClr>
                <a:schemeClr val="lt1"/>
              </a:buClr>
              <a:buSzPts val="1600"/>
              <a:buChar char="❏"/>
            </a:pPr>
            <a:r>
              <a:rPr lang="en" sz="1600">
                <a:solidFill>
                  <a:schemeClr val="lt1"/>
                </a:solidFill>
                <a:latin typeface="Maven Pro"/>
                <a:ea typeface="Maven Pro"/>
                <a:cs typeface="Maven Pro"/>
                <a:sym typeface="Maven Pro"/>
              </a:rPr>
              <a:t>Sorting of grievances  based on grievance(categories) and status of complaint is difficult.</a:t>
            </a:r>
            <a:r>
              <a:rPr lang="en" sz="1600">
                <a:solidFill>
                  <a:schemeClr val="lt1"/>
                </a:solidFill>
              </a:rPr>
              <a:t>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285750" lvl="0" marL="285750" rtl="0" algn="l">
              <a:spcBef>
                <a:spcPts val="0"/>
              </a:spcBef>
              <a:spcAft>
                <a:spcPts val="0"/>
              </a:spcAft>
              <a:buClr>
                <a:schemeClr val="lt1"/>
              </a:buClr>
              <a:buSzPts val="1600"/>
              <a:buFont typeface="Maven Pro SemiBold"/>
              <a:buChar char="❑"/>
            </a:pPr>
            <a:r>
              <a:rPr lang="en" sz="1600" u="sng">
                <a:solidFill>
                  <a:schemeClr val="lt1"/>
                </a:solidFill>
                <a:latin typeface="Maven Pro SemiBold"/>
                <a:ea typeface="Maven Pro SemiBold"/>
                <a:cs typeface="Maven Pro SemiBold"/>
                <a:sym typeface="Maven Pro SemiBold"/>
              </a:rPr>
              <a:t>NO PROPER MANAGEMENT OF INFORMATION</a:t>
            </a:r>
            <a:endParaRPr sz="1600">
              <a:solidFill>
                <a:schemeClr val="lt1"/>
              </a:solidFill>
              <a:latin typeface="Maven Pro SemiBold"/>
              <a:ea typeface="Maven Pro SemiBold"/>
              <a:cs typeface="Maven Pro SemiBold"/>
              <a:sym typeface="Maven Pro SemiBold"/>
            </a:endParaRPr>
          </a:p>
          <a:p>
            <a:pPr indent="-330200" lvl="0" marL="914400" rtl="0" algn="l">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Which results in difficulty in retrieving, storing and updating data.</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600">
              <a:solidFill>
                <a:schemeClr val="lt1"/>
              </a:solidFill>
            </a:endParaRPr>
          </a:p>
          <a:p>
            <a:pPr indent="0" lvl="0" marL="9144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Font typeface="Maven Pro SemiBold"/>
              <a:buChar char="❏"/>
            </a:pPr>
            <a:r>
              <a:rPr lang="en" sz="1600" u="sng">
                <a:solidFill>
                  <a:schemeClr val="lt1"/>
                </a:solidFill>
                <a:latin typeface="Maven Pro SemiBold"/>
                <a:ea typeface="Maven Pro SemiBold"/>
                <a:cs typeface="Maven Pro SemiBold"/>
                <a:sym typeface="Maven Pro SemiBold"/>
              </a:rPr>
              <a:t>REDUNDANCY OF DATA</a:t>
            </a:r>
            <a:endParaRPr sz="1600">
              <a:solidFill>
                <a:schemeClr val="lt1"/>
              </a:solidFill>
            </a:endParaRPr>
          </a:p>
          <a:p>
            <a:pPr indent="-330200" lvl="0" marL="914400" rtl="0" algn="l">
              <a:spcBef>
                <a:spcPts val="0"/>
              </a:spcBef>
              <a:spcAft>
                <a:spcPts val="0"/>
              </a:spcAft>
              <a:buClr>
                <a:schemeClr val="lt1"/>
              </a:buClr>
              <a:buSzPts val="1600"/>
              <a:buChar char="❏"/>
            </a:pPr>
            <a:r>
              <a:rPr lang="en" sz="1600">
                <a:solidFill>
                  <a:schemeClr val="lt1"/>
                </a:solidFill>
              </a:rPr>
              <a:t> </a:t>
            </a:r>
            <a:r>
              <a:rPr lang="en" sz="1600">
                <a:solidFill>
                  <a:schemeClr val="lt1"/>
                </a:solidFill>
                <a:latin typeface="Maven Pro"/>
                <a:ea typeface="Maven Pro"/>
                <a:cs typeface="Maven Pro"/>
                <a:sym typeface="Maven Pro"/>
              </a:rPr>
              <a:t>Once a complaint has been sorted by the cell member,the status of the complaint is not being updated which leads to data redundancy.</a:t>
            </a:r>
            <a:endParaRPr sz="16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600">
              <a:solidFill>
                <a:schemeClr val="lt1"/>
              </a:solidFill>
            </a:endParaRPr>
          </a:p>
          <a:p>
            <a:pPr indent="0" lvl="0" marL="457200" rtl="0" algn="l">
              <a:spcBef>
                <a:spcPts val="0"/>
              </a:spcBef>
              <a:spcAft>
                <a:spcPts val="0"/>
              </a:spcAft>
              <a:buNone/>
            </a:pPr>
            <a:r>
              <a:t/>
            </a:r>
            <a:endParaRPr sz="1600" u="sng">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78" name="Shape 578"/>
        <p:cNvGrpSpPr/>
        <p:nvPr/>
      </p:nvGrpSpPr>
      <p:grpSpPr>
        <a:xfrm>
          <a:off x="0" y="0"/>
          <a:ext cx="0" cy="0"/>
          <a:chOff x="0" y="0"/>
          <a:chExt cx="0" cy="0"/>
        </a:xfrm>
      </p:grpSpPr>
      <p:sp>
        <p:nvSpPr>
          <p:cNvPr id="579" name="Google Shape;579;p34"/>
          <p:cNvSpPr txBox="1"/>
          <p:nvPr>
            <p:ph idx="4294967295" type="title"/>
          </p:nvPr>
        </p:nvSpPr>
        <p:spPr>
          <a:xfrm>
            <a:off x="649175" y="484025"/>
            <a:ext cx="7618500" cy="4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F2F2F2"/>
                </a:solidFill>
                <a:latin typeface="Share Tech"/>
                <a:ea typeface="Share Tech"/>
                <a:cs typeface="Share Tech"/>
                <a:sym typeface="Share Tech"/>
              </a:rPr>
              <a:t>SALIENT </a:t>
            </a:r>
            <a:r>
              <a:rPr b="1" lang="en" sz="2200">
                <a:solidFill>
                  <a:srgbClr val="00CFCC"/>
                </a:solidFill>
                <a:latin typeface="Share Tech"/>
                <a:ea typeface="Share Tech"/>
                <a:cs typeface="Share Tech"/>
                <a:sym typeface="Share Tech"/>
              </a:rPr>
              <a:t>FEATURES</a:t>
            </a:r>
            <a:endParaRPr b="1" sz="2200">
              <a:solidFill>
                <a:srgbClr val="F2F2F2"/>
              </a:solidFill>
              <a:latin typeface="Share Tech"/>
              <a:ea typeface="Share Tech"/>
              <a:cs typeface="Share Tech"/>
              <a:sym typeface="Share Tech"/>
            </a:endParaRPr>
          </a:p>
          <a:p>
            <a:pPr indent="0" lvl="0" marL="0" rtl="0" algn="l">
              <a:lnSpc>
                <a:spcPct val="100000"/>
              </a:lnSpc>
              <a:spcBef>
                <a:spcPts val="0"/>
              </a:spcBef>
              <a:spcAft>
                <a:spcPts val="0"/>
              </a:spcAft>
              <a:buClr>
                <a:srgbClr val="000000"/>
              </a:buClr>
              <a:buSzPts val="1100"/>
              <a:buFont typeface="Arial"/>
              <a:buNone/>
            </a:pPr>
            <a:r>
              <a:t/>
            </a:r>
            <a:endParaRPr>
              <a:latin typeface="Share Tech"/>
              <a:ea typeface="Share Tech"/>
              <a:cs typeface="Share Tech"/>
              <a:sym typeface="Share Tech"/>
            </a:endParaRPr>
          </a:p>
        </p:txBody>
      </p:sp>
      <p:sp>
        <p:nvSpPr>
          <p:cNvPr id="580" name="Google Shape;580;p34"/>
          <p:cNvSpPr txBox="1"/>
          <p:nvPr>
            <p:ph idx="4294967295" type="body"/>
          </p:nvPr>
        </p:nvSpPr>
        <p:spPr>
          <a:xfrm>
            <a:off x="1220500" y="1299875"/>
            <a:ext cx="7047300" cy="365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Students are  able to report  if they have the  same problem by just liking the report submitted by other students.</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Graph representation of reports on all fields of grievances.</a:t>
            </a:r>
            <a:endParaRPr sz="16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Admin can access the feedbacks on webapp.</a:t>
            </a:r>
            <a:endParaRPr sz="16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Change of password requested to admin via forms.</a:t>
            </a:r>
            <a:endParaRPr sz="16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Students can able to track the grievance once the complaint has been registered.</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SzPts val="1100"/>
              <a:buNone/>
            </a:pPr>
            <a:r>
              <a:t/>
            </a:r>
            <a:endParaRPr sz="8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Grievance reported by the student is completely anonymous.</a:t>
            </a:r>
            <a:endParaRPr sz="1600">
              <a:solidFill>
                <a:srgbClr val="FFFFFF"/>
              </a:solidFill>
              <a:latin typeface="Maven Pro"/>
              <a:ea typeface="Maven Pro"/>
              <a:cs typeface="Maven Pro"/>
              <a:sym typeface="Maven Pro"/>
            </a:endParaRPr>
          </a:p>
          <a:p>
            <a:pPr indent="0" lvl="0" marL="0" rtl="0" algn="ctr">
              <a:lnSpc>
                <a:spcPct val="115000"/>
              </a:lnSpc>
              <a:spcBef>
                <a:spcPts val="0"/>
              </a:spcBef>
              <a:spcAft>
                <a:spcPts val="0"/>
              </a:spcAft>
              <a:buSzPts val="1100"/>
              <a:buNone/>
            </a:pPr>
            <a:r>
              <a:t/>
            </a:r>
            <a:endParaRPr sz="1300">
              <a:solidFill>
                <a:srgbClr val="FFFFFF"/>
              </a:solidFill>
              <a:latin typeface="Arial"/>
              <a:ea typeface="Arial"/>
              <a:cs typeface="Arial"/>
              <a:sym typeface="Arial"/>
            </a:endParaRPr>
          </a:p>
          <a:p>
            <a:pPr indent="0" lvl="0" marL="0" rtl="0" algn="ctr">
              <a:lnSpc>
                <a:spcPct val="115000"/>
              </a:lnSpc>
              <a:spcBef>
                <a:spcPts val="0"/>
              </a:spcBef>
              <a:spcAft>
                <a:spcPts val="0"/>
              </a:spcAft>
              <a:buSzPts val="1100"/>
              <a:buNone/>
            </a:pPr>
            <a:r>
              <a:t/>
            </a:r>
            <a:endParaRPr sz="1500">
              <a:solidFill>
                <a:srgbClr val="435D74"/>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500">
              <a:solidFill>
                <a:srgbClr val="435D74"/>
              </a:solidFill>
              <a:latin typeface="Arial"/>
              <a:ea typeface="Arial"/>
              <a:cs typeface="Arial"/>
              <a:sym typeface="Arial"/>
            </a:endParaRPr>
          </a:p>
        </p:txBody>
      </p:sp>
      <p:sp>
        <p:nvSpPr>
          <p:cNvPr id="581" name="Google Shape;581;p34"/>
          <p:cNvSpPr txBox="1"/>
          <p:nvPr>
            <p:ph idx="4294967295" type="body"/>
          </p:nvPr>
        </p:nvSpPr>
        <p:spPr>
          <a:xfrm>
            <a:off x="9887500" y="3895100"/>
            <a:ext cx="20100" cy="4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366666"/>
              <a:buNone/>
            </a:pPr>
            <a:r>
              <a:t/>
            </a:r>
            <a:endParaRPr sz="1200" u="sng">
              <a:solidFill>
                <a:srgbClr val="869FB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5"/>
          <p:cNvSpPr txBox="1"/>
          <p:nvPr/>
        </p:nvSpPr>
        <p:spPr>
          <a:xfrm>
            <a:off x="251150" y="210975"/>
            <a:ext cx="478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3000">
                <a:solidFill>
                  <a:schemeClr val="lt1"/>
                </a:solidFill>
                <a:latin typeface="Share Tech"/>
                <a:ea typeface="Share Tech"/>
                <a:cs typeface="Share Tech"/>
                <a:sym typeface="Share Tech"/>
              </a:rPr>
              <a:t>PROPOSED </a:t>
            </a:r>
            <a:r>
              <a:rPr b="1" lang="en" sz="3000">
                <a:solidFill>
                  <a:srgbClr val="00CFCC"/>
                </a:solidFill>
                <a:latin typeface="Share Tech"/>
                <a:ea typeface="Share Tech"/>
                <a:cs typeface="Share Tech"/>
                <a:sym typeface="Share Tech"/>
              </a:rPr>
              <a:t>SYSTEM</a:t>
            </a:r>
            <a:endParaRPr b="1" sz="3000">
              <a:solidFill>
                <a:srgbClr val="00CFCC"/>
              </a:solidFill>
              <a:latin typeface="Share Tech"/>
              <a:ea typeface="Share Tech"/>
              <a:cs typeface="Share Tech"/>
              <a:sym typeface="Share Tech"/>
            </a:endParaRPr>
          </a:p>
        </p:txBody>
      </p:sp>
      <p:sp>
        <p:nvSpPr>
          <p:cNvPr id="587" name="Google Shape;587;p35"/>
          <p:cNvSpPr txBox="1"/>
          <p:nvPr/>
        </p:nvSpPr>
        <p:spPr>
          <a:xfrm>
            <a:off x="733375" y="1135175"/>
            <a:ext cx="81774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The idea is to automate the entire complaint  process.</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Lexend Deca"/>
              <a:buChar char="●"/>
            </a:pPr>
            <a:r>
              <a:rPr lang="en" sz="1800">
                <a:solidFill>
                  <a:schemeClr val="lt1"/>
                </a:solidFill>
                <a:latin typeface="Maven Pro"/>
                <a:ea typeface="Maven Pro"/>
                <a:cs typeface="Maven Pro"/>
                <a:sym typeface="Maven Pro"/>
              </a:rPr>
              <a:t>Grievances can be lodged based on the department level  and also based on the categories(i.e., academics, financial, library, accommodation, campus…).</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Students can  track the grievance once the complaint has been registered.</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Lexend Deca"/>
              <a:buChar char="●"/>
            </a:pPr>
            <a:r>
              <a:rPr lang="en" sz="1800">
                <a:solidFill>
                  <a:schemeClr val="lt1"/>
                </a:solidFill>
                <a:latin typeface="Maven Pro"/>
                <a:ea typeface="Maven Pro"/>
                <a:cs typeface="Maven Pro"/>
                <a:sym typeface="Maven Pro"/>
              </a:rPr>
              <a:t>Cell members are provided with a form where they can give a response regarding the grievance.</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Lexend Deca"/>
              <a:buChar char="●"/>
            </a:pPr>
            <a:r>
              <a:rPr lang="en" sz="1800">
                <a:solidFill>
                  <a:schemeClr val="lt1"/>
                </a:solidFill>
                <a:latin typeface="Maven Pro"/>
                <a:ea typeface="Maven Pro"/>
                <a:cs typeface="Maven Pro"/>
                <a:sym typeface="Maven Pro"/>
              </a:rPr>
              <a:t>Cell Member can track the pending and completed grievances.</a:t>
            </a:r>
            <a:endParaRPr sz="18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6"/>
          <p:cNvSpPr txBox="1"/>
          <p:nvPr/>
        </p:nvSpPr>
        <p:spPr>
          <a:xfrm>
            <a:off x="2436925" y="1328325"/>
            <a:ext cx="575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pic>
        <p:nvPicPr>
          <p:cNvPr id="593" name="Google Shape;593;p36"/>
          <p:cNvPicPr preferRelativeResize="0"/>
          <p:nvPr/>
        </p:nvPicPr>
        <p:blipFill rotWithShape="1">
          <a:blip r:embed="rId3">
            <a:alphaModFix/>
          </a:blip>
          <a:srcRect b="0" l="0" r="0" t="0"/>
          <a:stretch/>
        </p:blipFill>
        <p:spPr>
          <a:xfrm>
            <a:off x="229700" y="109850"/>
            <a:ext cx="8649074" cy="486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