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6" r:id="rId11"/>
    <p:sldId id="271" r:id="rId12"/>
    <p:sldId id="272" r:id="rId13"/>
    <p:sldId id="273" r:id="rId14"/>
    <p:sldId id="274" r:id="rId15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1pPr>
    <a:lvl2pPr marL="0" marR="0" indent="2286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2pPr>
    <a:lvl3pPr marL="0" marR="0" indent="4572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3pPr>
    <a:lvl4pPr marL="0" marR="0" indent="6858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4pPr>
    <a:lvl5pPr marL="0" marR="0" indent="9144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5pPr>
    <a:lvl6pPr marL="0" marR="0" indent="11430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6pPr>
    <a:lvl7pPr marL="0" marR="0" indent="13716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7pPr>
    <a:lvl8pPr marL="0" marR="0" indent="16002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8pPr>
    <a:lvl9pPr marL="0" marR="0" indent="18288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Avenir Next Medium"/>
          <a:ea typeface="Avenir Next Medium"/>
          <a:cs typeface="Avenir Next Medium"/>
        </a:font>
        <a:schemeClr val="accent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chemeClr val="accent1">
              <a:hueOff val="178262"/>
              <a:satOff val="-8651"/>
              <a:lumOff val="-7254"/>
              <a:alpha val="29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chemeClr val="accent6">
              <a:alpha val="25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A01D73"/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-239254"/>
              <a:lumOff val="-1399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4EB9B">
              <a:alpha val="26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889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47882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>
              <a:alpha val="75000"/>
            </a:srgbClr>
          </a:solidFill>
        </a:fill>
      </a:tcStyle>
    </a:wholeTbl>
    <a:band2H>
      <a:tcTxStyle/>
      <a:tcStyle>
        <a:tcBdr/>
        <a:fill>
          <a:solidFill>
            <a:srgbClr val="686A6A">
              <a:alpha val="85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222222"/>
      </a:tcTxStyle>
      <a:tcStyle>
        <a:tcBdr>
          <a:left>
            <a:ln w="12700" cap="flat">
              <a:noFill/>
              <a:miter lim="400000"/>
            </a:ln>
          </a:left>
          <a:right>
            <a:ln w="63500" cap="flat">
              <a:solidFill>
                <a:srgbClr val="222222"/>
              </a:solidFill>
              <a:prstDash val="solid"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86A6A">
              <a:alpha val="85000"/>
            </a:srgbClr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22222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635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8FB837D-C827-4EFA-A057-4D05807E0F7C}" styleName="Designformatvorlage 1 - Akz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5758FB7-9AC5-4552-8A53-C91805E547FA}" styleName="Designformatvorlage 1 - Akz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775DCB02-9BB8-47FD-8907-85C794F793BA}" styleName="Designformatvorlage 1 - Akz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284E427A-3D55-4303-BF80-6455036E1DE7}" styleName="Designformatvorlage 1 - Akz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Designformatvorlage 1 - Akz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66787" autoAdjust="0"/>
  </p:normalViewPr>
  <p:slideViewPr>
    <p:cSldViewPr snapToGrid="0">
      <p:cViewPr varScale="1">
        <p:scale>
          <a:sx n="42" d="100"/>
          <a:sy n="42" d="100"/>
        </p:scale>
        <p:origin x="212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64" name="Shape 164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77430632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Projekt im Unterrichtsfach Anwendungsentwicklung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521173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 smtClean="0"/>
              <a:t>Singelplayer</a:t>
            </a:r>
            <a:r>
              <a:rPr lang="de-DE" dirty="0" smtClean="0"/>
              <a:t> gegen eine KI</a:t>
            </a:r>
          </a:p>
          <a:p>
            <a:endParaRPr lang="de-DE" dirty="0" smtClean="0"/>
          </a:p>
          <a:p>
            <a:r>
              <a:rPr lang="de-DE" dirty="0" smtClean="0"/>
              <a:t>Multiplayer</a:t>
            </a:r>
            <a:r>
              <a:rPr lang="de-DE" baseline="0" dirty="0" smtClean="0"/>
              <a:t> Online über einen Webserver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575943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Viergewinnt kann nicht über das Internet gespielt werden, da es ein Klassisches tischspiel ist.</a:t>
            </a:r>
          </a:p>
          <a:p>
            <a:endParaRPr lang="de-DE" dirty="0" smtClean="0"/>
          </a:p>
          <a:p>
            <a:r>
              <a:rPr lang="de-DE" dirty="0" smtClean="0"/>
              <a:t>Ortsgebunden</a:t>
            </a:r>
          </a:p>
          <a:p>
            <a:endParaRPr lang="de-DE" dirty="0" smtClean="0"/>
          </a:p>
          <a:p>
            <a:r>
              <a:rPr lang="de-DE" dirty="0" smtClean="0"/>
              <a:t>Spiel auf Handy nicht möglich, Auf den Berufsschule Android Handys ist kein 4 gewinnt.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794077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Viergewinnt soll auf Android Handys spielbar sein, nach den Originalen Regeln</a:t>
            </a:r>
          </a:p>
          <a:p>
            <a:pPr marL="0" marR="0" lvl="0" indent="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dirty="0" smtClean="0"/>
          </a:p>
          <a:p>
            <a:pPr marL="0" marR="0" lvl="0" indent="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Spiel gegen KI nur eine </a:t>
            </a:r>
            <a:r>
              <a:rPr lang="de-DE" dirty="0" err="1" smtClean="0"/>
              <a:t>Schwirigkeitsstufe</a:t>
            </a:r>
            <a:endParaRPr lang="de-DE" dirty="0" smtClean="0"/>
          </a:p>
          <a:p>
            <a:pPr marL="0" marR="0" lvl="0" indent="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dirty="0" smtClean="0"/>
          </a:p>
          <a:p>
            <a:pPr marL="0" marR="0" lvl="0" indent="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MySQL speichert die</a:t>
            </a:r>
            <a:r>
              <a:rPr lang="de-DE" baseline="0" dirty="0" smtClean="0"/>
              <a:t> Multiplayer sowie User </a:t>
            </a:r>
          </a:p>
          <a:p>
            <a:pPr marL="0" marR="0" lvl="0" indent="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Passwort wird</a:t>
            </a:r>
            <a:r>
              <a:rPr lang="de-DE" baseline="0" dirty="0" smtClean="0"/>
              <a:t> in </a:t>
            </a:r>
            <a:r>
              <a:rPr lang="de-DE" baseline="0" dirty="0" err="1" smtClean="0"/>
              <a:t>PhP</a:t>
            </a:r>
            <a:r>
              <a:rPr lang="de-DE" baseline="0" dirty="0" smtClean="0"/>
              <a:t> </a:t>
            </a:r>
            <a:r>
              <a:rPr lang="de-DE" baseline="0" dirty="0" err="1" smtClean="0"/>
              <a:t>hash</a:t>
            </a:r>
            <a:r>
              <a:rPr lang="de-DE" baseline="0" dirty="0" smtClean="0"/>
              <a:t> verschlüsselt</a:t>
            </a:r>
            <a:endParaRPr lang="de-DE" dirty="0" smtClean="0"/>
          </a:p>
          <a:p>
            <a:pPr marL="0" marR="0" lvl="0" indent="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dirty="0" smtClean="0"/>
          </a:p>
          <a:p>
            <a:pPr marL="0" marR="0" lvl="0" indent="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Multiplayer: Online sowie </a:t>
            </a:r>
            <a:r>
              <a:rPr lang="de-DE" dirty="0" err="1" smtClean="0"/>
              <a:t>Local</a:t>
            </a:r>
            <a:r>
              <a:rPr lang="de-DE" dirty="0" smtClean="0"/>
              <a:t>:</a:t>
            </a:r>
          </a:p>
          <a:p>
            <a:pPr marL="0" marR="0" lvl="0" indent="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Online Multiplayer mit Statistiken </a:t>
            </a:r>
          </a:p>
        </p:txBody>
      </p:sp>
    </p:spTree>
    <p:extLst>
      <p:ext uri="{BB962C8B-B14F-4D97-AF65-F5344CB8AC3E}">
        <p14:creationId xmlns:p14="http://schemas.microsoft.com/office/powerpoint/2010/main" val="10826144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2200" b="0" dirty="0" smtClean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Installation und Konfiguration der benötigten Software</a:t>
            </a:r>
            <a:endParaRPr lang="de-DE" sz="2200" b="1" dirty="0" smtClean="0">
              <a:effectLst/>
              <a:latin typeface="Helvetica Neue"/>
              <a:ea typeface="Helvetica Neue"/>
              <a:cs typeface="Helvetica Neue"/>
              <a:sym typeface="Helvetica Neue"/>
            </a:endParaRPr>
          </a:p>
          <a:p>
            <a:r>
              <a:rPr lang="de-DE" sz="2200" b="0" dirty="0" smtClean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Planung / Erstellung eines Konzepts </a:t>
            </a:r>
            <a:endParaRPr lang="de-DE" sz="2200" b="1" dirty="0" smtClean="0">
              <a:effectLst/>
              <a:latin typeface="Helvetica Neue"/>
              <a:ea typeface="Helvetica Neue"/>
              <a:cs typeface="Helvetica Neue"/>
              <a:sym typeface="Helvetica Neue"/>
            </a:endParaRPr>
          </a:p>
          <a:p>
            <a:r>
              <a:rPr lang="de-DE" sz="2200" b="0" dirty="0" smtClean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Grundlegende Funktion der App implementieren</a:t>
            </a:r>
            <a:endParaRPr lang="de-DE" sz="2200" b="1" dirty="0" smtClean="0">
              <a:effectLst/>
              <a:latin typeface="Helvetica Neue"/>
              <a:ea typeface="Helvetica Neue"/>
              <a:cs typeface="Helvetica Neue"/>
              <a:sym typeface="Helvetica Neue"/>
            </a:endParaRPr>
          </a:p>
          <a:p>
            <a:r>
              <a:rPr lang="de-DE" sz="2200" b="0" dirty="0" smtClean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Server Bereitstellung und Installation</a:t>
            </a:r>
            <a:endParaRPr lang="de-DE" sz="2200" b="1" dirty="0" smtClean="0">
              <a:effectLst/>
              <a:latin typeface="Helvetica Neue"/>
              <a:ea typeface="Helvetica Neue"/>
              <a:cs typeface="Helvetica Neue"/>
              <a:sym typeface="Helvetica Neue"/>
            </a:endParaRPr>
          </a:p>
          <a:p>
            <a:r>
              <a:rPr lang="de-DE" sz="2200" b="0" dirty="0" smtClean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Multiplayer auf einem Gerät realisieren (</a:t>
            </a:r>
            <a:r>
              <a:rPr lang="de-DE" sz="2200" b="0" dirty="0" err="1" smtClean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Hotseat</a:t>
            </a:r>
            <a:r>
              <a:rPr lang="de-DE" sz="2200" b="0" dirty="0" smtClean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)</a:t>
            </a:r>
            <a:endParaRPr lang="de-DE" sz="2200" b="1" dirty="0" smtClean="0">
              <a:effectLst/>
              <a:latin typeface="Helvetica Neue"/>
              <a:ea typeface="Helvetica Neue"/>
              <a:cs typeface="Helvetica Neue"/>
              <a:sym typeface="Helvetica Neue"/>
            </a:endParaRPr>
          </a:p>
          <a:p>
            <a:r>
              <a:rPr lang="de-DE" sz="2200" b="0" dirty="0" smtClean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Multiplayer über mehrere Geräte – Android / Java</a:t>
            </a:r>
            <a:endParaRPr lang="de-DE" sz="2200" b="1" dirty="0" smtClean="0">
              <a:effectLst/>
              <a:latin typeface="Helvetica Neue"/>
              <a:ea typeface="Helvetica Neue"/>
              <a:cs typeface="Helvetica Neue"/>
              <a:sym typeface="Helvetica Neue"/>
            </a:endParaRPr>
          </a:p>
          <a:p>
            <a:r>
              <a:rPr lang="de-DE" sz="2200" b="0" dirty="0" smtClean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Multiplayer über mehrere Geräte – PHP</a:t>
            </a:r>
            <a:endParaRPr lang="de-DE" sz="2200" b="1" dirty="0" smtClean="0">
              <a:effectLst/>
              <a:latin typeface="Helvetica Neue"/>
              <a:ea typeface="Helvetica Neue"/>
              <a:cs typeface="Helvetica Neue"/>
              <a:sym typeface="Helvetica Neue"/>
            </a:endParaRPr>
          </a:p>
          <a:p>
            <a:r>
              <a:rPr lang="de-DE" sz="2200" b="0" dirty="0" smtClean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Singleplayer gegen einen Computer Gegner</a:t>
            </a:r>
            <a:endParaRPr lang="de-DE" sz="2200" b="1" dirty="0" smtClean="0">
              <a:effectLst/>
              <a:latin typeface="Helvetica Neue"/>
              <a:ea typeface="Helvetica Neue"/>
              <a:cs typeface="Helvetica Neue"/>
              <a:sym typeface="Helvetica Neue"/>
            </a:endParaRPr>
          </a:p>
          <a:p>
            <a:r>
              <a:rPr lang="de-DE" sz="2200" b="0" dirty="0" smtClean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Tests und Qualitätssicherung</a:t>
            </a:r>
            <a:endParaRPr lang="de-DE" sz="2200" b="1" dirty="0" smtClean="0">
              <a:effectLst/>
              <a:latin typeface="Helvetica Neue"/>
              <a:ea typeface="Helvetica Neue"/>
              <a:cs typeface="Helvetica Neue"/>
              <a:sym typeface="Helvetica Neue"/>
            </a:endParaRPr>
          </a:p>
          <a:p>
            <a:r>
              <a:rPr lang="de-DE" sz="2200" b="0" dirty="0" smtClean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Rückgemeldete Fehler ausbauen</a:t>
            </a:r>
            <a:endParaRPr lang="de-DE" sz="2200" b="1" dirty="0" smtClean="0">
              <a:effectLst/>
              <a:latin typeface="Helvetica Neue"/>
              <a:ea typeface="Helvetica Neue"/>
              <a:cs typeface="Helvetica Neue"/>
              <a:sym typeface="Helvetica Neue"/>
            </a:endParaRPr>
          </a:p>
          <a:p>
            <a:r>
              <a:rPr lang="de-DE" sz="2200" b="0" dirty="0" smtClean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Projektdokumentation</a:t>
            </a:r>
            <a:endParaRPr lang="de-DE" sz="2200" b="1" dirty="0" smtClean="0">
              <a:effectLst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954712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Layout nur</a:t>
            </a:r>
            <a:r>
              <a:rPr lang="de-DE" baseline="0" dirty="0" smtClean="0"/>
              <a:t> grob implementiert.</a:t>
            </a:r>
          </a:p>
          <a:p>
            <a:r>
              <a:rPr lang="de-DE" dirty="0" smtClean="0"/>
              <a:t>Gründe: zeitliche Begrenzung, Priorität niedrig gesetzt</a:t>
            </a:r>
          </a:p>
          <a:p>
            <a:r>
              <a:rPr lang="de-DE" dirty="0" smtClean="0"/>
              <a:t>leichtverständlich, schlichtes Grundgerüst </a:t>
            </a:r>
          </a:p>
          <a:p>
            <a:endParaRPr lang="de-DE" dirty="0" smtClean="0"/>
          </a:p>
          <a:p>
            <a:r>
              <a:rPr lang="de-DE" dirty="0" smtClean="0"/>
              <a:t>Singleplayer:</a:t>
            </a:r>
          </a:p>
          <a:p>
            <a:r>
              <a:rPr lang="de-DE" dirty="0" smtClean="0"/>
              <a:t>Computer soll realistisch reagieren</a:t>
            </a:r>
          </a:p>
          <a:p>
            <a:r>
              <a:rPr lang="de-DE" dirty="0" smtClean="0"/>
              <a:t>Computer setzt zufällig Stein bei keiner Gewinnchance </a:t>
            </a:r>
          </a:p>
          <a:p>
            <a:endParaRPr lang="de-DE" dirty="0" smtClean="0"/>
          </a:p>
          <a:p>
            <a:r>
              <a:rPr lang="de-DE" dirty="0" err="1" smtClean="0"/>
              <a:t>Hotseat</a:t>
            </a:r>
            <a:r>
              <a:rPr lang="de-DE" dirty="0" smtClean="0"/>
              <a:t>:</a:t>
            </a:r>
          </a:p>
          <a:p>
            <a:r>
              <a:rPr lang="de-DE" dirty="0" smtClean="0"/>
              <a:t>Spieler setzten abwechselnd Steine</a:t>
            </a:r>
          </a:p>
          <a:p>
            <a:r>
              <a:rPr lang="de-DE" dirty="0" smtClean="0"/>
              <a:t>Prüfung ob jemand gewonnen hat</a:t>
            </a:r>
          </a:p>
          <a:p>
            <a:r>
              <a:rPr lang="de-DE" dirty="0" smtClean="0"/>
              <a:t>andere Spielmöglichkeiten basieren auf Multiplayer (</a:t>
            </a:r>
            <a:r>
              <a:rPr lang="de-DE" dirty="0" err="1" smtClean="0"/>
              <a:t>Hotseat</a:t>
            </a:r>
            <a:r>
              <a:rPr lang="de-DE" dirty="0" smtClean="0"/>
              <a:t>)</a:t>
            </a:r>
          </a:p>
          <a:p>
            <a:endParaRPr lang="de-DE" dirty="0" smtClean="0"/>
          </a:p>
          <a:p>
            <a:r>
              <a:rPr lang="de-DE" dirty="0" smtClean="0"/>
              <a:t>Multiplayer</a:t>
            </a:r>
            <a:r>
              <a:rPr lang="de-DE" baseline="0" dirty="0" smtClean="0"/>
              <a:t> Online:</a:t>
            </a:r>
          </a:p>
          <a:p>
            <a:r>
              <a:rPr lang="de-DE" dirty="0" smtClean="0"/>
              <a:t>Spieler setzten abwechselnd Steine</a:t>
            </a:r>
          </a:p>
          <a:p>
            <a:r>
              <a:rPr lang="de-DE" dirty="0" smtClean="0"/>
              <a:t>Prüfung ob jemand gewonnen hat</a:t>
            </a:r>
          </a:p>
          <a:p>
            <a:r>
              <a:rPr lang="de-DE" dirty="0" smtClean="0"/>
              <a:t>andere Spielmöglichkeiten basieren auf Multiplayer (</a:t>
            </a:r>
            <a:r>
              <a:rPr lang="de-DE" dirty="0" err="1" smtClean="0"/>
              <a:t>Hotseat</a:t>
            </a:r>
            <a:r>
              <a:rPr lang="de-DE" dirty="0" smtClean="0"/>
              <a:t>)</a:t>
            </a:r>
          </a:p>
          <a:p>
            <a:r>
              <a:rPr lang="de-DE" dirty="0" smtClean="0"/>
              <a:t>Spielzüge in Webdatenbank speichern</a:t>
            </a:r>
          </a:p>
          <a:p>
            <a:r>
              <a:rPr lang="de-DE" dirty="0" smtClean="0"/>
              <a:t>Austausch erfolgt mit </a:t>
            </a:r>
            <a:r>
              <a:rPr lang="de-DE" dirty="0" err="1" smtClean="0"/>
              <a:t>PhP</a:t>
            </a:r>
            <a:r>
              <a:rPr lang="de-DE" dirty="0" smtClean="0"/>
              <a:t> Skripten</a:t>
            </a:r>
          </a:p>
          <a:p>
            <a:endParaRPr lang="de-DE" dirty="0" smtClean="0"/>
          </a:p>
          <a:p>
            <a:r>
              <a:rPr lang="de-DE" dirty="0" smtClean="0"/>
              <a:t>Benutzer:</a:t>
            </a:r>
          </a:p>
          <a:p>
            <a:r>
              <a:rPr lang="de-DE" dirty="0" smtClean="0"/>
              <a:t>online mit </a:t>
            </a:r>
            <a:r>
              <a:rPr lang="de-DE" dirty="0" err="1" smtClean="0"/>
              <a:t>PhP</a:t>
            </a:r>
            <a:r>
              <a:rPr lang="de-DE" dirty="0" smtClean="0"/>
              <a:t> Skript</a:t>
            </a:r>
          </a:p>
          <a:p>
            <a:r>
              <a:rPr lang="de-DE" dirty="0" smtClean="0"/>
              <a:t>Speicherung in Datenbank</a:t>
            </a:r>
          </a:p>
          <a:p>
            <a:r>
              <a:rPr lang="de-DE" dirty="0" smtClean="0"/>
              <a:t>verschlüsseltes Passwort</a:t>
            </a:r>
          </a:p>
          <a:p>
            <a:r>
              <a:rPr lang="de-DE" dirty="0" smtClean="0"/>
              <a:t>Prüfung der Anmeldung</a:t>
            </a:r>
          </a:p>
          <a:p>
            <a:r>
              <a:rPr lang="de-DE" dirty="0" smtClean="0"/>
              <a:t>Rückgabewert und Info für Anwender</a:t>
            </a:r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968529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 smtClean="0"/>
              <a:t>GitHUB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480134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Multiplayer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local</a:t>
            </a:r>
            <a:r>
              <a:rPr lang="de-DE" baseline="0" dirty="0" smtClean="0"/>
              <a:t>, online, </a:t>
            </a:r>
            <a:r>
              <a:rPr lang="de-DE" baseline="0" dirty="0" err="1" smtClean="0"/>
              <a:t>singelplayer</a:t>
            </a:r>
            <a:r>
              <a:rPr lang="de-DE" baseline="0" dirty="0" smtClean="0"/>
              <a:t>, </a:t>
            </a:r>
            <a:r>
              <a:rPr lang="de-DE" baseline="0" dirty="0" err="1" smtClean="0"/>
              <a:t>passwort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verschlüsselung</a:t>
            </a:r>
            <a:endParaRPr lang="de-DE" baseline="0" dirty="0" smtClean="0"/>
          </a:p>
          <a:p>
            <a:endParaRPr lang="de-DE" baseline="0" dirty="0" smtClean="0"/>
          </a:p>
          <a:p>
            <a:pPr marL="0" marR="0" lvl="0" indent="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Layout Stellenwert</a:t>
            </a:r>
            <a:r>
              <a:rPr lang="de-DE" baseline="0" dirty="0" smtClean="0"/>
              <a:t> niedrig </a:t>
            </a:r>
            <a:endParaRPr lang="de-DE" dirty="0" smtClean="0"/>
          </a:p>
          <a:p>
            <a:endParaRPr lang="de-DE" dirty="0" smtClean="0"/>
          </a:p>
          <a:p>
            <a:r>
              <a:rPr lang="de-DE" dirty="0" smtClean="0"/>
              <a:t>Wie aus Soll ist Vergleich ersichtlich, leichte </a:t>
            </a:r>
            <a:r>
              <a:rPr lang="de-DE" dirty="0" err="1" smtClean="0"/>
              <a:t>abweichung</a:t>
            </a:r>
            <a:r>
              <a:rPr lang="de-DE" dirty="0" smtClean="0"/>
              <a:t> vom Zeitplan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910746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Übertragung sollte Verschlüsselt werden, aktuell</a:t>
            </a:r>
            <a:r>
              <a:rPr lang="de-DE" baseline="0" dirty="0" smtClean="0"/>
              <a:t> nur in </a:t>
            </a:r>
            <a:r>
              <a:rPr lang="de-DE" baseline="0" dirty="0" err="1" smtClean="0"/>
              <a:t>PhP</a:t>
            </a:r>
            <a:r>
              <a:rPr lang="de-DE" baseline="0" dirty="0" smtClean="0"/>
              <a:t> Verschlüsselt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742709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el &amp; Untertitel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/>
          <p:nvPr/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3" name="Shape 13"/>
          <p:cNvSpPr>
            <a:spLocks noGrp="1"/>
          </p:cNvSpPr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r>
              <a:t>Titeltext</a:t>
            </a:r>
          </a:p>
        </p:txBody>
      </p:sp>
      <p:sp>
        <p:nvSpPr>
          <p:cNvPr id="14" name="Shape 14"/>
          <p:cNvSpPr>
            <a:spLocks noGrp="1"/>
          </p:cNvSpPr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2286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4572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6858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9144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15" name="Shape 15"/>
          <p:cNvSpPr>
            <a:spLocks noGrp="1"/>
          </p:cNvSpPr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Aufzählungszeichen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2400" cap="all" spc="12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r>
              <a:t>Text</a:t>
            </a:r>
          </a:p>
        </p:txBody>
      </p:sp>
      <p:sp>
        <p:nvSpPr>
          <p:cNvPr id="103" name="Shape 10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104" name="Shape 10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Foto - 3 Stück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>
            <a:spLocks noGrp="1"/>
          </p:cNvSpPr>
          <p:nvPr>
            <p:ph type="pic" sz="half" idx="13"/>
          </p:nvPr>
        </p:nvSpPr>
        <p:spPr>
          <a:xfrm>
            <a:off x="6503154" y="0"/>
            <a:ext cx="6502401" cy="4864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12" name="Shape 112"/>
          <p:cNvSpPr>
            <a:spLocks noGrp="1"/>
          </p:cNvSpPr>
          <p:nvPr>
            <p:ph type="pic" sz="half" idx="14"/>
          </p:nvPr>
        </p:nvSpPr>
        <p:spPr>
          <a:xfrm>
            <a:off x="6502400" y="4902200"/>
            <a:ext cx="6502400" cy="4864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13" name="Shape 113"/>
          <p:cNvSpPr>
            <a:spLocks noGrp="1"/>
          </p:cNvSpPr>
          <p:nvPr>
            <p:ph type="pic" idx="15"/>
          </p:nvPr>
        </p:nvSpPr>
        <p:spPr>
          <a:xfrm>
            <a:off x="0" y="0"/>
            <a:ext cx="6468534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14" name="Shape 11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Zitat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/>
        </p:nvSpPr>
        <p:spPr>
          <a:xfrm>
            <a:off x="469900" y="2362200"/>
            <a:ext cx="12065000" cy="52292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24" y="0"/>
                </a:moveTo>
                <a:cubicBezTo>
                  <a:pt x="100" y="0"/>
                  <a:pt x="0" y="232"/>
                  <a:pt x="0" y="516"/>
                </a:cubicBezTo>
                <a:lnTo>
                  <a:pt x="0" y="18789"/>
                </a:lnTo>
                <a:cubicBezTo>
                  <a:pt x="0" y="19073"/>
                  <a:pt x="100" y="19305"/>
                  <a:pt x="224" y="19305"/>
                </a:cubicBezTo>
                <a:lnTo>
                  <a:pt x="17228" y="19305"/>
                </a:lnTo>
                <a:lnTo>
                  <a:pt x="17850" y="21600"/>
                </a:lnTo>
                <a:lnTo>
                  <a:pt x="18471" y="19305"/>
                </a:lnTo>
                <a:lnTo>
                  <a:pt x="21376" y="19305"/>
                </a:lnTo>
                <a:cubicBezTo>
                  <a:pt x="21500" y="19305"/>
                  <a:pt x="21600" y="19073"/>
                  <a:pt x="21600" y="18789"/>
                </a:cubicBezTo>
                <a:lnTo>
                  <a:pt x="21600" y="516"/>
                </a:lnTo>
                <a:cubicBezTo>
                  <a:pt x="21600" y="232"/>
                  <a:pt x="21500" y="0"/>
                  <a:pt x="21376" y="0"/>
                </a:cubicBezTo>
                <a:lnTo>
                  <a:pt x="224" y="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  <a:endParaRPr/>
          </a:p>
        </p:txBody>
      </p:sp>
      <p:sp>
        <p:nvSpPr>
          <p:cNvPr id="122" name="Shape 122"/>
          <p:cNvSpPr>
            <a:spLocks noGrp="1"/>
          </p:cNvSpPr>
          <p:nvPr>
            <p:ph type="body" sz="quarter" idx="13"/>
          </p:nvPr>
        </p:nvSpPr>
        <p:spPr>
          <a:xfrm>
            <a:off x="889000" y="2908300"/>
            <a:ext cx="11226800" cy="1297944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940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r>
              <a:t>Zitat hier eingeben.</a:t>
            </a:r>
          </a:p>
        </p:txBody>
      </p:sp>
      <p:sp>
        <p:nvSpPr>
          <p:cNvPr id="123" name="Shape 123"/>
          <p:cNvSpPr>
            <a:spLocks noGrp="1"/>
          </p:cNvSpPr>
          <p:nvPr>
            <p:ph type="body" sz="quarter" idx="14"/>
          </p:nvPr>
        </p:nvSpPr>
        <p:spPr>
          <a:xfrm>
            <a:off x="406400" y="7789333"/>
            <a:ext cx="12192000" cy="863604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r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6000"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r>
              <a:t>Christian Bauer</a:t>
            </a:r>
          </a:p>
        </p:txBody>
      </p:sp>
      <p:sp>
        <p:nvSpPr>
          <p:cNvPr id="124" name="Shape 124"/>
          <p:cNvSpPr>
            <a:spLocks noGrp="1"/>
          </p:cNvSpPr>
          <p:nvPr>
            <p:ph type="body" sz="quarter" idx="15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2400" cap="all" spc="12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r>
              <a:t>Text</a:t>
            </a:r>
          </a:p>
        </p:txBody>
      </p:sp>
      <p:sp>
        <p:nvSpPr>
          <p:cNvPr id="125" name="Shape 12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Zitat 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>
            <a:spLocks noGrp="1"/>
          </p:cNvSpPr>
          <p:nvPr>
            <p:ph type="body" sz="quarter" idx="13"/>
          </p:nvPr>
        </p:nvSpPr>
        <p:spPr>
          <a:xfrm>
            <a:off x="5892800" y="2641600"/>
            <a:ext cx="6705600" cy="25019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940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r>
              <a:t>Zitat hier eingeben.</a:t>
            </a:r>
          </a:p>
        </p:txBody>
      </p:sp>
      <p:sp>
        <p:nvSpPr>
          <p:cNvPr id="133" name="Shape 133"/>
          <p:cNvSpPr>
            <a:spLocks noGrp="1"/>
          </p:cNvSpPr>
          <p:nvPr>
            <p:ph type="pic" idx="14"/>
          </p:nvPr>
        </p:nvSpPr>
        <p:spPr>
          <a:xfrm>
            <a:off x="0" y="0"/>
            <a:ext cx="54864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34" name="Shape 134"/>
          <p:cNvSpPr>
            <a:spLocks noGrp="1"/>
          </p:cNvSpPr>
          <p:nvPr>
            <p:ph type="body" sz="quarter" idx="15"/>
          </p:nvPr>
        </p:nvSpPr>
        <p:spPr>
          <a:xfrm>
            <a:off x="5892800" y="7789333"/>
            <a:ext cx="6705600" cy="863604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 defTabSz="457200">
              <a:spcBef>
                <a:spcPts val="0"/>
              </a:spcBef>
              <a:buClrTx/>
              <a:buSzTx/>
              <a:buFontTx/>
              <a:buNone/>
              <a:defRPr sz="6000">
                <a:solidFill>
                  <a:srgbClr val="232323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r>
              <a:t>Christian Bauer</a:t>
            </a:r>
          </a:p>
        </p:txBody>
      </p:sp>
      <p:sp>
        <p:nvSpPr>
          <p:cNvPr id="135" name="Shape 13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Foto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43" name="Shape 14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Leer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Leer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Foto - Horizontal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3" name="Shape 23"/>
          <p:cNvSpPr>
            <a:spLocks noGrp="1"/>
          </p:cNvSpPr>
          <p:nvPr>
            <p:ph type="body" sz="quarter" idx="14"/>
          </p:nvPr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</a:ln>
        </p:spPr>
        <p:txBody>
          <a:bodyPr anchor="ctr">
            <a:noAutofit/>
          </a:bodyPr>
          <a:lstStyle/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4" name="Shape 24"/>
          <p:cNvSpPr>
            <a:spLocks noGrp="1"/>
          </p:cNvSpPr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r>
              <a:t>Titeltext</a:t>
            </a:r>
          </a:p>
        </p:txBody>
      </p:sp>
      <p:sp>
        <p:nvSpPr>
          <p:cNvPr id="25" name="Shape 25"/>
          <p:cNvSpPr>
            <a:spLocks noGrp="1"/>
          </p:cNvSpPr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2286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4572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6858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9144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26" name="Shape 26"/>
          <p:cNvSpPr>
            <a:spLocks noGrp="1"/>
          </p:cNvSpPr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el &amp; Untertitel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4" name="Shape 34"/>
          <p:cNvSpPr>
            <a:spLocks noGrp="1"/>
          </p:cNvSpPr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r>
              <a:t>Titeltext</a:t>
            </a:r>
          </a:p>
        </p:txBody>
      </p:sp>
      <p:sp>
        <p:nvSpPr>
          <p:cNvPr id="35" name="Shape 35"/>
          <p:cNvSpPr>
            <a:spLocks noGrp="1"/>
          </p:cNvSpPr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2286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4572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6858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9144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36" name="Shape 36"/>
          <p:cNvSpPr>
            <a:spLocks noGrp="1"/>
          </p:cNvSpPr>
          <p:nvPr>
            <p:ph type="sldNum" sz="quarter" idx="2"/>
          </p:nvPr>
        </p:nvSpPr>
        <p:spPr>
          <a:xfrm>
            <a:off x="12161859" y="419100"/>
            <a:ext cx="406898" cy="4572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el - Mitte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>
            <a:spLocks noGrp="1"/>
          </p:cNvSpPr>
          <p:nvPr>
            <p:ph type="title"/>
          </p:nvPr>
        </p:nvSpPr>
        <p:spPr>
          <a:xfrm>
            <a:off x="406400" y="4038600"/>
            <a:ext cx="12192000" cy="45212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r>
              <a:t>Titeltext</a:t>
            </a:r>
          </a:p>
        </p:txBody>
      </p:sp>
      <p:sp>
        <p:nvSpPr>
          <p:cNvPr id="44" name="Shape 44"/>
          <p:cNvSpPr>
            <a:spLocks noGrp="1"/>
          </p:cNvSpPr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Foto - Vertikal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/>
        </p:nvSpPr>
        <p:spPr>
          <a:xfrm flipV="1">
            <a:off x="5892800" y="6141012"/>
            <a:ext cx="6705600" cy="145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52" name="Shape 52"/>
          <p:cNvSpPr>
            <a:spLocks noGrp="1"/>
          </p:cNvSpPr>
          <p:nvPr>
            <p:ph type="pic" idx="13"/>
          </p:nvPr>
        </p:nvSpPr>
        <p:spPr>
          <a:xfrm>
            <a:off x="0" y="0"/>
            <a:ext cx="54864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53" name="Shape 53"/>
          <p:cNvSpPr>
            <a:spLocks noGrp="1"/>
          </p:cNvSpPr>
          <p:nvPr>
            <p:ph type="title"/>
          </p:nvPr>
        </p:nvSpPr>
        <p:spPr>
          <a:xfrm>
            <a:off x="5892800" y="6426200"/>
            <a:ext cx="67056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r>
              <a:t>Titeltext</a:t>
            </a:r>
          </a:p>
        </p:txBody>
      </p:sp>
      <p:sp>
        <p:nvSpPr>
          <p:cNvPr id="54" name="Shape 54"/>
          <p:cNvSpPr>
            <a:spLocks noGrp="1"/>
          </p:cNvSpPr>
          <p:nvPr>
            <p:ph type="body" sz="quarter" idx="1"/>
          </p:nvPr>
        </p:nvSpPr>
        <p:spPr>
          <a:xfrm>
            <a:off x="5892800" y="4267200"/>
            <a:ext cx="67056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2286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4572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6858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9144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55" name="Shape 55"/>
          <p:cNvSpPr>
            <a:spLocks noGrp="1"/>
          </p:cNvSpPr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el - Ob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>
            <a:spLocks noGrp="1"/>
          </p:cNvSpPr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2400" cap="all" spc="12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r>
              <a:t>Text</a:t>
            </a:r>
          </a:p>
        </p:txBody>
      </p:sp>
      <p:sp>
        <p:nvSpPr>
          <p:cNvPr id="63" name="Shape 6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Titeltext</a:t>
            </a:r>
          </a:p>
        </p:txBody>
      </p:sp>
      <p:sp>
        <p:nvSpPr>
          <p:cNvPr id="64" name="Shape 6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el &amp; Aufzählung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/>
          </p:cNvSpPr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2400" cap="all" spc="12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r>
              <a:t>Text</a:t>
            </a:r>
          </a:p>
        </p:txBody>
      </p:sp>
      <p:sp>
        <p:nvSpPr>
          <p:cNvPr id="72" name="Shape 7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Titeltext</a:t>
            </a:r>
          </a:p>
        </p:txBody>
      </p:sp>
      <p:sp>
        <p:nvSpPr>
          <p:cNvPr id="73" name="Shape 7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74" name="Shape 7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el &amp; Aufzählung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/>
          </p:cNvSpPr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2400" cap="all" spc="12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r>
              <a:t>Text</a:t>
            </a:r>
          </a:p>
        </p:txBody>
      </p:sp>
      <p:sp>
        <p:nvSpPr>
          <p:cNvPr id="82" name="Shape 8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Titeltext</a:t>
            </a:r>
          </a:p>
        </p:txBody>
      </p:sp>
      <p:sp>
        <p:nvSpPr>
          <p:cNvPr id="83" name="Shape 8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84" name="Shape 8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el, Aufzählung &amp; Foto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/>
          </p:cNvSpPr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2400" cap="all" spc="12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r>
              <a:t>Text</a:t>
            </a:r>
          </a:p>
        </p:txBody>
      </p:sp>
      <p:sp>
        <p:nvSpPr>
          <p:cNvPr id="92" name="Shape 92"/>
          <p:cNvSpPr>
            <a:spLocks noGrp="1"/>
          </p:cNvSpPr>
          <p:nvPr>
            <p:ph type="pic" sz="half" idx="14"/>
          </p:nvPr>
        </p:nvSpPr>
        <p:spPr>
          <a:xfrm>
            <a:off x="7112000" y="1536700"/>
            <a:ext cx="5486400" cy="7797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93" name="Shape 93"/>
          <p:cNvSpPr>
            <a:spLocks noGrp="1"/>
          </p:cNvSpPr>
          <p:nvPr>
            <p:ph type="title"/>
          </p:nvPr>
        </p:nvSpPr>
        <p:spPr>
          <a:xfrm>
            <a:off x="406400" y="1536700"/>
            <a:ext cx="6299200" cy="723900"/>
          </a:xfrm>
          <a:prstGeom prst="rect">
            <a:avLst/>
          </a:prstGeom>
        </p:spPr>
        <p:txBody>
          <a:bodyPr/>
          <a:lstStyle/>
          <a:p>
            <a:r>
              <a:t>Titeltext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half" idx="1"/>
          </p:nvPr>
        </p:nvSpPr>
        <p:spPr>
          <a:xfrm>
            <a:off x="406400" y="2743200"/>
            <a:ext cx="6299200" cy="6108700"/>
          </a:xfrm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  <a:defRPr sz="2800"/>
            </a:lvl1pPr>
            <a:lvl2pPr>
              <a:buClr>
                <a:schemeClr val="accent1"/>
              </a:buClr>
              <a:buChar char="▸"/>
              <a:defRPr sz="2800"/>
            </a:lvl2pPr>
            <a:lvl3pPr>
              <a:buClr>
                <a:schemeClr val="accent1"/>
              </a:buClr>
              <a:buChar char="▸"/>
              <a:defRPr sz="2800"/>
            </a:lvl3pPr>
            <a:lvl4pPr>
              <a:buClr>
                <a:schemeClr val="accent1"/>
              </a:buClr>
              <a:buChar char="▸"/>
              <a:defRPr sz="2800"/>
            </a:lvl4pPr>
            <a:lvl5pPr>
              <a:buClr>
                <a:schemeClr val="accent1"/>
              </a:buClr>
              <a:buChar char="▸"/>
              <a:defRPr sz="2800"/>
            </a:lvl5pPr>
          </a:lstStyle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 flipV="1">
            <a:off x="406400" y="993160"/>
            <a:ext cx="12192000" cy="263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" name="Shape 3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723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Titeltext</a:t>
            </a:r>
          </a:p>
        </p:txBody>
      </p:sp>
      <p:sp>
        <p:nvSpPr>
          <p:cNvPr id="4" name="Shape 4"/>
          <p:cNvSpPr>
            <a:spLocks noGrp="1"/>
          </p:cNvSpPr>
          <p:nvPr>
            <p:ph type="body" idx="1"/>
          </p:nvPr>
        </p:nvSpPr>
        <p:spPr>
          <a:xfrm>
            <a:off x="406400" y="2743200"/>
            <a:ext cx="12192000" cy="6108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5" name="Shape 5"/>
          <p:cNvSpPr>
            <a:spLocks noGrp="1"/>
          </p:cNvSpPr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r">
              <a:lnSpc>
                <a:spcPct val="80000"/>
              </a:lnSpc>
              <a:spcBef>
                <a:spcPts val="0"/>
              </a:spcBef>
              <a:defRPr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fld id="{86CB4B4D-7CA3-9044-876B-883B54F8677D}" type="slidenum">
              <a:t>‹Nr.›</a:t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ransition spd="med"/>
  <p:txStyles>
    <p:titleStyle>
      <a:lvl1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1pPr>
      <a:lvl2pPr marL="0" marR="0" indent="2286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2pPr>
      <a:lvl3pPr marL="0" marR="0" indent="4572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3pPr>
      <a:lvl4pPr marL="0" marR="0" indent="6858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4pPr>
      <a:lvl5pPr marL="0" marR="0" indent="9144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5pPr>
      <a:lvl6pPr marL="0" marR="0" indent="11430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6pPr>
      <a:lvl7pPr marL="0" marR="0" indent="13716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7pPr>
      <a:lvl8pPr marL="0" marR="0" indent="16002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8pPr>
      <a:lvl9pPr marL="0" marR="0" indent="18288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9pPr>
    </p:titleStyle>
    <p:bodyStyle>
      <a:lvl1pPr marL="444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1pPr>
      <a:lvl2pPr marL="889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2pPr>
      <a:lvl3pPr marL="1333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3pPr>
      <a:lvl4pPr marL="1778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4pPr>
      <a:lvl5pPr marL="2222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5pPr>
      <a:lvl6pPr marL="2667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6pPr>
      <a:lvl7pPr marL="3111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7pPr>
      <a:lvl8pPr marL="3556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8pPr>
      <a:lvl9pPr marL="4000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9pPr>
    </p:bodyStyle>
    <p:otherStyle>
      <a:lvl1pPr marL="0" marR="0" indent="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1pPr>
      <a:lvl2pPr marL="0" marR="0" indent="2286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2pPr>
      <a:lvl3pPr marL="0" marR="0" indent="4572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3pPr>
      <a:lvl4pPr marL="0" marR="0" indent="6858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4pPr>
      <a:lvl5pPr marL="0" marR="0" indent="9144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5pPr>
      <a:lvl6pPr marL="0" marR="0" indent="11430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6pPr>
      <a:lvl7pPr marL="0" marR="0" indent="13716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7pPr>
      <a:lvl8pPr marL="0" marR="0" indent="16002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8pPr>
      <a:lvl9pPr marL="0" marR="0" indent="18288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>
            <a:spLocks noGrp="1"/>
          </p:cNvSpPr>
          <p:nvPr>
            <p:ph type="ctrTitle"/>
          </p:nvPr>
        </p:nvSpPr>
        <p:spPr>
          <a:xfrm>
            <a:off x="406400" y="6350000"/>
            <a:ext cx="8077200" cy="1409700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defTabSz="350520">
              <a:defRPr sz="10200"/>
            </a:pPr>
            <a:r>
              <a:rPr sz="5400" dirty="0" smtClean="0"/>
              <a:t>Andreas</a:t>
            </a:r>
            <a:r>
              <a:rPr lang="de-DE" sz="5400" dirty="0" smtClean="0"/>
              <a:t> </a:t>
            </a:r>
            <a:r>
              <a:rPr sz="5400" dirty="0" err="1" smtClean="0"/>
              <a:t>nunberger</a:t>
            </a:r>
            <a:r>
              <a:rPr lang="de-DE" sz="5400" dirty="0" smtClean="0"/>
              <a:t/>
            </a:r>
            <a:br>
              <a:rPr lang="de-DE" sz="5400" dirty="0" smtClean="0"/>
            </a:br>
            <a:r>
              <a:rPr lang="de-DE" sz="3200" dirty="0"/>
              <a:t> </a:t>
            </a:r>
            <a:endParaRPr sz="5400" dirty="0"/>
          </a:p>
          <a:p>
            <a:pPr defTabSz="350520">
              <a:defRPr sz="10200"/>
            </a:pPr>
            <a:r>
              <a:rPr sz="5400" dirty="0"/>
              <a:t>Mario </a:t>
            </a:r>
            <a:r>
              <a:rPr sz="5400" dirty="0" err="1"/>
              <a:t>zeindlmeier</a:t>
            </a:r>
            <a:endParaRPr sz="5400" dirty="0"/>
          </a:p>
        </p:txBody>
      </p:sp>
      <p:sp>
        <p:nvSpPr>
          <p:cNvPr id="167" name="Shape 167"/>
          <p:cNvSpPr>
            <a:spLocks noGrp="1"/>
          </p:cNvSpPr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>
                <a:solidFill>
                  <a:schemeClr val="bg2">
                    <a:lumMod val="10000"/>
                    <a:lumOff val="90000"/>
                  </a:schemeClr>
                </a:solidFill>
              </a:rPr>
              <a:t>Viergewinnt</a:t>
            </a:r>
            <a:endParaRPr dirty="0">
              <a:solidFill>
                <a:schemeClr val="bg2">
                  <a:lumMod val="10000"/>
                  <a:lumOff val="90000"/>
                </a:schemeClr>
              </a:solidFill>
            </a:endParaRP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4349" y="2849609"/>
            <a:ext cx="4854051" cy="1138191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565" y="560943"/>
            <a:ext cx="4035618" cy="1432644"/>
          </a:xfrm>
          <a:prstGeom prst="rect">
            <a:avLst/>
          </a:prstGeom>
        </p:spPr>
      </p:pic>
      <p:sp>
        <p:nvSpPr>
          <p:cNvPr id="2" name="Textfeld 1"/>
          <p:cNvSpPr txBox="1"/>
          <p:nvPr/>
        </p:nvSpPr>
        <p:spPr>
          <a:xfrm>
            <a:off x="406400" y="7883390"/>
            <a:ext cx="3562096" cy="108747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4400" b="0" i="0" u="none" strike="noStrike" cap="none" spc="0" normalizeH="0" baseline="0" dirty="0" smtClean="0">
                <a:ln>
                  <a:noFill/>
                </a:ln>
                <a:solidFill>
                  <a:schemeClr val="tx2">
                    <a:lumMod val="20000"/>
                    <a:lumOff val="80000"/>
                  </a:schemeClr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rPr>
              <a:t>14.02.2017</a:t>
            </a:r>
            <a:endParaRPr kumimoji="0" lang="de-DE" sz="4400" b="0" i="0" u="none" strike="noStrike" cap="none" spc="0" normalizeH="0" baseline="0" dirty="0">
              <a:ln>
                <a:noFill/>
              </a:ln>
              <a:solidFill>
                <a:schemeClr val="tx2">
                  <a:lumMod val="20000"/>
                  <a:lumOff val="80000"/>
                </a:schemeClr>
              </a:solidFill>
              <a:effectLst/>
              <a:uFillTx/>
              <a:latin typeface="Avenir Next Medium"/>
              <a:ea typeface="Avenir Next Medium"/>
              <a:cs typeface="Avenir Next Medium"/>
              <a:sym typeface="Avenir Next Medium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>
            <a:spLocks noGrp="1"/>
          </p:cNvSpPr>
          <p:nvPr>
            <p:ph type="body" idx="13"/>
          </p:nvPr>
        </p:nvSpPr>
        <p:spPr>
          <a:xfrm>
            <a:off x="406400" y="319365"/>
            <a:ext cx="11176000" cy="595035"/>
          </a:xfrm>
          <a:prstGeom prst="rect">
            <a:avLst/>
          </a:prstGeom>
        </p:spPr>
        <p:txBody>
          <a:bodyPr/>
          <a:lstStyle/>
          <a:p>
            <a:r>
              <a:rPr sz="1600" spc="50" dirty="0" err="1" smtClean="0"/>
              <a:t>Projektauftrag</a:t>
            </a:r>
            <a:r>
              <a:rPr sz="1600" spc="50" dirty="0" smtClean="0"/>
              <a:t> </a:t>
            </a:r>
            <a:r>
              <a:rPr sz="1600" spc="50" dirty="0" err="1"/>
              <a:t>Projektplanung</a:t>
            </a:r>
            <a:r>
              <a:rPr sz="1600" spc="50" dirty="0"/>
              <a:t> </a:t>
            </a:r>
            <a:r>
              <a:rPr sz="4000" cap="none" spc="0" dirty="0" err="1">
                <a:solidFill>
                  <a:schemeClr val="tx2">
                    <a:lumMod val="20000"/>
                    <a:lumOff val="80000"/>
                  </a:schemeClr>
                </a:solidFill>
                <a:latin typeface="Avenir Next Medium"/>
                <a:ea typeface="Avenir Next Medium"/>
                <a:cs typeface="Avenir Next Medium"/>
                <a:sym typeface="Avenir Next Medium"/>
              </a:rPr>
              <a:t>Projektdurchführung</a:t>
            </a:r>
            <a:r>
              <a:rPr sz="1000" spc="50" dirty="0"/>
              <a:t> </a:t>
            </a:r>
            <a:r>
              <a:rPr sz="1600" spc="50" dirty="0" err="1"/>
              <a:t>Projektabschluss</a:t>
            </a:r>
            <a:endParaRPr sz="1600" spc="50" dirty="0"/>
          </a:p>
        </p:txBody>
      </p:sp>
      <p:sp>
        <p:nvSpPr>
          <p:cNvPr id="206" name="Shape 20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 defTabSz="467359">
              <a:spcBef>
                <a:spcPts val="2200"/>
              </a:spcBef>
              <a:defRPr sz="4800"/>
            </a:lvl1pPr>
          </a:lstStyle>
          <a:p>
            <a:r>
              <a:rPr dirty="0" err="1" smtClean="0"/>
              <a:t>Implementierung</a:t>
            </a:r>
            <a:endParaRPr dirty="0"/>
          </a:p>
        </p:txBody>
      </p:sp>
      <p:sp>
        <p:nvSpPr>
          <p:cNvPr id="207" name="Shape 207"/>
          <p:cNvSpPr>
            <a:spLocks noGrp="1"/>
          </p:cNvSpPr>
          <p:nvPr>
            <p:ph type="body" idx="1"/>
          </p:nvPr>
        </p:nvSpPr>
        <p:spPr>
          <a:xfrm>
            <a:off x="406400" y="2749550"/>
            <a:ext cx="12192000" cy="61087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8934" indent="-368934" defTabSz="484886">
              <a:spcBef>
                <a:spcPts val="2300"/>
              </a:spcBef>
              <a:defRPr sz="2822"/>
            </a:pPr>
            <a:r>
              <a:rPr sz="4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Layout </a:t>
            </a:r>
            <a:endParaRPr lang="de-DE" sz="40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  <a:p>
            <a:pPr marL="368934" indent="-368934" defTabSz="484886">
              <a:spcBef>
                <a:spcPts val="2300"/>
              </a:spcBef>
              <a:defRPr sz="2822"/>
            </a:pPr>
            <a:r>
              <a:rPr lang="de-DE" sz="4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Singleplayer</a:t>
            </a:r>
          </a:p>
          <a:p>
            <a:pPr marL="368934" indent="-368934" defTabSz="484886">
              <a:spcBef>
                <a:spcPts val="2300"/>
              </a:spcBef>
              <a:defRPr sz="2822"/>
            </a:pPr>
            <a:r>
              <a:rPr lang="de-DE" sz="4000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Hotseat</a:t>
            </a:r>
            <a:endParaRPr lang="de-DE" sz="40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  <a:p>
            <a:pPr marL="368934" indent="-368934" defTabSz="484886">
              <a:spcBef>
                <a:spcPts val="2300"/>
              </a:spcBef>
              <a:defRPr sz="2822"/>
            </a:pPr>
            <a:r>
              <a:rPr lang="de-DE" sz="4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Online Multiplayer</a:t>
            </a:r>
          </a:p>
          <a:p>
            <a:pPr marL="368934" indent="-368934" defTabSz="484886">
              <a:spcBef>
                <a:spcPts val="2300"/>
              </a:spcBef>
              <a:defRPr sz="2822"/>
            </a:pPr>
            <a:r>
              <a:rPr lang="de-DE" sz="4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Benutzer</a:t>
            </a:r>
          </a:p>
          <a:p>
            <a:pPr marL="368934" indent="-368934" defTabSz="484886">
              <a:spcBef>
                <a:spcPts val="2300"/>
              </a:spcBef>
              <a:defRPr sz="2822"/>
            </a:pPr>
            <a:endParaRPr lang="de-DE" sz="40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207" y="8287119"/>
            <a:ext cx="2867152" cy="672298"/>
          </a:xfrm>
          <a:prstGeom prst="rect">
            <a:avLst/>
          </a:prstGeom>
        </p:spPr>
      </p:pic>
      <p:sp>
        <p:nvSpPr>
          <p:cNvPr id="10" name="Rechteck 9"/>
          <p:cNvSpPr/>
          <p:nvPr/>
        </p:nvSpPr>
        <p:spPr>
          <a:xfrm>
            <a:off x="406400" y="9174451"/>
            <a:ext cx="12192000" cy="44730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</a:pPr>
            <a:r>
              <a:rPr lang="de-DE" sz="2800" dirty="0" smtClean="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rPr>
              <a:t>Andreas </a:t>
            </a:r>
            <a:r>
              <a:rPr lang="de-DE" sz="28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rPr>
              <a:t>Nunberger</a:t>
            </a:r>
            <a:r>
              <a:rPr lang="de-DE" sz="2800" dirty="0" smtClean="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rPr>
              <a:t>    			14.02.2017 			</a:t>
            </a:r>
            <a:r>
              <a:rPr lang="de-DE" sz="2800" dirty="0" smtClean="0">
                <a:solidFill>
                  <a:srgbClr val="FFFFFF"/>
                </a:solidFill>
                <a:sym typeface="DIN Condensed"/>
              </a:rPr>
              <a:t>Mario </a:t>
            </a:r>
            <a:r>
              <a:rPr lang="de-DE" sz="2800" dirty="0" err="1" smtClean="0">
                <a:solidFill>
                  <a:srgbClr val="FFFFFF"/>
                </a:solidFill>
                <a:sym typeface="DIN Condensed"/>
              </a:rPr>
              <a:t>Zeindlmeier</a:t>
            </a:r>
            <a:endParaRPr kumimoji="0" lang="de-DE" sz="2800" b="0" i="0" u="none" strike="noStrik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DIN Condensed"/>
            </a:endParaRPr>
          </a:p>
        </p:txBody>
      </p:sp>
      <p:pic>
        <p:nvPicPr>
          <p:cNvPr id="11" name="Grafik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3758" y="8103861"/>
            <a:ext cx="2410018" cy="855556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>
            <a:spLocks noGrp="1"/>
          </p:cNvSpPr>
          <p:nvPr>
            <p:ph type="body" idx="13"/>
          </p:nvPr>
        </p:nvSpPr>
        <p:spPr>
          <a:xfrm>
            <a:off x="406400" y="319365"/>
            <a:ext cx="11176000" cy="595035"/>
          </a:xfrm>
          <a:prstGeom prst="rect">
            <a:avLst/>
          </a:prstGeom>
        </p:spPr>
        <p:txBody>
          <a:bodyPr/>
          <a:lstStyle/>
          <a:p>
            <a:r>
              <a:rPr sz="1600" spc="50" dirty="0" err="1" smtClean="0"/>
              <a:t>Projektauftrag</a:t>
            </a:r>
            <a:r>
              <a:rPr sz="1600" spc="50" dirty="0" smtClean="0"/>
              <a:t> </a:t>
            </a:r>
            <a:r>
              <a:rPr sz="1600" spc="50" dirty="0" err="1"/>
              <a:t>Projektplanung</a:t>
            </a:r>
            <a:r>
              <a:rPr sz="1600" spc="50" dirty="0"/>
              <a:t> </a:t>
            </a:r>
            <a:r>
              <a:rPr sz="4000" cap="none" spc="0" dirty="0" err="1">
                <a:solidFill>
                  <a:schemeClr val="tx2">
                    <a:lumMod val="20000"/>
                    <a:lumOff val="80000"/>
                  </a:schemeClr>
                </a:solidFill>
                <a:latin typeface="Avenir Next Medium"/>
                <a:ea typeface="Avenir Next Medium"/>
                <a:cs typeface="Avenir Next Medium"/>
                <a:sym typeface="Avenir Next Medium"/>
              </a:rPr>
              <a:t>Projektdurchführung</a:t>
            </a:r>
            <a:r>
              <a:rPr sz="1000" spc="50" dirty="0"/>
              <a:t> </a:t>
            </a:r>
            <a:r>
              <a:rPr sz="1600" spc="50" dirty="0" err="1"/>
              <a:t>Projektabschluss</a:t>
            </a:r>
            <a:endParaRPr sz="1600" spc="50" dirty="0"/>
          </a:p>
        </p:txBody>
      </p:sp>
      <p:sp>
        <p:nvSpPr>
          <p:cNvPr id="226" name="Shape 22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r>
              <a:t>Qualitätssicherung </a:t>
            </a:r>
          </a:p>
        </p:txBody>
      </p:sp>
      <p:sp>
        <p:nvSpPr>
          <p:cNvPr id="227" name="Shape 227"/>
          <p:cNvSpPr>
            <a:spLocks noGrp="1"/>
          </p:cNvSpPr>
          <p:nvPr>
            <p:ph type="body" idx="1"/>
          </p:nvPr>
        </p:nvSpPr>
        <p:spPr>
          <a:xfrm>
            <a:off x="406400" y="2749550"/>
            <a:ext cx="12192000" cy="61087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8934" indent="-368934" defTabSz="484886">
              <a:spcBef>
                <a:spcPts val="2300"/>
              </a:spcBef>
              <a:defRPr sz="2822"/>
            </a:pPr>
            <a:r>
              <a:rPr sz="4000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Terminvorgaben</a:t>
            </a:r>
            <a:endParaRPr sz="40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  <a:p>
            <a:pPr marL="368934" indent="-368934" defTabSz="484886">
              <a:spcBef>
                <a:spcPts val="2300"/>
              </a:spcBef>
              <a:defRPr sz="2822"/>
            </a:pPr>
            <a:r>
              <a:rPr sz="4000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Programm</a:t>
            </a:r>
            <a:r>
              <a:rPr sz="4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lang="de-DE" sz="4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K</a:t>
            </a:r>
            <a:r>
              <a:rPr sz="4000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onvention</a:t>
            </a:r>
            <a:r>
              <a:rPr sz="4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 von Java </a:t>
            </a:r>
            <a:r>
              <a:rPr sz="4000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einhalten</a:t>
            </a:r>
            <a:endParaRPr sz="40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  <a:p>
            <a:pPr marL="368934" indent="-368934" defTabSz="484886">
              <a:spcBef>
                <a:spcPts val="2300"/>
              </a:spcBef>
              <a:defRPr sz="2822"/>
            </a:pPr>
            <a:r>
              <a:rPr lang="de-DE" sz="4000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Versionierung</a:t>
            </a:r>
            <a:endParaRPr sz="40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  <a:p>
            <a:pPr marL="368934" indent="-368934" defTabSz="484886">
              <a:spcBef>
                <a:spcPts val="2300"/>
              </a:spcBef>
              <a:defRPr sz="2822"/>
            </a:pPr>
            <a:r>
              <a:rPr lang="de-DE" sz="4000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T</a:t>
            </a:r>
            <a:r>
              <a:rPr sz="4000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esten</a:t>
            </a:r>
            <a:r>
              <a:rPr sz="4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 der </a:t>
            </a:r>
            <a:r>
              <a:rPr sz="4000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Implementierungsschritte</a:t>
            </a:r>
            <a:r>
              <a:rPr sz="4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</a:p>
          <a:p>
            <a:pPr marL="368934" indent="-368934" defTabSz="484886">
              <a:spcBef>
                <a:spcPts val="2300"/>
              </a:spcBef>
              <a:defRPr sz="2822"/>
            </a:pPr>
            <a:r>
              <a:rPr sz="4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Code-Review</a:t>
            </a:r>
          </a:p>
        </p:txBody>
      </p:sp>
      <p:pic>
        <p:nvPicPr>
          <p:cNvPr id="11" name="Grafik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207" y="8287119"/>
            <a:ext cx="2867152" cy="672298"/>
          </a:xfrm>
          <a:prstGeom prst="rect">
            <a:avLst/>
          </a:prstGeom>
        </p:spPr>
      </p:pic>
      <p:sp>
        <p:nvSpPr>
          <p:cNvPr id="12" name="Rechteck 11"/>
          <p:cNvSpPr/>
          <p:nvPr/>
        </p:nvSpPr>
        <p:spPr>
          <a:xfrm>
            <a:off x="406400" y="9174451"/>
            <a:ext cx="12192000" cy="44730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</a:pPr>
            <a:r>
              <a:rPr lang="de-DE" sz="2800" dirty="0" smtClean="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rPr>
              <a:t>Andreas </a:t>
            </a:r>
            <a:r>
              <a:rPr lang="de-DE" sz="28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rPr>
              <a:t>Nunberger</a:t>
            </a:r>
            <a:r>
              <a:rPr lang="de-DE" sz="2800" dirty="0" smtClean="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rPr>
              <a:t>    			14.02.2017 			</a:t>
            </a:r>
            <a:r>
              <a:rPr lang="de-DE" sz="2800" dirty="0" smtClean="0">
                <a:solidFill>
                  <a:srgbClr val="FFFFFF"/>
                </a:solidFill>
                <a:sym typeface="DIN Condensed"/>
              </a:rPr>
              <a:t>Mario </a:t>
            </a:r>
            <a:r>
              <a:rPr lang="de-DE" sz="2800" dirty="0" err="1" smtClean="0">
                <a:solidFill>
                  <a:srgbClr val="FFFFFF"/>
                </a:solidFill>
                <a:sym typeface="DIN Condensed"/>
              </a:rPr>
              <a:t>Zeindlmeier</a:t>
            </a:r>
            <a:endParaRPr kumimoji="0" lang="de-DE" sz="2800" b="0" i="0" u="none" strike="noStrik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DIN Condensed"/>
            </a:endParaRPr>
          </a:p>
        </p:txBody>
      </p:sp>
      <p:pic>
        <p:nvPicPr>
          <p:cNvPr id="13" name="Grafik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3758" y="8103861"/>
            <a:ext cx="2410018" cy="855556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>
            <a:spLocks noGrp="1"/>
          </p:cNvSpPr>
          <p:nvPr>
            <p:ph type="body" idx="13"/>
          </p:nvPr>
        </p:nvSpPr>
        <p:spPr>
          <a:xfrm>
            <a:off x="406400" y="319365"/>
            <a:ext cx="11176000" cy="595035"/>
          </a:xfrm>
          <a:prstGeom prst="rect">
            <a:avLst/>
          </a:prstGeom>
        </p:spPr>
        <p:txBody>
          <a:bodyPr/>
          <a:lstStyle/>
          <a:p>
            <a:r>
              <a:rPr sz="1600" spc="50" dirty="0" err="1" smtClean="0"/>
              <a:t>Projektauftrag</a:t>
            </a:r>
            <a:r>
              <a:rPr sz="1600" spc="50" dirty="0" smtClean="0"/>
              <a:t> </a:t>
            </a:r>
            <a:r>
              <a:rPr sz="1600" spc="50" dirty="0" err="1"/>
              <a:t>Projektplanung</a:t>
            </a:r>
            <a:r>
              <a:rPr sz="1600" spc="50" dirty="0"/>
              <a:t> </a:t>
            </a:r>
            <a:r>
              <a:rPr sz="1600" spc="50" dirty="0" err="1"/>
              <a:t>Projektdurchführung</a:t>
            </a:r>
            <a:r>
              <a:rPr sz="1600" spc="50" dirty="0"/>
              <a:t> </a:t>
            </a:r>
            <a:r>
              <a:rPr sz="4000" cap="none" spc="0" dirty="0" err="1">
                <a:solidFill>
                  <a:schemeClr val="tx2">
                    <a:lumMod val="20000"/>
                    <a:lumOff val="80000"/>
                  </a:schemeClr>
                </a:solidFill>
                <a:latin typeface="Avenir Next Medium"/>
                <a:ea typeface="Avenir Next Medium"/>
                <a:cs typeface="Avenir Next Medium"/>
                <a:sym typeface="Avenir Next Medium"/>
              </a:rPr>
              <a:t>Projektabschluss</a:t>
            </a:r>
            <a:endParaRPr sz="4000" cap="none" spc="0" dirty="0">
              <a:solidFill>
                <a:schemeClr val="tx2">
                  <a:lumMod val="20000"/>
                  <a:lumOff val="80000"/>
                </a:schemeClr>
              </a:solidFill>
              <a:latin typeface="Avenir Next Medium"/>
              <a:ea typeface="Avenir Next Medium"/>
              <a:cs typeface="Avenir Next Medium"/>
              <a:sym typeface="Avenir Next Medium"/>
            </a:endParaRPr>
          </a:p>
        </p:txBody>
      </p:sp>
      <p:sp>
        <p:nvSpPr>
          <p:cNvPr id="230" name="Shape 23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r>
              <a:rPr dirty="0"/>
              <a:t>Soll-</a:t>
            </a:r>
            <a:r>
              <a:rPr dirty="0" err="1"/>
              <a:t>ist</a:t>
            </a:r>
            <a:r>
              <a:rPr dirty="0"/>
              <a:t>-</a:t>
            </a:r>
            <a:r>
              <a:rPr dirty="0" err="1"/>
              <a:t>Vergleich</a:t>
            </a:r>
            <a:endParaRPr dirty="0"/>
          </a:p>
        </p:txBody>
      </p:sp>
      <p:graphicFrame>
        <p:nvGraphicFramePr>
          <p:cNvPr id="3" name="Tabel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6104636"/>
              </p:ext>
            </p:extLst>
          </p:nvPr>
        </p:nvGraphicFramePr>
        <p:xfrm>
          <a:off x="406401" y="2260600"/>
          <a:ext cx="12191999" cy="5072888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6396216"/>
                <a:gridCol w="2895792"/>
                <a:gridCol w="2899991"/>
              </a:tblGrid>
              <a:tr h="80136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800" dirty="0">
                          <a:solidFill>
                            <a:srgbClr val="F8F8F8"/>
                          </a:solidFill>
                          <a:effectLst/>
                        </a:rPr>
                        <a:t>Arbeitsschritt</a:t>
                      </a:r>
                      <a:endParaRPr lang="de-DE" sz="1800" b="1" dirty="0">
                        <a:solidFill>
                          <a:srgbClr val="F8F8F8"/>
                        </a:solidFill>
                        <a:effectLst/>
                        <a:latin typeface="Palatino"/>
                        <a:ea typeface="Palatino"/>
                        <a:cs typeface="Palatino"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800" dirty="0">
                          <a:solidFill>
                            <a:schemeClr val="tx1">
                              <a:lumMod val="20000"/>
                              <a:lumOff val="80000"/>
                            </a:schemeClr>
                          </a:solidFill>
                          <a:effectLst/>
                        </a:rPr>
                        <a:t>Zeitplanung</a:t>
                      </a:r>
                      <a:endParaRPr lang="de-DE" sz="1800" b="1" dirty="0"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  <a:effectLst/>
                        <a:latin typeface="Palatino"/>
                        <a:ea typeface="Palatino"/>
                        <a:cs typeface="Palatino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800" dirty="0">
                          <a:solidFill>
                            <a:schemeClr val="tx1">
                              <a:lumMod val="20000"/>
                              <a:lumOff val="80000"/>
                            </a:schemeClr>
                          </a:solidFill>
                          <a:effectLst/>
                        </a:rPr>
                        <a:t>Benötigte Zeit</a:t>
                      </a:r>
                      <a:endParaRPr lang="de-DE" sz="1800" b="1" dirty="0"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  <a:effectLst/>
                        <a:latin typeface="Palatino"/>
                        <a:ea typeface="Palatino"/>
                        <a:cs typeface="Palatino"/>
                      </a:endParaRPr>
                    </a:p>
                  </a:txBody>
                  <a:tcPr marL="50800" marR="50800" marT="50800" marB="50800" anchor="ctr"/>
                </a:tc>
              </a:tr>
              <a:tr h="80136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de-DE" sz="2800" dirty="0">
                          <a:solidFill>
                            <a:srgbClr val="F8F8F8"/>
                          </a:solidFill>
                          <a:effectLst/>
                        </a:rPr>
                        <a:t>Planung / Erstellung eines Konzepts </a:t>
                      </a:r>
                      <a:endParaRPr lang="de-DE" sz="1800" b="1" dirty="0">
                        <a:solidFill>
                          <a:srgbClr val="F8F8F8"/>
                        </a:solidFill>
                        <a:effectLst/>
                        <a:latin typeface="Palatino"/>
                        <a:ea typeface="Palatino"/>
                        <a:cs typeface="Palatino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R="53340" algn="ctr">
                        <a:spcAft>
                          <a:spcPts val="0"/>
                        </a:spcAft>
                      </a:pPr>
                      <a:r>
                        <a:rPr lang="de-DE" sz="2800" dirty="0">
                          <a:effectLst/>
                        </a:rPr>
                        <a:t>3 Stunden</a:t>
                      </a:r>
                      <a:endParaRPr lang="de-DE" sz="2800" dirty="0">
                        <a:effectLst/>
                        <a:latin typeface="Times New Roman" panose="02020603050405020304" pitchFamily="18" charset="0"/>
                        <a:ea typeface="Arial Unicode MS" panose="020B0604020202020204" pitchFamily="34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800" dirty="0">
                          <a:effectLst/>
                        </a:rPr>
                        <a:t>2 Stunden</a:t>
                      </a:r>
                      <a:endParaRPr lang="de-DE" sz="2800" dirty="0">
                        <a:effectLst/>
                        <a:latin typeface="Times New Roman" panose="02020603050405020304" pitchFamily="18" charset="0"/>
                        <a:ea typeface="Arial Unicode MS" panose="020B0604020202020204" pitchFamily="34" charset="-128"/>
                      </a:endParaRPr>
                    </a:p>
                  </a:txBody>
                  <a:tcPr marL="50800" marR="50800" marT="50800" marB="50800" anchor="ctr"/>
                </a:tc>
              </a:tr>
              <a:tr h="946424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de-DE" sz="2800">
                          <a:solidFill>
                            <a:srgbClr val="F8F8F8"/>
                          </a:solidFill>
                          <a:effectLst/>
                        </a:rPr>
                        <a:t>Grundlegende Funktion der App implementieren</a:t>
                      </a:r>
                      <a:endParaRPr lang="de-DE" sz="1800" b="1">
                        <a:solidFill>
                          <a:srgbClr val="F8F8F8"/>
                        </a:solidFill>
                        <a:effectLst/>
                        <a:latin typeface="Palatino"/>
                        <a:ea typeface="Palatino"/>
                        <a:cs typeface="Palatino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R="53340" algn="ctr">
                        <a:spcAft>
                          <a:spcPts val="0"/>
                        </a:spcAft>
                      </a:pPr>
                      <a:r>
                        <a:rPr lang="de-DE" sz="2800" dirty="0">
                          <a:effectLst/>
                        </a:rPr>
                        <a:t>11 Stunden</a:t>
                      </a:r>
                      <a:endParaRPr lang="de-DE" sz="2800" dirty="0">
                        <a:effectLst/>
                        <a:latin typeface="Times New Roman" panose="02020603050405020304" pitchFamily="18" charset="0"/>
                        <a:ea typeface="Arial Unicode MS" panose="020B0604020202020204" pitchFamily="34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800" dirty="0">
                          <a:effectLst/>
                        </a:rPr>
                        <a:t>15 Stunden</a:t>
                      </a:r>
                      <a:endParaRPr lang="de-DE" sz="2800" dirty="0">
                        <a:effectLst/>
                        <a:latin typeface="Times New Roman" panose="02020603050405020304" pitchFamily="18" charset="0"/>
                        <a:ea typeface="Arial Unicode MS" panose="020B0604020202020204" pitchFamily="34" charset="-128"/>
                      </a:endParaRPr>
                    </a:p>
                  </a:txBody>
                  <a:tcPr marL="50800" marR="50800" marT="50800" marB="50800" anchor="ctr"/>
                </a:tc>
              </a:tr>
              <a:tr h="87589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de-DE" sz="2800">
                          <a:solidFill>
                            <a:srgbClr val="F8F8F8"/>
                          </a:solidFill>
                          <a:effectLst/>
                        </a:rPr>
                        <a:t>Server Bereitstellung und Installation</a:t>
                      </a:r>
                      <a:endParaRPr lang="de-DE" sz="1800" b="1">
                        <a:solidFill>
                          <a:srgbClr val="F8F8F8"/>
                        </a:solidFill>
                        <a:effectLst/>
                        <a:latin typeface="Palatino"/>
                        <a:ea typeface="Palatino"/>
                        <a:cs typeface="Palatino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R="53340" algn="ctr"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4 </a:t>
                      </a:r>
                      <a:r>
                        <a:rPr lang="de-DE" sz="2800" dirty="0">
                          <a:effectLst/>
                        </a:rPr>
                        <a:t>Stunden</a:t>
                      </a:r>
                      <a:endParaRPr lang="de-DE" sz="2800" dirty="0">
                        <a:effectLst/>
                        <a:latin typeface="Times New Roman" panose="02020603050405020304" pitchFamily="18" charset="0"/>
                        <a:ea typeface="Arial Unicode MS" panose="020B0604020202020204" pitchFamily="34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800" dirty="0">
                          <a:effectLst/>
                        </a:rPr>
                        <a:t>1 Stunden</a:t>
                      </a:r>
                      <a:endParaRPr lang="de-DE" sz="2800" dirty="0">
                        <a:effectLst/>
                        <a:latin typeface="Times New Roman" panose="02020603050405020304" pitchFamily="18" charset="0"/>
                        <a:ea typeface="Arial Unicode MS" panose="020B0604020202020204" pitchFamily="34" charset="-128"/>
                      </a:endParaRPr>
                    </a:p>
                  </a:txBody>
                  <a:tcPr marL="50800" marR="50800" marT="50800" marB="50800" anchor="ctr"/>
                </a:tc>
              </a:tr>
              <a:tr h="971198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de-DE" sz="2800" dirty="0">
                          <a:solidFill>
                            <a:srgbClr val="F8F8F8"/>
                          </a:solidFill>
                          <a:effectLst/>
                        </a:rPr>
                        <a:t>Multiplayer über mehrere Geräte – Android / Java</a:t>
                      </a:r>
                      <a:endParaRPr lang="de-DE" sz="1800" b="1" dirty="0">
                        <a:solidFill>
                          <a:srgbClr val="F8F8F8"/>
                        </a:solidFill>
                        <a:effectLst/>
                        <a:latin typeface="Palatino"/>
                        <a:ea typeface="Palatino"/>
                        <a:cs typeface="Palatino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R="53340" algn="ctr"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11 </a:t>
                      </a:r>
                      <a:r>
                        <a:rPr lang="de-DE" sz="2800" dirty="0">
                          <a:effectLst/>
                        </a:rPr>
                        <a:t>Stunden</a:t>
                      </a:r>
                      <a:endParaRPr lang="de-DE" sz="2800" dirty="0">
                        <a:effectLst/>
                        <a:latin typeface="Times New Roman" panose="02020603050405020304" pitchFamily="18" charset="0"/>
                        <a:ea typeface="Arial Unicode MS" panose="020B0604020202020204" pitchFamily="34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14 </a:t>
                      </a:r>
                      <a:r>
                        <a:rPr lang="de-DE" sz="2800" dirty="0">
                          <a:effectLst/>
                        </a:rPr>
                        <a:t>Stunden</a:t>
                      </a:r>
                      <a:endParaRPr lang="de-DE" sz="2800" dirty="0">
                        <a:effectLst/>
                        <a:latin typeface="Times New Roman" panose="02020603050405020304" pitchFamily="18" charset="0"/>
                        <a:ea typeface="Arial Unicode MS" panose="020B0604020202020204" pitchFamily="34" charset="-128"/>
                      </a:endParaRPr>
                    </a:p>
                  </a:txBody>
                  <a:tcPr marL="50800" marR="50800" marT="50800" marB="50800" anchor="ctr"/>
                </a:tc>
              </a:tr>
              <a:tr h="676656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de-DE" sz="2800" dirty="0">
                          <a:solidFill>
                            <a:srgbClr val="F8F8F8"/>
                          </a:solidFill>
                          <a:effectLst/>
                        </a:rPr>
                        <a:t>Singleplayer gegen </a:t>
                      </a:r>
                      <a:r>
                        <a:rPr lang="de-DE" sz="2800" dirty="0" smtClean="0">
                          <a:solidFill>
                            <a:srgbClr val="F8F8F8"/>
                          </a:solidFill>
                          <a:effectLst/>
                        </a:rPr>
                        <a:t>eine KI</a:t>
                      </a:r>
                      <a:endParaRPr lang="de-DE" sz="1800" b="1" dirty="0">
                        <a:solidFill>
                          <a:srgbClr val="F8F8F8"/>
                        </a:solidFill>
                        <a:effectLst/>
                        <a:latin typeface="Palatino"/>
                        <a:ea typeface="Palatino"/>
                        <a:cs typeface="Palatino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R="53340" algn="ctr">
                        <a:spcAft>
                          <a:spcPts val="0"/>
                        </a:spcAft>
                      </a:pPr>
                      <a:r>
                        <a:rPr lang="de-DE" sz="2800">
                          <a:effectLst/>
                        </a:rPr>
                        <a:t>12 Stunden</a:t>
                      </a:r>
                      <a:endParaRPr lang="de-DE" sz="2800">
                        <a:effectLst/>
                        <a:latin typeface="Times New Roman" panose="02020603050405020304" pitchFamily="18" charset="0"/>
                        <a:ea typeface="Arial Unicode MS" panose="020B0604020202020204" pitchFamily="34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800" dirty="0">
                          <a:effectLst/>
                        </a:rPr>
                        <a:t>13 Stunden</a:t>
                      </a:r>
                      <a:endParaRPr lang="de-DE" sz="2800" dirty="0">
                        <a:effectLst/>
                        <a:latin typeface="Times New Roman" panose="02020603050405020304" pitchFamily="18" charset="0"/>
                        <a:ea typeface="Arial Unicode MS" panose="020B0604020202020204" pitchFamily="34" charset="-128"/>
                      </a:endParaRPr>
                    </a:p>
                  </a:txBody>
                  <a:tcPr marL="50800" marR="50800" marT="50800" marB="50800" anchor="ctr"/>
                </a:tc>
              </a:tr>
            </a:tbl>
          </a:graphicData>
        </a:graphic>
      </p:graphicFrame>
      <p:pic>
        <p:nvPicPr>
          <p:cNvPr id="11" name="Grafik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207" y="8287119"/>
            <a:ext cx="2867152" cy="672298"/>
          </a:xfrm>
          <a:prstGeom prst="rect">
            <a:avLst/>
          </a:prstGeom>
        </p:spPr>
      </p:pic>
      <p:sp>
        <p:nvSpPr>
          <p:cNvPr id="12" name="Rechteck 11"/>
          <p:cNvSpPr/>
          <p:nvPr/>
        </p:nvSpPr>
        <p:spPr>
          <a:xfrm>
            <a:off x="406400" y="9174451"/>
            <a:ext cx="12192000" cy="44730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</a:pPr>
            <a:r>
              <a:rPr lang="de-DE" sz="2800" dirty="0" smtClean="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rPr>
              <a:t>Andreas </a:t>
            </a:r>
            <a:r>
              <a:rPr lang="de-DE" sz="28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rPr>
              <a:t>Nunberger</a:t>
            </a:r>
            <a:r>
              <a:rPr lang="de-DE" sz="2800" dirty="0" smtClean="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rPr>
              <a:t>    			14.02.2017 			</a:t>
            </a:r>
            <a:r>
              <a:rPr lang="de-DE" sz="2800" dirty="0" smtClean="0">
                <a:solidFill>
                  <a:srgbClr val="FFFFFF"/>
                </a:solidFill>
                <a:sym typeface="DIN Condensed"/>
              </a:rPr>
              <a:t>Mario </a:t>
            </a:r>
            <a:r>
              <a:rPr lang="de-DE" sz="2800" dirty="0" err="1" smtClean="0">
                <a:solidFill>
                  <a:srgbClr val="FFFFFF"/>
                </a:solidFill>
                <a:sym typeface="DIN Condensed"/>
              </a:rPr>
              <a:t>Zeindlmeier</a:t>
            </a:r>
            <a:endParaRPr kumimoji="0" lang="de-DE" sz="2800" b="0" i="0" u="none" strike="noStrik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DIN Condensed"/>
            </a:endParaRPr>
          </a:p>
        </p:txBody>
      </p:sp>
      <p:pic>
        <p:nvPicPr>
          <p:cNvPr id="13" name="Grafik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3758" y="8103861"/>
            <a:ext cx="2410018" cy="855556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/>
          </p:cNvSpPr>
          <p:nvPr>
            <p:ph type="body" idx="13"/>
          </p:nvPr>
        </p:nvSpPr>
        <p:spPr>
          <a:xfrm>
            <a:off x="406400" y="319365"/>
            <a:ext cx="11176000" cy="595035"/>
          </a:xfrm>
          <a:prstGeom prst="rect">
            <a:avLst/>
          </a:prstGeom>
        </p:spPr>
        <p:txBody>
          <a:bodyPr/>
          <a:lstStyle/>
          <a:p>
            <a:r>
              <a:rPr sz="1600" spc="50" dirty="0" err="1" smtClean="0"/>
              <a:t>Projektauftrag</a:t>
            </a:r>
            <a:r>
              <a:rPr sz="1600" spc="50" dirty="0" smtClean="0"/>
              <a:t> </a:t>
            </a:r>
            <a:r>
              <a:rPr sz="1600" spc="50" dirty="0" err="1"/>
              <a:t>Projektplanung</a:t>
            </a:r>
            <a:r>
              <a:rPr sz="1600" spc="50" dirty="0"/>
              <a:t> </a:t>
            </a:r>
            <a:r>
              <a:rPr sz="1600" spc="50" dirty="0" err="1"/>
              <a:t>Projektdurchführung</a:t>
            </a:r>
            <a:r>
              <a:rPr sz="1600" spc="50" dirty="0"/>
              <a:t> </a:t>
            </a:r>
            <a:r>
              <a:rPr sz="4000" cap="none" spc="0" dirty="0" err="1">
                <a:solidFill>
                  <a:schemeClr val="tx2">
                    <a:lumMod val="20000"/>
                    <a:lumOff val="80000"/>
                  </a:schemeClr>
                </a:solidFill>
                <a:latin typeface="Avenir Next Medium"/>
                <a:ea typeface="Avenir Next Medium"/>
                <a:cs typeface="Avenir Next Medium"/>
                <a:sym typeface="Avenir Next Medium"/>
              </a:rPr>
              <a:t>Projektabschluss</a:t>
            </a:r>
            <a:endParaRPr sz="4000" cap="none" spc="0" dirty="0">
              <a:solidFill>
                <a:schemeClr val="tx2">
                  <a:lumMod val="20000"/>
                  <a:lumOff val="80000"/>
                </a:schemeClr>
              </a:solidFill>
              <a:latin typeface="Avenir Next Medium"/>
              <a:ea typeface="Avenir Next Medium"/>
              <a:cs typeface="Avenir Next Medium"/>
              <a:sym typeface="Avenir Next Medium"/>
            </a:endParaRPr>
          </a:p>
        </p:txBody>
      </p:sp>
      <p:sp>
        <p:nvSpPr>
          <p:cNvPr id="234" name="Shape 23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r>
              <a:t>Fazit</a:t>
            </a:r>
          </a:p>
        </p:txBody>
      </p:sp>
      <p:sp>
        <p:nvSpPr>
          <p:cNvPr id="235" name="Shape 235"/>
          <p:cNvSpPr>
            <a:spLocks noGrp="1"/>
          </p:cNvSpPr>
          <p:nvPr>
            <p:ph type="body" idx="1"/>
          </p:nvPr>
        </p:nvSpPr>
        <p:spPr>
          <a:xfrm>
            <a:off x="406400" y="2749550"/>
            <a:ext cx="12192000" cy="61087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8934" indent="-368934" defTabSz="484886">
              <a:spcBef>
                <a:spcPts val="2300"/>
              </a:spcBef>
              <a:defRPr sz="2822"/>
            </a:pPr>
            <a:r>
              <a:rPr lang="de-DE" sz="4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Alle </a:t>
            </a:r>
            <a:r>
              <a:rPr sz="4000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Anforderungen</a:t>
            </a:r>
            <a:r>
              <a:rPr sz="4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sz="4000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realisiert</a:t>
            </a:r>
            <a:endParaRPr sz="40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  <a:p>
            <a:pPr marL="368934" indent="-368934" defTabSz="484886">
              <a:spcBef>
                <a:spcPts val="2300"/>
              </a:spcBef>
              <a:defRPr sz="2822"/>
            </a:pPr>
            <a:r>
              <a:rPr sz="4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Layout </a:t>
            </a:r>
            <a:r>
              <a:rPr sz="4000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Stellenwert</a:t>
            </a:r>
            <a:endParaRPr sz="40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  <a:p>
            <a:pPr marL="368934" indent="-368934" defTabSz="484886">
              <a:spcBef>
                <a:spcPts val="2300"/>
              </a:spcBef>
              <a:defRPr sz="2822"/>
            </a:pPr>
            <a:r>
              <a:rPr sz="4000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Abweichungen</a:t>
            </a:r>
            <a:r>
              <a:rPr sz="4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sz="4000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vom</a:t>
            </a:r>
            <a:r>
              <a:rPr sz="4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sz="4000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Zeitplan</a:t>
            </a:r>
            <a:r>
              <a:rPr sz="4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</a:p>
          <a:p>
            <a:pPr marL="368934" indent="-368934" defTabSz="484886">
              <a:spcBef>
                <a:spcPts val="2300"/>
              </a:spcBef>
              <a:defRPr sz="2822"/>
            </a:pPr>
            <a:r>
              <a:rPr sz="4000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Realisierung</a:t>
            </a:r>
            <a:r>
              <a:rPr sz="4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sz="4000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reibungslos</a:t>
            </a:r>
            <a:endParaRPr lang="de-DE" sz="40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207" y="8287119"/>
            <a:ext cx="2867152" cy="672298"/>
          </a:xfrm>
          <a:prstGeom prst="rect">
            <a:avLst/>
          </a:prstGeom>
        </p:spPr>
      </p:pic>
      <p:sp>
        <p:nvSpPr>
          <p:cNvPr id="9" name="Rechteck 8"/>
          <p:cNvSpPr/>
          <p:nvPr/>
        </p:nvSpPr>
        <p:spPr>
          <a:xfrm>
            <a:off x="406400" y="9174451"/>
            <a:ext cx="12192000" cy="44730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</a:pPr>
            <a:r>
              <a:rPr lang="de-DE" sz="2800" dirty="0" smtClean="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rPr>
              <a:t>Andreas </a:t>
            </a:r>
            <a:r>
              <a:rPr lang="de-DE" sz="28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rPr>
              <a:t>Nunberger</a:t>
            </a:r>
            <a:r>
              <a:rPr lang="de-DE" sz="2800" dirty="0" smtClean="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rPr>
              <a:t>    			14.02.2017 			</a:t>
            </a:r>
            <a:r>
              <a:rPr lang="de-DE" sz="2800" dirty="0" smtClean="0">
                <a:solidFill>
                  <a:srgbClr val="FFFFFF"/>
                </a:solidFill>
                <a:sym typeface="DIN Condensed"/>
              </a:rPr>
              <a:t>Mario </a:t>
            </a:r>
            <a:r>
              <a:rPr lang="de-DE" sz="2800" dirty="0" err="1" smtClean="0">
                <a:solidFill>
                  <a:srgbClr val="FFFFFF"/>
                </a:solidFill>
                <a:sym typeface="DIN Condensed"/>
              </a:rPr>
              <a:t>Zeindlmeier</a:t>
            </a:r>
            <a:endParaRPr kumimoji="0" lang="de-DE" sz="2800" b="0" i="0" u="none" strike="noStrik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DIN Condensed"/>
            </a:endParaRPr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3758" y="8103861"/>
            <a:ext cx="2410018" cy="855556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>
            <a:spLocks noGrp="1"/>
          </p:cNvSpPr>
          <p:nvPr>
            <p:ph type="body" idx="13"/>
          </p:nvPr>
        </p:nvSpPr>
        <p:spPr>
          <a:xfrm>
            <a:off x="406400" y="319365"/>
            <a:ext cx="11176000" cy="595035"/>
          </a:xfrm>
          <a:prstGeom prst="rect">
            <a:avLst/>
          </a:prstGeom>
        </p:spPr>
        <p:txBody>
          <a:bodyPr/>
          <a:lstStyle/>
          <a:p>
            <a:r>
              <a:rPr sz="1600" spc="50" dirty="0" err="1" smtClean="0"/>
              <a:t>Projektauftrag</a:t>
            </a:r>
            <a:r>
              <a:rPr sz="1600" spc="50" dirty="0" smtClean="0"/>
              <a:t> </a:t>
            </a:r>
            <a:r>
              <a:rPr sz="1600" spc="50" dirty="0" err="1"/>
              <a:t>Projektplanung</a:t>
            </a:r>
            <a:r>
              <a:rPr sz="1600" spc="50" dirty="0"/>
              <a:t> </a:t>
            </a:r>
            <a:r>
              <a:rPr sz="1600" spc="50" dirty="0" err="1"/>
              <a:t>Projektdurchführung</a:t>
            </a:r>
            <a:r>
              <a:rPr sz="1600" spc="50" dirty="0"/>
              <a:t> </a:t>
            </a:r>
            <a:r>
              <a:rPr sz="4000" cap="none" spc="0" dirty="0" err="1">
                <a:solidFill>
                  <a:schemeClr val="tx2">
                    <a:lumMod val="20000"/>
                    <a:lumOff val="80000"/>
                  </a:schemeClr>
                </a:solidFill>
                <a:latin typeface="Avenir Next Medium"/>
                <a:ea typeface="Avenir Next Medium"/>
                <a:cs typeface="Avenir Next Medium"/>
                <a:sym typeface="Avenir Next Medium"/>
              </a:rPr>
              <a:t>Projektabschluss</a:t>
            </a:r>
            <a:endParaRPr sz="4000" cap="none" spc="0" dirty="0">
              <a:solidFill>
                <a:schemeClr val="tx2">
                  <a:lumMod val="20000"/>
                  <a:lumOff val="80000"/>
                </a:schemeClr>
              </a:solidFill>
              <a:latin typeface="Avenir Next Medium"/>
              <a:ea typeface="Avenir Next Medium"/>
              <a:cs typeface="Avenir Next Medium"/>
              <a:sym typeface="Avenir Next Medium"/>
            </a:endParaRPr>
          </a:p>
        </p:txBody>
      </p:sp>
      <p:sp>
        <p:nvSpPr>
          <p:cNvPr id="238" name="Shape 23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r>
              <a:t>Ausblick</a:t>
            </a:r>
          </a:p>
        </p:txBody>
      </p:sp>
      <p:sp>
        <p:nvSpPr>
          <p:cNvPr id="239" name="Shape 239"/>
          <p:cNvSpPr>
            <a:spLocks noGrp="1"/>
          </p:cNvSpPr>
          <p:nvPr>
            <p:ph type="body" idx="1"/>
          </p:nvPr>
        </p:nvSpPr>
        <p:spPr>
          <a:xfrm>
            <a:off x="406400" y="2749550"/>
            <a:ext cx="12192000" cy="61087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8934" indent="-368934" defTabSz="484886">
              <a:spcBef>
                <a:spcPts val="2300"/>
              </a:spcBef>
              <a:defRPr sz="2822"/>
            </a:pPr>
            <a:r>
              <a:rPr lang="de-DE" sz="4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Ermöglicht </a:t>
            </a:r>
            <a:r>
              <a:rPr sz="4000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Erweiterungen</a:t>
            </a:r>
            <a:endParaRPr sz="40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  <a:p>
            <a:pPr marL="368934" indent="-368934" defTabSz="484886">
              <a:spcBef>
                <a:spcPts val="2300"/>
              </a:spcBef>
              <a:defRPr sz="2822"/>
            </a:pPr>
            <a:r>
              <a:rPr sz="4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Layout </a:t>
            </a:r>
            <a:r>
              <a:rPr sz="4000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verbessern</a:t>
            </a:r>
            <a:endParaRPr sz="40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  <a:p>
            <a:pPr marL="368934" indent="-368934" defTabSz="484886">
              <a:spcBef>
                <a:spcPts val="2300"/>
              </a:spcBef>
              <a:defRPr sz="2822"/>
            </a:pPr>
            <a:r>
              <a:rPr sz="4000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Schwierigkeitsstufen</a:t>
            </a:r>
            <a:r>
              <a:rPr sz="4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sz="4000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bei</a:t>
            </a:r>
            <a:r>
              <a:rPr sz="4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 Spiel </a:t>
            </a:r>
            <a:r>
              <a:rPr sz="4000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gegen</a:t>
            </a:r>
            <a:r>
              <a:rPr sz="4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lang="de-DE" sz="4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KI</a:t>
            </a:r>
            <a:endParaRPr sz="40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  <a:p>
            <a:pPr marL="368934" indent="-368934" defTabSz="484886">
              <a:spcBef>
                <a:spcPts val="2300"/>
              </a:spcBef>
              <a:defRPr sz="2822"/>
            </a:pPr>
            <a:r>
              <a:rPr lang="de-DE" sz="4000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V</a:t>
            </a:r>
            <a:r>
              <a:rPr sz="4000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erschlüsselte</a:t>
            </a:r>
            <a:r>
              <a:rPr sz="4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sz="4000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Benutzerdaten</a:t>
            </a:r>
            <a:endParaRPr sz="40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207" y="8287119"/>
            <a:ext cx="2867152" cy="672298"/>
          </a:xfrm>
          <a:prstGeom prst="rect">
            <a:avLst/>
          </a:prstGeom>
        </p:spPr>
      </p:pic>
      <p:sp>
        <p:nvSpPr>
          <p:cNvPr id="9" name="Rechteck 8"/>
          <p:cNvSpPr/>
          <p:nvPr/>
        </p:nvSpPr>
        <p:spPr>
          <a:xfrm>
            <a:off x="406400" y="9174451"/>
            <a:ext cx="12192000" cy="44730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</a:pPr>
            <a:r>
              <a:rPr lang="de-DE" sz="2800" dirty="0" smtClean="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rPr>
              <a:t>Andreas </a:t>
            </a:r>
            <a:r>
              <a:rPr lang="de-DE" sz="28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rPr>
              <a:t>Nunberger</a:t>
            </a:r>
            <a:r>
              <a:rPr lang="de-DE" sz="2800" dirty="0" smtClean="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rPr>
              <a:t>    			14.02.2017 			</a:t>
            </a:r>
            <a:r>
              <a:rPr lang="de-DE" sz="2800" dirty="0" smtClean="0">
                <a:solidFill>
                  <a:srgbClr val="FFFFFF"/>
                </a:solidFill>
                <a:sym typeface="DIN Condensed"/>
              </a:rPr>
              <a:t>Mario </a:t>
            </a:r>
            <a:r>
              <a:rPr lang="de-DE" sz="2800" dirty="0" err="1" smtClean="0">
                <a:solidFill>
                  <a:srgbClr val="FFFFFF"/>
                </a:solidFill>
                <a:sym typeface="DIN Condensed"/>
              </a:rPr>
              <a:t>Zeindlmeier</a:t>
            </a:r>
            <a:endParaRPr kumimoji="0" lang="de-DE" sz="2800" b="0" i="0" u="none" strike="noStrik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DIN Condensed"/>
            </a:endParaRPr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3758" y="8103861"/>
            <a:ext cx="2410018" cy="855556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r>
              <a:rPr lang="de-DE" dirty="0" smtClean="0"/>
              <a:t>AGENDA</a:t>
            </a:r>
            <a:endParaRPr dirty="0"/>
          </a:p>
        </p:txBody>
      </p:sp>
      <p:sp>
        <p:nvSpPr>
          <p:cNvPr id="171" name="Shape 17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defTabSz="484886">
              <a:spcBef>
                <a:spcPts val="2300"/>
              </a:spcBef>
              <a:defRPr sz="2822"/>
            </a:pPr>
            <a:r>
              <a:rPr sz="4000" dirty="0" err="1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Projektauftrag</a:t>
            </a:r>
            <a:r>
              <a:rPr sz="40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endParaRPr lang="de-DE" sz="4000" dirty="0" smtClean="0">
              <a:solidFill>
                <a:schemeClr val="tx2">
                  <a:lumMod val="20000"/>
                  <a:lumOff val="80000"/>
                </a:schemeClr>
              </a:solidFill>
            </a:endParaRPr>
          </a:p>
          <a:p>
            <a:pPr marL="368934" indent="-368934" defTabSz="484886">
              <a:spcBef>
                <a:spcPts val="2300"/>
              </a:spcBef>
              <a:defRPr sz="2822"/>
            </a:pPr>
            <a:r>
              <a:rPr sz="4000" dirty="0" err="1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Projektplanung</a:t>
            </a:r>
            <a:endParaRPr lang="de-DE" sz="4000" dirty="0" smtClean="0">
              <a:solidFill>
                <a:schemeClr val="tx2">
                  <a:lumMod val="20000"/>
                  <a:lumOff val="80000"/>
                </a:schemeClr>
              </a:solidFill>
            </a:endParaRPr>
          </a:p>
          <a:p>
            <a:pPr marL="368934" indent="-368934" defTabSz="484886">
              <a:spcBef>
                <a:spcPts val="2300"/>
              </a:spcBef>
              <a:defRPr sz="2822"/>
            </a:pPr>
            <a:r>
              <a:rPr sz="4000" dirty="0" err="1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Projektdurchführung</a:t>
            </a:r>
            <a:endParaRPr lang="de-DE" sz="4000" dirty="0" smtClean="0">
              <a:solidFill>
                <a:schemeClr val="tx2">
                  <a:lumMod val="20000"/>
                  <a:lumOff val="80000"/>
                </a:schemeClr>
              </a:solidFill>
            </a:endParaRPr>
          </a:p>
          <a:p>
            <a:pPr marL="368934" indent="-368934" defTabSz="484886">
              <a:spcBef>
                <a:spcPts val="2300"/>
              </a:spcBef>
              <a:defRPr sz="2822"/>
            </a:pPr>
            <a:r>
              <a:rPr sz="4000" dirty="0" err="1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Projektabschluss</a:t>
            </a:r>
            <a:endParaRPr sz="40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207" y="8287119"/>
            <a:ext cx="2867152" cy="672298"/>
          </a:xfrm>
          <a:prstGeom prst="rect">
            <a:avLst/>
          </a:prstGeom>
        </p:spPr>
      </p:pic>
      <p:sp>
        <p:nvSpPr>
          <p:cNvPr id="5" name="Rechteck 4"/>
          <p:cNvSpPr/>
          <p:nvPr/>
        </p:nvSpPr>
        <p:spPr>
          <a:xfrm>
            <a:off x="406400" y="9174451"/>
            <a:ext cx="12192000" cy="44730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</a:pPr>
            <a:r>
              <a:rPr lang="de-DE" sz="2800" dirty="0" smtClean="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rPr>
              <a:t>Andreas </a:t>
            </a:r>
            <a:r>
              <a:rPr lang="de-DE" sz="28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rPr>
              <a:t>Nunberger</a:t>
            </a:r>
            <a:r>
              <a:rPr lang="de-DE" sz="2800" dirty="0" smtClean="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rPr>
              <a:t>    			14.02.2017 			</a:t>
            </a:r>
            <a:r>
              <a:rPr lang="de-DE" sz="2800" dirty="0" smtClean="0">
                <a:solidFill>
                  <a:srgbClr val="FFFFFF"/>
                </a:solidFill>
                <a:sym typeface="DIN Condensed"/>
              </a:rPr>
              <a:t>Mario </a:t>
            </a:r>
            <a:r>
              <a:rPr lang="de-DE" sz="2800" dirty="0" err="1" smtClean="0">
                <a:solidFill>
                  <a:srgbClr val="FFFFFF"/>
                </a:solidFill>
                <a:sym typeface="DIN Condensed"/>
              </a:rPr>
              <a:t>Zeindlmeier</a:t>
            </a:r>
            <a:endParaRPr kumimoji="0" lang="de-DE" sz="2800" b="0" i="0" u="none" strike="noStrik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DIN Condensed"/>
            </a:endParaRPr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3758" y="8103861"/>
            <a:ext cx="2410018" cy="855556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>
            <a:spLocks noGrp="1"/>
          </p:cNvSpPr>
          <p:nvPr>
            <p:ph type="body" idx="13"/>
          </p:nvPr>
        </p:nvSpPr>
        <p:spPr>
          <a:xfrm>
            <a:off x="406400" y="319365"/>
            <a:ext cx="11176000" cy="595035"/>
          </a:xfrm>
          <a:prstGeom prst="rect">
            <a:avLst/>
          </a:prstGeom>
        </p:spPr>
        <p:txBody>
          <a:bodyPr/>
          <a:lstStyle/>
          <a:p>
            <a:r>
              <a:rPr sz="4000" cap="none" spc="0" dirty="0" err="1" smtClean="0">
                <a:solidFill>
                  <a:schemeClr val="tx2">
                    <a:lumMod val="20000"/>
                    <a:lumOff val="80000"/>
                  </a:schemeClr>
                </a:solidFill>
                <a:latin typeface="Avenir Next Medium"/>
                <a:ea typeface="Avenir Next Medium"/>
                <a:cs typeface="Avenir Next Medium"/>
                <a:sym typeface="Avenir Next Medium"/>
              </a:rPr>
              <a:t>Projektauftrag</a:t>
            </a:r>
            <a:r>
              <a:rPr sz="1000" spc="50" dirty="0" smtClean="0"/>
              <a:t> </a:t>
            </a:r>
            <a:r>
              <a:rPr sz="1600" spc="50" dirty="0" err="1"/>
              <a:t>Projektplanung</a:t>
            </a:r>
            <a:r>
              <a:rPr sz="1600" spc="50" dirty="0"/>
              <a:t> </a:t>
            </a:r>
            <a:r>
              <a:rPr sz="1600" spc="50" dirty="0" err="1"/>
              <a:t>Projektdurchführung</a:t>
            </a:r>
            <a:r>
              <a:rPr sz="1600" spc="50" dirty="0"/>
              <a:t> </a:t>
            </a:r>
            <a:r>
              <a:rPr sz="1600" spc="50" dirty="0" err="1"/>
              <a:t>Projektabschluss</a:t>
            </a:r>
            <a:endParaRPr sz="1600" spc="50" dirty="0"/>
          </a:p>
        </p:txBody>
      </p:sp>
      <p:sp>
        <p:nvSpPr>
          <p:cNvPr id="178" name="Shape 17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r>
              <a:rPr dirty="0" err="1" smtClean="0"/>
              <a:t>Projektumfeld</a:t>
            </a:r>
            <a:endParaRPr dirty="0"/>
          </a:p>
        </p:txBody>
      </p:sp>
      <p:sp>
        <p:nvSpPr>
          <p:cNvPr id="179" name="Shape 179"/>
          <p:cNvSpPr>
            <a:spLocks noGrp="1"/>
          </p:cNvSpPr>
          <p:nvPr>
            <p:ph type="body" idx="1"/>
          </p:nvPr>
        </p:nvSpPr>
        <p:spPr>
          <a:xfrm>
            <a:off x="406399" y="2749549"/>
            <a:ext cx="12192001" cy="6108701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8934" indent="-368934" defTabSz="484886">
              <a:spcBef>
                <a:spcPts val="2300"/>
              </a:spcBef>
              <a:defRPr sz="2822"/>
            </a:pPr>
            <a:r>
              <a:rPr sz="4000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Flughafen</a:t>
            </a:r>
            <a:r>
              <a:rPr sz="4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sz="4000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München</a:t>
            </a:r>
            <a:r>
              <a:rPr sz="4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 GmbH</a:t>
            </a:r>
          </a:p>
          <a:p>
            <a:pPr marL="368934" indent="-368934" defTabSz="484886">
              <a:spcBef>
                <a:spcPts val="2300"/>
              </a:spcBef>
              <a:defRPr sz="2822"/>
            </a:pPr>
            <a:r>
              <a:rPr sz="4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Data Net Solutions GmbH</a:t>
            </a:r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207" y="8287119"/>
            <a:ext cx="2867152" cy="672298"/>
          </a:xfrm>
          <a:prstGeom prst="rect">
            <a:avLst/>
          </a:prstGeom>
        </p:spPr>
      </p:pic>
      <p:sp>
        <p:nvSpPr>
          <p:cNvPr id="10" name="Rechteck 9"/>
          <p:cNvSpPr/>
          <p:nvPr/>
        </p:nvSpPr>
        <p:spPr>
          <a:xfrm>
            <a:off x="406400" y="9174451"/>
            <a:ext cx="12192000" cy="44730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</a:pPr>
            <a:r>
              <a:rPr lang="de-DE" sz="2800" dirty="0" smtClean="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rPr>
              <a:t>Andreas </a:t>
            </a:r>
            <a:r>
              <a:rPr lang="de-DE" sz="28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rPr>
              <a:t>Nunberger</a:t>
            </a:r>
            <a:r>
              <a:rPr lang="de-DE" sz="2800" dirty="0" smtClean="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rPr>
              <a:t>    			14.02.2017 			</a:t>
            </a:r>
            <a:r>
              <a:rPr lang="de-DE" sz="2800" dirty="0" smtClean="0">
                <a:solidFill>
                  <a:srgbClr val="FFFFFF"/>
                </a:solidFill>
                <a:sym typeface="DIN Condensed"/>
              </a:rPr>
              <a:t>Mario </a:t>
            </a:r>
            <a:r>
              <a:rPr lang="de-DE" sz="2800" dirty="0" err="1" smtClean="0">
                <a:solidFill>
                  <a:srgbClr val="FFFFFF"/>
                </a:solidFill>
                <a:sym typeface="DIN Condensed"/>
              </a:rPr>
              <a:t>Zeindlmeier</a:t>
            </a:r>
            <a:endParaRPr kumimoji="0" lang="de-DE" sz="2800" b="0" i="0" u="none" strike="noStrik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DIN Condensed"/>
            </a:endParaRPr>
          </a:p>
        </p:txBody>
      </p:sp>
      <p:pic>
        <p:nvPicPr>
          <p:cNvPr id="11" name="Grafik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3758" y="8103861"/>
            <a:ext cx="2410018" cy="855556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>
            <a:spLocks noGrp="1"/>
          </p:cNvSpPr>
          <p:nvPr>
            <p:ph type="body" idx="13"/>
          </p:nvPr>
        </p:nvSpPr>
        <p:spPr>
          <a:xfrm>
            <a:off x="406400" y="319365"/>
            <a:ext cx="11176000" cy="595035"/>
          </a:xfrm>
          <a:prstGeom prst="rect">
            <a:avLst/>
          </a:prstGeom>
        </p:spPr>
        <p:txBody>
          <a:bodyPr/>
          <a:lstStyle/>
          <a:p>
            <a:r>
              <a:rPr sz="4000" cap="none" spc="0" dirty="0" err="1" smtClean="0">
                <a:solidFill>
                  <a:schemeClr val="tx2">
                    <a:lumMod val="20000"/>
                    <a:lumOff val="80000"/>
                  </a:schemeClr>
                </a:solidFill>
                <a:latin typeface="Avenir Next Medium"/>
                <a:ea typeface="Avenir Next Medium"/>
                <a:cs typeface="Avenir Next Medium"/>
                <a:sym typeface="Avenir Next Medium"/>
              </a:rPr>
              <a:t>Projektauftrag</a:t>
            </a:r>
            <a:r>
              <a:rPr sz="1000" spc="50" dirty="0" smtClean="0"/>
              <a:t> </a:t>
            </a:r>
            <a:r>
              <a:rPr sz="1600" spc="50" dirty="0" err="1"/>
              <a:t>Projektplanung</a:t>
            </a:r>
            <a:r>
              <a:rPr sz="1600" spc="50" dirty="0"/>
              <a:t> </a:t>
            </a:r>
            <a:r>
              <a:rPr sz="1600" spc="50" dirty="0" err="1"/>
              <a:t>Projektdurchführung</a:t>
            </a:r>
            <a:r>
              <a:rPr sz="1600" spc="50" dirty="0"/>
              <a:t> </a:t>
            </a:r>
            <a:r>
              <a:rPr sz="1600" spc="50" dirty="0" err="1"/>
              <a:t>Projektabschluss</a:t>
            </a:r>
            <a:endParaRPr sz="1600" spc="50" dirty="0"/>
          </a:p>
        </p:txBody>
      </p:sp>
      <p:sp>
        <p:nvSpPr>
          <p:cNvPr id="174" name="Shape 17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r>
              <a:rPr dirty="0" err="1" smtClean="0"/>
              <a:t>Projektauftrag</a:t>
            </a:r>
            <a:endParaRPr dirty="0"/>
          </a:p>
        </p:txBody>
      </p:sp>
      <p:sp>
        <p:nvSpPr>
          <p:cNvPr id="175" name="Shape 175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marL="368934" indent="-368934" defTabSz="484886">
              <a:spcBef>
                <a:spcPts val="2300"/>
              </a:spcBef>
              <a:defRPr sz="2822"/>
            </a:pPr>
            <a:r>
              <a:rPr sz="4000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Projekt</a:t>
            </a:r>
            <a:r>
              <a:rPr sz="4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lang="de-DE" sz="4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in AEP</a:t>
            </a:r>
          </a:p>
          <a:p>
            <a:pPr marL="368934" indent="-368934" defTabSz="484886">
              <a:spcBef>
                <a:spcPts val="2300"/>
              </a:spcBef>
              <a:defRPr sz="2822"/>
            </a:pPr>
            <a:r>
              <a:rPr sz="4000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Durchführung</a:t>
            </a:r>
            <a:r>
              <a:rPr sz="4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 in Android / Java</a:t>
            </a:r>
          </a:p>
          <a:p>
            <a:pPr marL="368934" indent="-368934" defTabSz="484886">
              <a:spcBef>
                <a:spcPts val="2300"/>
              </a:spcBef>
              <a:defRPr sz="2822"/>
            </a:pPr>
            <a:r>
              <a:rPr sz="4000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Auftraggeber</a:t>
            </a:r>
            <a:r>
              <a:rPr sz="4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: </a:t>
            </a:r>
            <a:r>
              <a:rPr sz="4000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Staatl</a:t>
            </a:r>
            <a:r>
              <a:rPr sz="4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. </a:t>
            </a:r>
            <a:r>
              <a:rPr sz="4000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Berufsschule</a:t>
            </a:r>
            <a:r>
              <a:rPr sz="4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sz="4000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Freising</a:t>
            </a:r>
            <a:r>
              <a:rPr sz="4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</a:p>
          <a:p>
            <a:pPr marL="368934" indent="-368934" defTabSz="484886">
              <a:spcBef>
                <a:spcPts val="2300"/>
              </a:spcBef>
              <a:defRPr sz="2822"/>
            </a:pPr>
            <a:r>
              <a:rPr sz="40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Android </a:t>
            </a:r>
            <a:r>
              <a:rPr sz="4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Spiel-App, </a:t>
            </a:r>
            <a:r>
              <a:rPr sz="4000" dirty="0" err="1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Dokumentation</a:t>
            </a:r>
            <a:endParaRPr sz="40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  <a:p>
            <a:pPr marL="368934" indent="-368934" defTabSz="484886">
              <a:spcBef>
                <a:spcPts val="2300"/>
              </a:spcBef>
              <a:defRPr sz="2822"/>
            </a:pPr>
            <a:r>
              <a:rPr sz="4000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Umsetzung</a:t>
            </a:r>
            <a:r>
              <a:rPr sz="4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: </a:t>
            </a:r>
            <a:r>
              <a:rPr sz="40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0</a:t>
            </a:r>
            <a:r>
              <a:rPr lang="de-DE" sz="4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4</a:t>
            </a:r>
            <a:r>
              <a:rPr sz="4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.1</a:t>
            </a:r>
            <a:r>
              <a:rPr lang="de-DE" sz="4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0</a:t>
            </a:r>
            <a:r>
              <a:rPr sz="4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.16 - 14.02.2017</a:t>
            </a:r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207" y="8287119"/>
            <a:ext cx="2867152" cy="672298"/>
          </a:xfrm>
          <a:prstGeom prst="rect">
            <a:avLst/>
          </a:prstGeom>
        </p:spPr>
      </p:pic>
      <p:sp>
        <p:nvSpPr>
          <p:cNvPr id="10" name="Rechteck 9"/>
          <p:cNvSpPr/>
          <p:nvPr/>
        </p:nvSpPr>
        <p:spPr>
          <a:xfrm>
            <a:off x="406400" y="9174451"/>
            <a:ext cx="12192000" cy="44730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</a:pPr>
            <a:r>
              <a:rPr lang="de-DE" sz="2800" dirty="0" smtClean="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rPr>
              <a:t>Andreas </a:t>
            </a:r>
            <a:r>
              <a:rPr lang="de-DE" sz="28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rPr>
              <a:t>Nunberger</a:t>
            </a:r>
            <a:r>
              <a:rPr lang="de-DE" sz="2800" dirty="0" smtClean="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rPr>
              <a:t>    			14.02.2017 			</a:t>
            </a:r>
            <a:r>
              <a:rPr lang="de-DE" sz="2800" dirty="0" smtClean="0">
                <a:solidFill>
                  <a:srgbClr val="FFFFFF"/>
                </a:solidFill>
                <a:sym typeface="DIN Condensed"/>
              </a:rPr>
              <a:t>Mario </a:t>
            </a:r>
            <a:r>
              <a:rPr lang="de-DE" sz="2800" dirty="0" err="1" smtClean="0">
                <a:solidFill>
                  <a:srgbClr val="FFFFFF"/>
                </a:solidFill>
                <a:sym typeface="DIN Condensed"/>
              </a:rPr>
              <a:t>Zeindlmeier</a:t>
            </a:r>
            <a:endParaRPr kumimoji="0" lang="de-DE" sz="2800" b="0" i="0" u="none" strike="noStrik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DIN Condensed"/>
            </a:endParaRPr>
          </a:p>
        </p:txBody>
      </p:sp>
      <p:pic>
        <p:nvPicPr>
          <p:cNvPr id="11" name="Grafik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3758" y="8103861"/>
            <a:ext cx="2410018" cy="855556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>
            <a:spLocks noGrp="1"/>
          </p:cNvSpPr>
          <p:nvPr>
            <p:ph type="body" idx="13"/>
          </p:nvPr>
        </p:nvSpPr>
        <p:spPr>
          <a:xfrm>
            <a:off x="406400" y="319365"/>
            <a:ext cx="11176000" cy="595035"/>
          </a:xfrm>
          <a:prstGeom prst="rect">
            <a:avLst/>
          </a:prstGeom>
        </p:spPr>
        <p:txBody>
          <a:bodyPr/>
          <a:lstStyle/>
          <a:p>
            <a:r>
              <a:rPr sz="4000" cap="none" spc="0" dirty="0" err="1" smtClean="0">
                <a:solidFill>
                  <a:schemeClr val="tx2">
                    <a:lumMod val="20000"/>
                    <a:lumOff val="80000"/>
                  </a:schemeClr>
                </a:solidFill>
                <a:latin typeface="Avenir Next Medium"/>
                <a:ea typeface="Avenir Next Medium"/>
                <a:cs typeface="Avenir Next Medium"/>
                <a:sym typeface="Avenir Next Medium"/>
              </a:rPr>
              <a:t>Projektauftrag</a:t>
            </a:r>
            <a:r>
              <a:rPr sz="1600" spc="50" dirty="0" smtClean="0"/>
              <a:t> </a:t>
            </a:r>
            <a:r>
              <a:rPr sz="1600" spc="50" dirty="0" err="1"/>
              <a:t>Projektplanung</a:t>
            </a:r>
            <a:r>
              <a:rPr sz="1600" spc="50" dirty="0"/>
              <a:t> </a:t>
            </a:r>
            <a:r>
              <a:rPr sz="1600" spc="50" dirty="0" err="1"/>
              <a:t>Projektdurchführung</a:t>
            </a:r>
            <a:r>
              <a:rPr sz="1600" spc="50" dirty="0"/>
              <a:t> </a:t>
            </a:r>
            <a:r>
              <a:rPr sz="1600" spc="50" dirty="0" err="1"/>
              <a:t>Projektabschluss</a:t>
            </a:r>
            <a:endParaRPr sz="1600" spc="50" dirty="0"/>
          </a:p>
        </p:txBody>
      </p:sp>
      <p:sp>
        <p:nvSpPr>
          <p:cNvPr id="182" name="Shape 18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r>
              <a:rPr dirty="0" err="1" smtClean="0"/>
              <a:t>Projektziel</a:t>
            </a:r>
            <a:r>
              <a:rPr lang="de-DE" dirty="0" smtClean="0"/>
              <a:t>e</a:t>
            </a:r>
            <a:endParaRPr dirty="0"/>
          </a:p>
        </p:txBody>
      </p:sp>
      <p:sp>
        <p:nvSpPr>
          <p:cNvPr id="183" name="Shape 183"/>
          <p:cNvSpPr>
            <a:spLocks noGrp="1"/>
          </p:cNvSpPr>
          <p:nvPr>
            <p:ph type="body" idx="1"/>
          </p:nvPr>
        </p:nvSpPr>
        <p:spPr>
          <a:xfrm>
            <a:off x="406400" y="2749550"/>
            <a:ext cx="12192000" cy="61087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8934" indent="-368934" defTabSz="484886">
              <a:spcBef>
                <a:spcPts val="2300"/>
              </a:spcBef>
              <a:defRPr sz="2822"/>
            </a:pPr>
            <a:r>
              <a:rPr lang="de-DE" sz="4000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F</a:t>
            </a:r>
            <a:r>
              <a:rPr sz="4000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unktionstüchtige</a:t>
            </a:r>
            <a:r>
              <a:rPr sz="4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 Android App</a:t>
            </a:r>
          </a:p>
          <a:p>
            <a:pPr marL="368934" indent="-368934" defTabSz="484886">
              <a:spcBef>
                <a:spcPts val="2300"/>
              </a:spcBef>
              <a:defRPr sz="2822"/>
            </a:pPr>
            <a:r>
              <a:rPr sz="4000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Singleplayer</a:t>
            </a:r>
            <a:endParaRPr sz="40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  <a:p>
            <a:pPr marL="368934" indent="-368934" defTabSz="484886">
              <a:spcBef>
                <a:spcPts val="2300"/>
              </a:spcBef>
              <a:defRPr sz="2822"/>
            </a:pPr>
            <a:r>
              <a:rPr sz="4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Multiplayer (</a:t>
            </a:r>
            <a:r>
              <a:rPr sz="4000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Hotseat</a:t>
            </a:r>
            <a:r>
              <a:rPr sz="4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)</a:t>
            </a:r>
          </a:p>
          <a:p>
            <a:pPr marL="368934" indent="-368934" defTabSz="484886">
              <a:spcBef>
                <a:spcPts val="2300"/>
              </a:spcBef>
              <a:defRPr sz="2822"/>
            </a:pPr>
            <a:r>
              <a:rPr sz="4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Multiplayer (</a:t>
            </a:r>
            <a:r>
              <a:rPr lang="de-DE" sz="4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O</a:t>
            </a:r>
            <a:r>
              <a:rPr sz="4000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nline</a:t>
            </a:r>
            <a:r>
              <a:rPr sz="4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)</a:t>
            </a:r>
          </a:p>
          <a:p>
            <a:pPr marL="368934" indent="-368934" defTabSz="484886">
              <a:spcBef>
                <a:spcPts val="2300"/>
              </a:spcBef>
              <a:defRPr sz="2822"/>
            </a:pPr>
            <a:r>
              <a:rPr lang="de-DE" sz="4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Benutzer </a:t>
            </a:r>
            <a:r>
              <a:rPr lang="de-DE" sz="4000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Registierung</a:t>
            </a:r>
            <a:r>
              <a:rPr lang="de-DE" sz="4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 und Login</a:t>
            </a:r>
            <a:endParaRPr sz="40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207" y="8287119"/>
            <a:ext cx="2867152" cy="672298"/>
          </a:xfrm>
          <a:prstGeom prst="rect">
            <a:avLst/>
          </a:prstGeom>
        </p:spPr>
      </p:pic>
      <p:sp>
        <p:nvSpPr>
          <p:cNvPr id="10" name="Rechteck 9"/>
          <p:cNvSpPr/>
          <p:nvPr/>
        </p:nvSpPr>
        <p:spPr>
          <a:xfrm>
            <a:off x="406400" y="9174451"/>
            <a:ext cx="12192000" cy="44730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</a:pPr>
            <a:r>
              <a:rPr lang="de-DE" sz="2800" dirty="0" smtClean="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rPr>
              <a:t>Andreas </a:t>
            </a:r>
            <a:r>
              <a:rPr lang="de-DE" sz="28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rPr>
              <a:t>Nunberger</a:t>
            </a:r>
            <a:r>
              <a:rPr lang="de-DE" sz="2800" dirty="0" smtClean="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rPr>
              <a:t>    			14.02.2017 			</a:t>
            </a:r>
            <a:r>
              <a:rPr lang="de-DE" sz="2800" dirty="0" smtClean="0">
                <a:solidFill>
                  <a:srgbClr val="FFFFFF"/>
                </a:solidFill>
                <a:sym typeface="DIN Condensed"/>
              </a:rPr>
              <a:t>Mario </a:t>
            </a:r>
            <a:r>
              <a:rPr lang="de-DE" sz="2800" dirty="0" err="1" smtClean="0">
                <a:solidFill>
                  <a:srgbClr val="FFFFFF"/>
                </a:solidFill>
                <a:sym typeface="DIN Condensed"/>
              </a:rPr>
              <a:t>Zeindlmeier</a:t>
            </a:r>
            <a:endParaRPr kumimoji="0" lang="de-DE" sz="2800" b="0" i="0" u="none" strike="noStrik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DIN Condensed"/>
            </a:endParaRPr>
          </a:p>
        </p:txBody>
      </p:sp>
      <p:pic>
        <p:nvPicPr>
          <p:cNvPr id="11" name="Grafik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3758" y="8103861"/>
            <a:ext cx="2410018" cy="855556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>
            <a:spLocks noGrp="1"/>
          </p:cNvSpPr>
          <p:nvPr>
            <p:ph type="body" idx="13"/>
          </p:nvPr>
        </p:nvSpPr>
        <p:spPr>
          <a:xfrm>
            <a:off x="406400" y="319365"/>
            <a:ext cx="11176000" cy="595035"/>
          </a:xfrm>
          <a:prstGeom prst="rect">
            <a:avLst/>
          </a:prstGeom>
        </p:spPr>
        <p:txBody>
          <a:bodyPr/>
          <a:lstStyle/>
          <a:p>
            <a:r>
              <a:rPr sz="4000" cap="none" spc="0" dirty="0" err="1" smtClean="0">
                <a:solidFill>
                  <a:schemeClr val="tx2">
                    <a:lumMod val="20000"/>
                    <a:lumOff val="80000"/>
                  </a:schemeClr>
                </a:solidFill>
                <a:latin typeface="Avenir Next Medium"/>
                <a:ea typeface="Avenir Next Medium"/>
                <a:cs typeface="Avenir Next Medium"/>
                <a:sym typeface="Avenir Next Medium"/>
              </a:rPr>
              <a:t>Projektauftrag</a:t>
            </a:r>
            <a:r>
              <a:rPr sz="1000" spc="50" dirty="0" smtClean="0"/>
              <a:t> </a:t>
            </a:r>
            <a:r>
              <a:rPr sz="1600" spc="50" dirty="0" err="1"/>
              <a:t>Projektplanung</a:t>
            </a:r>
            <a:r>
              <a:rPr sz="1600" spc="50" dirty="0"/>
              <a:t> </a:t>
            </a:r>
            <a:r>
              <a:rPr sz="1600" spc="50" dirty="0" err="1"/>
              <a:t>Projektdurchführung</a:t>
            </a:r>
            <a:r>
              <a:rPr sz="1600" spc="50" dirty="0"/>
              <a:t> </a:t>
            </a:r>
            <a:r>
              <a:rPr sz="1600" spc="50" dirty="0" err="1"/>
              <a:t>Projektabschluss</a:t>
            </a:r>
            <a:endParaRPr sz="1600" spc="50" dirty="0"/>
          </a:p>
        </p:txBody>
      </p:sp>
      <p:sp>
        <p:nvSpPr>
          <p:cNvPr id="186" name="Shape 18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r>
              <a:rPr dirty="0" err="1" smtClean="0"/>
              <a:t>Projektabgrenzung</a:t>
            </a:r>
            <a:endParaRPr dirty="0"/>
          </a:p>
        </p:txBody>
      </p:sp>
      <p:sp>
        <p:nvSpPr>
          <p:cNvPr id="187" name="Shape 187"/>
          <p:cNvSpPr>
            <a:spLocks noGrp="1"/>
          </p:cNvSpPr>
          <p:nvPr>
            <p:ph type="body" idx="1"/>
          </p:nvPr>
        </p:nvSpPr>
        <p:spPr>
          <a:xfrm>
            <a:off x="406400" y="2749550"/>
            <a:ext cx="12192000" cy="6108700"/>
          </a:xfrm>
          <a:prstGeom prst="rect">
            <a:avLst/>
          </a:prstGeom>
        </p:spPr>
        <p:txBody>
          <a:bodyPr/>
          <a:lstStyle/>
          <a:p>
            <a:pPr marL="368934" indent="-368934" defTabSz="484886">
              <a:spcBef>
                <a:spcPts val="2300"/>
              </a:spcBef>
              <a:defRPr sz="2822"/>
            </a:pPr>
            <a:r>
              <a:rPr sz="4000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bis</a:t>
            </a:r>
            <a:r>
              <a:rPr sz="4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 15.12.2016</a:t>
            </a:r>
            <a:r>
              <a:rPr lang="de-DE" sz="4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:</a:t>
            </a:r>
            <a:r>
              <a:rPr sz="4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lang="de-DE" sz="4000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D</a:t>
            </a:r>
            <a:r>
              <a:rPr sz="4000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efinieren</a:t>
            </a:r>
            <a:r>
              <a:rPr sz="4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sz="4000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aller</a:t>
            </a:r>
            <a:r>
              <a:rPr sz="4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sz="4000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Schritte</a:t>
            </a:r>
            <a:r>
              <a:rPr sz="4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 der </a:t>
            </a:r>
            <a:r>
              <a:rPr sz="4000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Inkremente</a:t>
            </a:r>
            <a:r>
              <a:rPr sz="4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</a:p>
          <a:p>
            <a:pPr marL="368934" indent="-368934" defTabSz="484886">
              <a:spcBef>
                <a:spcPts val="2300"/>
              </a:spcBef>
              <a:defRPr sz="2822"/>
            </a:pPr>
            <a:r>
              <a:rPr sz="4000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bis</a:t>
            </a:r>
            <a:r>
              <a:rPr sz="4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sz="4000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Ende</a:t>
            </a:r>
            <a:r>
              <a:rPr sz="4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 2016</a:t>
            </a:r>
            <a:r>
              <a:rPr lang="de-DE" sz="4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:</a:t>
            </a:r>
            <a:r>
              <a:rPr sz="4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sz="4000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Realisierung</a:t>
            </a:r>
            <a:r>
              <a:rPr sz="4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 Multiplayer (</a:t>
            </a:r>
            <a:r>
              <a:rPr sz="4000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Hotseat</a:t>
            </a:r>
            <a:r>
              <a:rPr sz="4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)</a:t>
            </a:r>
          </a:p>
          <a:p>
            <a:pPr marL="368934" indent="-368934" defTabSz="484886">
              <a:spcBef>
                <a:spcPts val="2300"/>
              </a:spcBef>
              <a:defRPr sz="2822"/>
            </a:pPr>
            <a:r>
              <a:rPr sz="4000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bis</a:t>
            </a:r>
            <a:r>
              <a:rPr sz="4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 15.01.2017</a:t>
            </a:r>
            <a:r>
              <a:rPr lang="de-DE" sz="4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:</a:t>
            </a:r>
            <a:r>
              <a:rPr sz="4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sz="4000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Realisierung</a:t>
            </a:r>
            <a:r>
              <a:rPr sz="4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sz="4000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Singleplayer</a:t>
            </a:r>
            <a:r>
              <a:rPr sz="4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</a:p>
          <a:p>
            <a:pPr marL="368934" indent="-368934" defTabSz="484886">
              <a:spcBef>
                <a:spcPts val="2300"/>
              </a:spcBef>
              <a:defRPr sz="2822"/>
            </a:pPr>
            <a:r>
              <a:rPr sz="4000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bis</a:t>
            </a:r>
            <a:r>
              <a:rPr sz="4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 01.02.2017</a:t>
            </a:r>
            <a:r>
              <a:rPr lang="de-DE" sz="4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:</a:t>
            </a:r>
            <a:r>
              <a:rPr sz="4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sz="4000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Realisierung</a:t>
            </a:r>
            <a:r>
              <a:rPr sz="4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 Multiplayer (online)</a:t>
            </a:r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207" y="8287119"/>
            <a:ext cx="2867152" cy="672298"/>
          </a:xfrm>
          <a:prstGeom prst="rect">
            <a:avLst/>
          </a:prstGeom>
        </p:spPr>
      </p:pic>
      <p:sp>
        <p:nvSpPr>
          <p:cNvPr id="10" name="Rechteck 9"/>
          <p:cNvSpPr/>
          <p:nvPr/>
        </p:nvSpPr>
        <p:spPr>
          <a:xfrm>
            <a:off x="406400" y="9174451"/>
            <a:ext cx="12192000" cy="44730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</a:pPr>
            <a:r>
              <a:rPr lang="de-DE" sz="2800" dirty="0" smtClean="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rPr>
              <a:t>Andreas </a:t>
            </a:r>
            <a:r>
              <a:rPr lang="de-DE" sz="28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rPr>
              <a:t>Nunberger</a:t>
            </a:r>
            <a:r>
              <a:rPr lang="de-DE" sz="2800" dirty="0" smtClean="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rPr>
              <a:t>    			14.02.2017 			</a:t>
            </a:r>
            <a:r>
              <a:rPr lang="de-DE" sz="2800" dirty="0" smtClean="0">
                <a:solidFill>
                  <a:srgbClr val="FFFFFF"/>
                </a:solidFill>
                <a:sym typeface="DIN Condensed"/>
              </a:rPr>
              <a:t>Mario </a:t>
            </a:r>
            <a:r>
              <a:rPr lang="de-DE" sz="2800" dirty="0" err="1" smtClean="0">
                <a:solidFill>
                  <a:srgbClr val="FFFFFF"/>
                </a:solidFill>
                <a:sym typeface="DIN Condensed"/>
              </a:rPr>
              <a:t>Zeindlmeier</a:t>
            </a:r>
            <a:endParaRPr kumimoji="0" lang="de-DE" sz="2800" b="0" i="0" u="none" strike="noStrik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DIN Condensed"/>
            </a:endParaRPr>
          </a:p>
        </p:txBody>
      </p:sp>
      <p:pic>
        <p:nvPicPr>
          <p:cNvPr id="11" name="Grafik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3758" y="8103861"/>
            <a:ext cx="2410018" cy="855556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>
            <a:spLocks noGrp="1"/>
          </p:cNvSpPr>
          <p:nvPr>
            <p:ph type="body" idx="13"/>
          </p:nvPr>
        </p:nvSpPr>
        <p:spPr>
          <a:xfrm>
            <a:off x="406400" y="319365"/>
            <a:ext cx="11176000" cy="595035"/>
          </a:xfrm>
          <a:prstGeom prst="rect">
            <a:avLst/>
          </a:prstGeom>
        </p:spPr>
        <p:txBody>
          <a:bodyPr/>
          <a:lstStyle/>
          <a:p>
            <a:r>
              <a:rPr sz="1600" spc="50" dirty="0" err="1" smtClean="0"/>
              <a:t>Projektauftrag</a:t>
            </a:r>
            <a:r>
              <a:rPr sz="1000" spc="50" dirty="0" smtClean="0"/>
              <a:t> </a:t>
            </a:r>
            <a:r>
              <a:rPr sz="4000" cap="none" spc="0" dirty="0" err="1">
                <a:solidFill>
                  <a:schemeClr val="tx2">
                    <a:lumMod val="20000"/>
                    <a:lumOff val="80000"/>
                  </a:schemeClr>
                </a:solidFill>
                <a:latin typeface="Avenir Next Medium"/>
                <a:ea typeface="Avenir Next Medium"/>
                <a:cs typeface="Avenir Next Medium"/>
                <a:sym typeface="Avenir Next Medium"/>
              </a:rPr>
              <a:t>Projektplanung</a:t>
            </a:r>
            <a:r>
              <a:rPr sz="1000" spc="50" dirty="0"/>
              <a:t> </a:t>
            </a:r>
            <a:r>
              <a:rPr sz="1600" spc="50" dirty="0" err="1"/>
              <a:t>Projektdurchführung</a:t>
            </a:r>
            <a:r>
              <a:rPr sz="1600" spc="50" dirty="0"/>
              <a:t> </a:t>
            </a:r>
            <a:r>
              <a:rPr sz="1600" spc="50" dirty="0" err="1"/>
              <a:t>Projektabschluss</a:t>
            </a:r>
            <a:endParaRPr sz="1600" spc="50" dirty="0"/>
          </a:p>
        </p:txBody>
      </p:sp>
      <p:sp>
        <p:nvSpPr>
          <p:cNvPr id="190" name="Shape 19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r>
              <a:rPr dirty="0" err="1" smtClean="0"/>
              <a:t>Ist-zustand</a:t>
            </a:r>
            <a:endParaRPr dirty="0"/>
          </a:p>
        </p:txBody>
      </p:sp>
      <p:sp>
        <p:nvSpPr>
          <p:cNvPr id="191" name="Shape 191"/>
          <p:cNvSpPr>
            <a:spLocks noGrp="1"/>
          </p:cNvSpPr>
          <p:nvPr>
            <p:ph type="body" idx="1"/>
          </p:nvPr>
        </p:nvSpPr>
        <p:spPr>
          <a:xfrm>
            <a:off x="406400" y="2749550"/>
            <a:ext cx="12192000" cy="61087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8934" indent="-368934" defTabSz="484886">
              <a:spcBef>
                <a:spcPts val="2300"/>
              </a:spcBef>
              <a:defRPr sz="2822"/>
            </a:pPr>
            <a:r>
              <a:rPr sz="4000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Viergewinnt</a:t>
            </a:r>
            <a:r>
              <a:rPr sz="4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sz="4000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ist</a:t>
            </a:r>
            <a:r>
              <a:rPr sz="4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sz="4000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ein</a:t>
            </a:r>
            <a:r>
              <a:rPr sz="4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sz="4000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Tischspiel</a:t>
            </a:r>
            <a:r>
              <a:rPr sz="4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</a:p>
          <a:p>
            <a:pPr marL="368934" indent="-368934" defTabSz="484886">
              <a:spcBef>
                <a:spcPts val="2300"/>
              </a:spcBef>
              <a:defRPr sz="2822"/>
            </a:pPr>
            <a:r>
              <a:rPr lang="de-DE" sz="4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Zwei </a:t>
            </a:r>
            <a:r>
              <a:rPr sz="4000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Spieler</a:t>
            </a:r>
            <a:endParaRPr sz="40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  <a:p>
            <a:pPr marL="368934" indent="-368934" defTabSz="484886">
              <a:spcBef>
                <a:spcPts val="2300"/>
              </a:spcBef>
              <a:defRPr sz="2822"/>
            </a:pPr>
            <a:r>
              <a:rPr lang="de-DE" sz="4000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O</a:t>
            </a:r>
            <a:r>
              <a:rPr sz="4000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rtsgebunden</a:t>
            </a:r>
            <a:r>
              <a:rPr sz="4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</a:p>
          <a:p>
            <a:pPr marL="368934" indent="-368934" defTabSz="484886">
              <a:spcBef>
                <a:spcPts val="2300"/>
              </a:spcBef>
              <a:defRPr sz="2822"/>
            </a:pPr>
            <a:r>
              <a:rPr sz="4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Spiel auf Handy </a:t>
            </a:r>
            <a:r>
              <a:rPr sz="4000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nicht</a:t>
            </a:r>
            <a:r>
              <a:rPr sz="4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sz="4000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möglich</a:t>
            </a:r>
            <a:r>
              <a:rPr sz="4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207" y="8287119"/>
            <a:ext cx="2867152" cy="672298"/>
          </a:xfrm>
          <a:prstGeom prst="rect">
            <a:avLst/>
          </a:prstGeom>
        </p:spPr>
      </p:pic>
      <p:sp>
        <p:nvSpPr>
          <p:cNvPr id="10" name="Rechteck 9"/>
          <p:cNvSpPr/>
          <p:nvPr/>
        </p:nvSpPr>
        <p:spPr>
          <a:xfrm>
            <a:off x="406400" y="9174451"/>
            <a:ext cx="12192000" cy="44730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</a:pPr>
            <a:r>
              <a:rPr lang="de-DE" sz="2800" dirty="0" smtClean="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rPr>
              <a:t>Andreas </a:t>
            </a:r>
            <a:r>
              <a:rPr lang="de-DE" sz="28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rPr>
              <a:t>Nunberger</a:t>
            </a:r>
            <a:r>
              <a:rPr lang="de-DE" sz="2800" dirty="0" smtClean="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rPr>
              <a:t>    			14.02.2017 			</a:t>
            </a:r>
            <a:r>
              <a:rPr lang="de-DE" sz="2800" dirty="0" smtClean="0">
                <a:solidFill>
                  <a:srgbClr val="FFFFFF"/>
                </a:solidFill>
                <a:sym typeface="DIN Condensed"/>
              </a:rPr>
              <a:t>Mario </a:t>
            </a:r>
            <a:r>
              <a:rPr lang="de-DE" sz="2800" dirty="0" err="1" smtClean="0">
                <a:solidFill>
                  <a:srgbClr val="FFFFFF"/>
                </a:solidFill>
                <a:sym typeface="DIN Condensed"/>
              </a:rPr>
              <a:t>Zeindlmeier</a:t>
            </a:r>
            <a:endParaRPr kumimoji="0" lang="de-DE" sz="2800" b="0" i="0" u="none" strike="noStrik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DIN Condensed"/>
            </a:endParaRPr>
          </a:p>
        </p:txBody>
      </p:sp>
      <p:pic>
        <p:nvPicPr>
          <p:cNvPr id="11" name="Grafik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3758" y="8103861"/>
            <a:ext cx="2410018" cy="855556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>
            <a:spLocks noGrp="1"/>
          </p:cNvSpPr>
          <p:nvPr>
            <p:ph type="body" idx="13"/>
          </p:nvPr>
        </p:nvSpPr>
        <p:spPr>
          <a:xfrm>
            <a:off x="406400" y="319365"/>
            <a:ext cx="11176000" cy="595035"/>
          </a:xfrm>
          <a:prstGeom prst="rect">
            <a:avLst/>
          </a:prstGeom>
        </p:spPr>
        <p:txBody>
          <a:bodyPr/>
          <a:lstStyle/>
          <a:p>
            <a:r>
              <a:rPr sz="1600" spc="50" dirty="0" err="1" smtClean="0"/>
              <a:t>Projektauftrag</a:t>
            </a:r>
            <a:r>
              <a:rPr sz="1000" spc="50" dirty="0" smtClean="0"/>
              <a:t> </a:t>
            </a:r>
            <a:r>
              <a:rPr sz="4000" cap="none" spc="0" dirty="0" err="1">
                <a:solidFill>
                  <a:schemeClr val="tx2">
                    <a:lumMod val="20000"/>
                    <a:lumOff val="80000"/>
                  </a:schemeClr>
                </a:solidFill>
                <a:latin typeface="Avenir Next Medium"/>
                <a:ea typeface="Avenir Next Medium"/>
                <a:cs typeface="Avenir Next Medium"/>
                <a:sym typeface="Avenir Next Medium"/>
              </a:rPr>
              <a:t>Projektplanung</a:t>
            </a:r>
            <a:r>
              <a:rPr sz="1000" spc="50" dirty="0"/>
              <a:t> </a:t>
            </a:r>
            <a:r>
              <a:rPr sz="1600" spc="50" dirty="0" err="1"/>
              <a:t>Projektdurchführung</a:t>
            </a:r>
            <a:r>
              <a:rPr sz="1600" spc="50" dirty="0"/>
              <a:t> </a:t>
            </a:r>
            <a:r>
              <a:rPr sz="1600" spc="50" dirty="0" err="1"/>
              <a:t>Projektabschluss</a:t>
            </a:r>
            <a:endParaRPr sz="1600" spc="50" dirty="0"/>
          </a:p>
        </p:txBody>
      </p:sp>
      <p:sp>
        <p:nvSpPr>
          <p:cNvPr id="194" name="Shape 19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r>
              <a:rPr dirty="0" err="1" smtClean="0"/>
              <a:t>soll-Konzept</a:t>
            </a:r>
            <a:r>
              <a:rPr dirty="0" smtClean="0"/>
              <a:t> </a:t>
            </a:r>
            <a:endParaRPr dirty="0"/>
          </a:p>
        </p:txBody>
      </p:sp>
      <p:sp>
        <p:nvSpPr>
          <p:cNvPr id="195" name="Shape 195"/>
          <p:cNvSpPr>
            <a:spLocks noGrp="1"/>
          </p:cNvSpPr>
          <p:nvPr>
            <p:ph type="body" idx="1"/>
          </p:nvPr>
        </p:nvSpPr>
        <p:spPr>
          <a:xfrm>
            <a:off x="406400" y="2749550"/>
            <a:ext cx="12192000" cy="61087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8934" indent="-368934" defTabSz="484886">
              <a:spcBef>
                <a:spcPts val="2300"/>
              </a:spcBef>
              <a:defRPr sz="2822"/>
            </a:pPr>
            <a:r>
              <a:rPr sz="4000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Viergewinnt</a:t>
            </a:r>
            <a:r>
              <a:rPr sz="4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 auf Android </a:t>
            </a:r>
            <a:endParaRPr lang="de-DE" sz="40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  <a:p>
            <a:pPr marL="368934" indent="-368934" defTabSz="484886">
              <a:spcBef>
                <a:spcPts val="2300"/>
              </a:spcBef>
              <a:defRPr sz="2822"/>
            </a:pPr>
            <a:r>
              <a:rPr lang="de-DE" sz="4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Spielen gegen KI</a:t>
            </a:r>
            <a:endParaRPr sz="40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  <a:p>
            <a:pPr marL="368934" indent="-368934" defTabSz="484886">
              <a:spcBef>
                <a:spcPts val="2300"/>
              </a:spcBef>
              <a:defRPr sz="2822"/>
            </a:pPr>
            <a:r>
              <a:rPr sz="4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MySQL Databank</a:t>
            </a:r>
            <a:r>
              <a:rPr lang="de-DE" sz="4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 Anbindung</a:t>
            </a:r>
          </a:p>
          <a:p>
            <a:pPr marL="368934" indent="-368934" defTabSz="484886">
              <a:spcBef>
                <a:spcPts val="2300"/>
              </a:spcBef>
              <a:defRPr sz="2822"/>
            </a:pPr>
            <a:r>
              <a:rPr lang="de-DE" sz="4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Passwort Verschlüsselung</a:t>
            </a:r>
            <a:endParaRPr sz="40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  <a:p>
            <a:pPr marL="368934" indent="-368934" defTabSz="484886">
              <a:spcBef>
                <a:spcPts val="2300"/>
              </a:spcBef>
              <a:defRPr sz="2822"/>
            </a:pPr>
            <a:r>
              <a:rPr sz="4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Multiplayer</a:t>
            </a:r>
            <a:endParaRPr lang="de-DE" sz="40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207" y="8287119"/>
            <a:ext cx="2867152" cy="672298"/>
          </a:xfrm>
          <a:prstGeom prst="rect">
            <a:avLst/>
          </a:prstGeom>
        </p:spPr>
      </p:pic>
      <p:sp>
        <p:nvSpPr>
          <p:cNvPr id="10" name="Rechteck 9"/>
          <p:cNvSpPr/>
          <p:nvPr/>
        </p:nvSpPr>
        <p:spPr>
          <a:xfrm>
            <a:off x="406400" y="9174451"/>
            <a:ext cx="12192000" cy="44730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</a:pPr>
            <a:r>
              <a:rPr lang="de-DE" sz="2800" dirty="0" smtClean="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rPr>
              <a:t>Andreas </a:t>
            </a:r>
            <a:r>
              <a:rPr lang="de-DE" sz="28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rPr>
              <a:t>Nunberger</a:t>
            </a:r>
            <a:r>
              <a:rPr lang="de-DE" sz="2800" dirty="0" smtClean="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rPr>
              <a:t>    			14.02.2017 			</a:t>
            </a:r>
            <a:r>
              <a:rPr lang="de-DE" sz="2800" dirty="0" smtClean="0">
                <a:solidFill>
                  <a:srgbClr val="FFFFFF"/>
                </a:solidFill>
                <a:sym typeface="DIN Condensed"/>
              </a:rPr>
              <a:t>Mario </a:t>
            </a:r>
            <a:r>
              <a:rPr lang="de-DE" sz="2800" dirty="0" err="1" smtClean="0">
                <a:solidFill>
                  <a:srgbClr val="FFFFFF"/>
                </a:solidFill>
                <a:sym typeface="DIN Condensed"/>
              </a:rPr>
              <a:t>Zeindlmeier</a:t>
            </a:r>
            <a:endParaRPr kumimoji="0" lang="de-DE" sz="2800" b="0" i="0" u="none" strike="noStrik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DIN Condensed"/>
            </a:endParaRPr>
          </a:p>
        </p:txBody>
      </p:sp>
      <p:pic>
        <p:nvPicPr>
          <p:cNvPr id="11" name="Grafik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3758" y="8103861"/>
            <a:ext cx="2410018" cy="855556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>
            <a:spLocks noGrp="1"/>
          </p:cNvSpPr>
          <p:nvPr>
            <p:ph type="body" idx="13"/>
          </p:nvPr>
        </p:nvSpPr>
        <p:spPr>
          <a:xfrm>
            <a:off x="406400" y="319365"/>
            <a:ext cx="11176000" cy="595035"/>
          </a:xfrm>
          <a:prstGeom prst="rect">
            <a:avLst/>
          </a:prstGeom>
        </p:spPr>
        <p:txBody>
          <a:bodyPr/>
          <a:lstStyle/>
          <a:p>
            <a:r>
              <a:rPr sz="1600" spc="50" dirty="0" err="1" smtClean="0"/>
              <a:t>Projektauftrag</a:t>
            </a:r>
            <a:r>
              <a:rPr sz="1000" spc="50" dirty="0" smtClean="0"/>
              <a:t> </a:t>
            </a:r>
            <a:r>
              <a:rPr sz="4000" cap="none" spc="0" dirty="0" err="1">
                <a:solidFill>
                  <a:schemeClr val="tx2">
                    <a:lumMod val="20000"/>
                    <a:lumOff val="80000"/>
                  </a:schemeClr>
                </a:solidFill>
                <a:latin typeface="Avenir Next Medium"/>
                <a:ea typeface="Avenir Next Medium"/>
                <a:cs typeface="Avenir Next Medium"/>
                <a:sym typeface="Avenir Next Medium"/>
              </a:rPr>
              <a:t>Projektplanung</a:t>
            </a:r>
            <a:r>
              <a:rPr sz="1000" spc="50" dirty="0"/>
              <a:t> </a:t>
            </a:r>
            <a:r>
              <a:rPr sz="1600" spc="50" dirty="0" err="1"/>
              <a:t>Projektdurchführung</a:t>
            </a:r>
            <a:r>
              <a:rPr sz="1600" spc="50" dirty="0"/>
              <a:t> </a:t>
            </a:r>
            <a:r>
              <a:rPr sz="1600" spc="50" dirty="0" err="1"/>
              <a:t>Projektabschluss</a:t>
            </a:r>
            <a:endParaRPr sz="1600" spc="50" dirty="0"/>
          </a:p>
        </p:txBody>
      </p:sp>
      <p:sp>
        <p:nvSpPr>
          <p:cNvPr id="198" name="Shape 19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r>
              <a:t>2.3 Vorgehensmodell </a:t>
            </a:r>
          </a:p>
        </p:txBody>
      </p:sp>
      <p:sp>
        <p:nvSpPr>
          <p:cNvPr id="199" name="Shape 199"/>
          <p:cNvSpPr>
            <a:spLocks noGrp="1"/>
          </p:cNvSpPr>
          <p:nvPr>
            <p:ph type="body" idx="1"/>
          </p:nvPr>
        </p:nvSpPr>
        <p:spPr>
          <a:xfrm>
            <a:off x="406400" y="2749550"/>
            <a:ext cx="12192000" cy="61087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8934" indent="-368934" defTabSz="484886">
              <a:spcBef>
                <a:spcPts val="2300"/>
              </a:spcBef>
              <a:defRPr sz="2822"/>
            </a:pPr>
            <a:r>
              <a:rPr lang="de-DE" sz="4000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Arbeitspackete</a:t>
            </a:r>
            <a:r>
              <a:rPr lang="de-DE" sz="4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sz="4000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Projektmitglieder</a:t>
            </a:r>
            <a:endParaRPr sz="40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  <a:p>
            <a:pPr marL="368934" indent="-368934" defTabSz="484886">
              <a:spcBef>
                <a:spcPts val="2300"/>
              </a:spcBef>
              <a:defRPr sz="2822"/>
            </a:pPr>
            <a:r>
              <a:rPr lang="de-DE" sz="4000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D</a:t>
            </a:r>
            <a:r>
              <a:rPr sz="4000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efinierter</a:t>
            </a:r>
            <a:r>
              <a:rPr sz="4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sz="4000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Zeitrahmen</a:t>
            </a:r>
            <a:r>
              <a:rPr sz="4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sz="4000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für</a:t>
            </a:r>
            <a:r>
              <a:rPr sz="4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lang="de-DE" sz="4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Projektabschnitte</a:t>
            </a:r>
            <a:endParaRPr sz="40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207" y="8287119"/>
            <a:ext cx="2867152" cy="672298"/>
          </a:xfrm>
          <a:prstGeom prst="rect">
            <a:avLst/>
          </a:prstGeom>
        </p:spPr>
      </p:pic>
      <p:sp>
        <p:nvSpPr>
          <p:cNvPr id="11" name="Rechteck 10"/>
          <p:cNvSpPr/>
          <p:nvPr/>
        </p:nvSpPr>
        <p:spPr>
          <a:xfrm>
            <a:off x="406400" y="9174451"/>
            <a:ext cx="12192000" cy="44730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</a:pPr>
            <a:r>
              <a:rPr lang="de-DE" sz="2800" dirty="0" smtClean="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rPr>
              <a:t>Andreas </a:t>
            </a:r>
            <a:r>
              <a:rPr lang="de-DE" sz="28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rPr>
              <a:t>Nunberger</a:t>
            </a:r>
            <a:r>
              <a:rPr lang="de-DE" sz="2800" dirty="0" smtClean="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rPr>
              <a:t>    			14.02.2017 			</a:t>
            </a:r>
            <a:r>
              <a:rPr lang="de-DE" sz="2800" dirty="0" smtClean="0">
                <a:solidFill>
                  <a:srgbClr val="FFFFFF"/>
                </a:solidFill>
                <a:sym typeface="DIN Condensed"/>
              </a:rPr>
              <a:t>Mario </a:t>
            </a:r>
            <a:r>
              <a:rPr lang="de-DE" sz="2800" dirty="0" err="1" smtClean="0">
                <a:solidFill>
                  <a:srgbClr val="FFFFFF"/>
                </a:solidFill>
                <a:sym typeface="DIN Condensed"/>
              </a:rPr>
              <a:t>Zeindlmeier</a:t>
            </a:r>
            <a:endParaRPr kumimoji="0" lang="de-DE" sz="2800" b="0" i="0" u="none" strike="noStrik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DIN Condensed"/>
            </a:endParaRPr>
          </a:p>
        </p:txBody>
      </p:sp>
      <p:pic>
        <p:nvPicPr>
          <p:cNvPr id="12" name="Grafik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3758" y="8103861"/>
            <a:ext cx="2410018" cy="855556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New_Template7">
  <a:themeElements>
    <a:clrScheme name="New_Template7">
      <a:dk1>
        <a:srgbClr val="222222"/>
      </a:dk1>
      <a:lt1>
        <a:srgbClr val="838787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DIN Condensed"/>
        <a:ea typeface="DIN Condensed"/>
        <a:cs typeface="DIN Condensed"/>
      </a:majorFont>
      <a:minorFont>
        <a:latin typeface="DIN Condensed"/>
        <a:ea typeface="DIN Condensed"/>
        <a:cs typeface="DIN Condensed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800" b="0" i="0" u="none" strike="noStrike" cap="all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kumimoji="0" sz="2000" b="0" i="0" u="none" strike="noStrike" cap="none" spc="0" normalizeH="0" baseline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New_Template7">
  <a:themeElements>
    <a:clrScheme name="New_Template7">
      <a:dk1>
        <a:srgbClr val="000000"/>
      </a:dk1>
      <a:lt1>
        <a:srgbClr val="FFFFFF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DIN Condensed"/>
        <a:ea typeface="DIN Condensed"/>
        <a:cs typeface="DIN Condensed"/>
      </a:majorFont>
      <a:minorFont>
        <a:latin typeface="DIN Condensed"/>
        <a:ea typeface="DIN Condensed"/>
        <a:cs typeface="DIN Condensed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800" b="0" i="0" u="none" strike="noStrike" cap="all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kumimoji="0" sz="2000" b="0" i="0" u="none" strike="noStrike" cap="none" spc="0" normalizeH="0" baseline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574</Words>
  <Application>Microsoft Office PowerPoint</Application>
  <PresentationFormat>Benutzerdefiniert</PresentationFormat>
  <Paragraphs>173</Paragraphs>
  <Slides>14</Slides>
  <Notes>9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9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24" baseType="lpstr">
      <vt:lpstr>Arial Unicode MS</vt:lpstr>
      <vt:lpstr>Avenir Next</vt:lpstr>
      <vt:lpstr>Avenir Next Medium</vt:lpstr>
      <vt:lpstr>DIN Alternate</vt:lpstr>
      <vt:lpstr>DIN Condensed</vt:lpstr>
      <vt:lpstr>Helvetica</vt:lpstr>
      <vt:lpstr>Helvetica Neue</vt:lpstr>
      <vt:lpstr>Palatino</vt:lpstr>
      <vt:lpstr>Times New Roman</vt:lpstr>
      <vt:lpstr>New_Template7</vt:lpstr>
      <vt:lpstr>Andreas nunberger   Mario zeindlmeier</vt:lpstr>
      <vt:lpstr>AGENDA</vt:lpstr>
      <vt:lpstr>Projektumfeld</vt:lpstr>
      <vt:lpstr>Projektauftrag</vt:lpstr>
      <vt:lpstr>Projektziele</vt:lpstr>
      <vt:lpstr>Projektabgrenzung</vt:lpstr>
      <vt:lpstr>Ist-zustand</vt:lpstr>
      <vt:lpstr>soll-Konzept </vt:lpstr>
      <vt:lpstr>2.3 Vorgehensmodell </vt:lpstr>
      <vt:lpstr>Implementierung</vt:lpstr>
      <vt:lpstr>Qualitätssicherung </vt:lpstr>
      <vt:lpstr>Soll-ist-Vergleich</vt:lpstr>
      <vt:lpstr>Fazit</vt:lpstr>
      <vt:lpstr>Ausblick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Andreas nunberger   Mario zeindlmeier</dc:title>
  <cp:lastModifiedBy>consult</cp:lastModifiedBy>
  <cp:revision>18</cp:revision>
  <dcterms:modified xsi:type="dcterms:W3CDTF">2017-02-13T21:40:53Z</dcterms:modified>
</cp:coreProperties>
</file>