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3618" y="-3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9680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Page 2 STANDARD (Aven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end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46" y="902502"/>
            <a:ext cx="336991" cy="336991"/>
          </a:xfrm>
          <a:prstGeom prst="rect">
            <a:avLst/>
          </a:prstGeom>
        </p:spPr>
      </p:pic>
      <p:pic>
        <p:nvPicPr>
          <p:cNvPr id="3" name="Picture 2" descr="Clo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" y="902502"/>
            <a:ext cx="336991" cy="336991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533401" y="1676400"/>
            <a:ext cx="1143000" cy="1406236"/>
            <a:chOff x="533401" y="1676400"/>
            <a:chExt cx="1143000" cy="1406236"/>
          </a:xfrm>
        </p:grpSpPr>
        <p:sp>
          <p:nvSpPr>
            <p:cNvPr id="5" name="TextBox 4"/>
            <p:cNvSpPr txBox="1"/>
            <p:nvPr/>
          </p:nvSpPr>
          <p:spPr>
            <a:xfrm>
              <a:off x="533401" y="1676400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spc="120" dirty="0">
                  <a:solidFill>
                    <a:srgbClr val="000000"/>
                  </a:solidFill>
                  <a:latin typeface="Avenir Medium"/>
                  <a:cs typeface="Avenir Medium"/>
                </a:rPr>
                <a:t>SELLER: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1" y="2183377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spc="120" dirty="0">
                  <a:solidFill>
                    <a:srgbClr val="000000"/>
                  </a:solidFill>
                  <a:latin typeface="Avenir Medium"/>
                  <a:cs typeface="Avenir Medium"/>
                </a:rPr>
                <a:t>BUYER: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1" y="2667000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spc="120" dirty="0">
                  <a:solidFill>
                    <a:srgbClr val="000000"/>
                  </a:solidFill>
                  <a:latin typeface="Avenir Medium"/>
                  <a:cs typeface="Avenir Medium"/>
                </a:rPr>
                <a:t>BROKER:</a:t>
              </a: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679508" y="6248400"/>
            <a:ext cx="1056048" cy="27432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298D11"/>
                </a:solidFill>
                <a:latin typeface="Avenir Heavy"/>
                <a:cs typeface="Avenir Heavy"/>
              </a:rPr>
              <a:t>SOLD!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1665" y="35052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120" dirty="0">
                <a:solidFill>
                  <a:srgbClr val="000000"/>
                </a:solidFill>
                <a:latin typeface="Avenir Medium"/>
                <a:cs typeface="Avenir Medium"/>
              </a:rPr>
              <a:t>MARKETING RESULTS</a:t>
            </a:r>
          </a:p>
        </p:txBody>
      </p:sp>
      <p:pic>
        <p:nvPicPr>
          <p:cNvPr id="14" name="Picture 13" descr="4PointFunnel.png"/>
          <p:cNvPicPr>
            <a:picLocks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/>
        </p:blipFill>
        <p:spPr>
          <a:xfrm>
            <a:off x="609600" y="3886200"/>
            <a:ext cx="3200400" cy="2286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023533" y="16764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120" dirty="0">
                <a:solidFill>
                  <a:srgbClr val="000000"/>
                </a:solidFill>
                <a:latin typeface="Avenir Medium"/>
                <a:cs typeface="Avenir Medium"/>
              </a:rPr>
              <a:t>TRANSACTION HIGHLIGHTS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23533" y="35052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120" dirty="0">
                <a:solidFill>
                  <a:srgbClr val="000000"/>
                </a:solidFill>
                <a:latin typeface="Avenir Medium"/>
                <a:cs typeface="Avenir Medium"/>
              </a:rPr>
              <a:t>BID ACTIVITY</a:t>
            </a:r>
          </a:p>
        </p:txBody>
      </p:sp>
    </p:spTree>
    <p:extLst>
      <p:ext uri="{BB962C8B-B14F-4D97-AF65-F5344CB8AC3E}">
        <p14:creationId xmlns:p14="http://schemas.microsoft.com/office/powerpoint/2010/main" val="41047768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Page 2 CUSTOM (Aven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end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46" y="902502"/>
            <a:ext cx="336991" cy="336991"/>
          </a:xfrm>
          <a:prstGeom prst="rect">
            <a:avLst/>
          </a:prstGeom>
        </p:spPr>
      </p:pic>
      <p:pic>
        <p:nvPicPr>
          <p:cNvPr id="3" name="Picture 2" descr="Clo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" y="902502"/>
            <a:ext cx="336991" cy="336991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533401" y="1676400"/>
            <a:ext cx="1143000" cy="1406236"/>
            <a:chOff x="533401" y="1676400"/>
            <a:chExt cx="1143000" cy="1406236"/>
          </a:xfrm>
        </p:grpSpPr>
        <p:sp>
          <p:nvSpPr>
            <p:cNvPr id="5" name="TextBox 4"/>
            <p:cNvSpPr txBox="1"/>
            <p:nvPr/>
          </p:nvSpPr>
          <p:spPr>
            <a:xfrm>
              <a:off x="533401" y="1676400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spc="120" dirty="0">
                  <a:solidFill>
                    <a:srgbClr val="000000"/>
                  </a:solidFill>
                  <a:latin typeface="Avenir Medium"/>
                  <a:cs typeface="Avenir Medium"/>
                </a:rPr>
                <a:t>SELLER: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1" y="2183377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spc="120" dirty="0">
                  <a:solidFill>
                    <a:srgbClr val="000000"/>
                  </a:solidFill>
                  <a:latin typeface="Avenir Medium"/>
                  <a:cs typeface="Avenir Medium"/>
                </a:rPr>
                <a:t>BUYER: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1" y="2667000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spc="120" dirty="0">
                  <a:solidFill>
                    <a:srgbClr val="000000"/>
                  </a:solidFill>
                  <a:latin typeface="Avenir Medium"/>
                  <a:cs typeface="Avenir Medium"/>
                </a:rPr>
                <a:t>BROKER: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9" y="3886200"/>
            <a:ext cx="3185607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79508" y="6248400"/>
            <a:ext cx="1056048" cy="27432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298D11"/>
                </a:solidFill>
                <a:latin typeface="Avenir Heavy"/>
                <a:cs typeface="Avenir Heavy"/>
              </a:rPr>
              <a:t>SOLD!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1665" y="35052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120" dirty="0">
                <a:solidFill>
                  <a:srgbClr val="000000"/>
                </a:solidFill>
                <a:latin typeface="Avenir Medium"/>
                <a:cs typeface="Avenir Medium"/>
              </a:rPr>
              <a:t>MARKETING RESULTS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023533" y="16764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120" dirty="0">
                <a:solidFill>
                  <a:srgbClr val="000000"/>
                </a:solidFill>
                <a:latin typeface="Avenir Medium"/>
                <a:cs typeface="Avenir Medium"/>
              </a:rPr>
              <a:t>TRANSACTION HIGHLIGHTS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23533" y="35052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120" dirty="0">
                <a:solidFill>
                  <a:srgbClr val="000000"/>
                </a:solidFill>
                <a:latin typeface="Avenir Medium"/>
                <a:cs typeface="Avenir Medium"/>
              </a:rPr>
              <a:t>BID ACTIVITY</a:t>
            </a:r>
          </a:p>
        </p:txBody>
      </p:sp>
    </p:spTree>
    <p:extLst>
      <p:ext uri="{BB962C8B-B14F-4D97-AF65-F5344CB8AC3E}">
        <p14:creationId xmlns:p14="http://schemas.microsoft.com/office/powerpoint/2010/main" val="29276057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Page 2 (Ar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end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46" y="902502"/>
            <a:ext cx="336991" cy="336991"/>
          </a:xfrm>
          <a:prstGeom prst="rect">
            <a:avLst/>
          </a:prstGeom>
        </p:spPr>
      </p:pic>
      <p:pic>
        <p:nvPicPr>
          <p:cNvPr id="3" name="Picture 2" descr="Clo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" y="902502"/>
            <a:ext cx="336991" cy="336991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533401" y="1676400"/>
            <a:ext cx="1143000" cy="1406236"/>
            <a:chOff x="533401" y="1676400"/>
            <a:chExt cx="1143000" cy="1406236"/>
          </a:xfrm>
        </p:grpSpPr>
        <p:sp>
          <p:nvSpPr>
            <p:cNvPr id="5" name="TextBox 4"/>
            <p:cNvSpPr txBox="1"/>
            <p:nvPr/>
          </p:nvSpPr>
          <p:spPr>
            <a:xfrm>
              <a:off x="533401" y="1676400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b="1" spc="120" dirty="0">
                  <a:solidFill>
                    <a:srgbClr val="000000"/>
                  </a:solidFill>
                  <a:latin typeface="Arial"/>
                  <a:cs typeface="Arial"/>
                </a:rPr>
                <a:t>SELLER: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1" y="2183377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b="1" spc="120" dirty="0">
                  <a:solidFill>
                    <a:srgbClr val="000000"/>
                  </a:solidFill>
                  <a:latin typeface="Arial"/>
                  <a:cs typeface="Arial"/>
                </a:rPr>
                <a:t>BUYER: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1" y="2667000"/>
              <a:ext cx="1143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b="1" spc="120" dirty="0">
                  <a:solidFill>
                    <a:srgbClr val="000000"/>
                  </a:solidFill>
                  <a:latin typeface="Arial"/>
                  <a:cs typeface="Arial"/>
                </a:rPr>
                <a:t>BROKER: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9" y="3886200"/>
            <a:ext cx="3185607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79508" y="6248400"/>
            <a:ext cx="1056048" cy="27432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298D11"/>
                </a:solidFill>
                <a:latin typeface="Arial"/>
                <a:cs typeface="Arial"/>
              </a:rPr>
              <a:t>SOLD!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1665" y="35052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spc="120" dirty="0">
                <a:solidFill>
                  <a:srgbClr val="000000"/>
                </a:solidFill>
                <a:latin typeface="Arial"/>
                <a:cs typeface="Arial"/>
              </a:rPr>
              <a:t>MARKETING RESULTS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023533" y="16764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spc="120" dirty="0">
                <a:solidFill>
                  <a:srgbClr val="000000"/>
                </a:solidFill>
                <a:latin typeface="Arial"/>
                <a:cs typeface="Arial"/>
              </a:rPr>
              <a:t>TRANSACTION HIGHLIGHTS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23533" y="3505200"/>
            <a:ext cx="321173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spc="120" dirty="0">
                <a:solidFill>
                  <a:srgbClr val="000000"/>
                </a:solidFill>
                <a:latin typeface="Arial"/>
                <a:cs typeface="Arial"/>
              </a:rPr>
              <a:t>BID ACTIVITY</a:t>
            </a:r>
          </a:p>
        </p:txBody>
      </p:sp>
    </p:spTree>
    <p:extLst>
      <p:ext uri="{BB962C8B-B14F-4D97-AF65-F5344CB8AC3E}">
        <p14:creationId xmlns:p14="http://schemas.microsoft.com/office/powerpoint/2010/main" val="12918104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2" b="-1256"/>
          <a:stretch/>
        </p:blipFill>
        <p:spPr>
          <a:xfrm>
            <a:off x="-59637" y="-2"/>
            <a:ext cx="9216889" cy="6944141"/>
          </a:xfrm>
          <a:prstGeom prst="rect">
            <a:avLst/>
          </a:prstGeom>
        </p:spPr>
      </p:pic>
      <p:pic>
        <p:nvPicPr>
          <p:cNvPr id="3" name="Picture 2" descr="ArrowBar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622"/>
            <a:ext cx="9144000" cy="1668378"/>
          </a:xfrm>
          <a:prstGeom prst="rect">
            <a:avLst/>
          </a:prstGeom>
        </p:spPr>
      </p:pic>
      <p:pic>
        <p:nvPicPr>
          <p:cNvPr id="4" name="Picture 3" descr="Logo 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676400" cy="10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20732"/>
            <a:ext cx="9144000" cy="68787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 descr="ArrowBar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32"/>
            <a:ext cx="9144000" cy="16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7924" y="5589471"/>
            <a:ext cx="6132876" cy="868680"/>
            <a:chOff x="267924" y="5589471"/>
            <a:chExt cx="6132876" cy="868680"/>
          </a:xfrm>
        </p:grpSpPr>
        <p:sp>
          <p:nvSpPr>
            <p:cNvPr id="46" name="TextBox 45"/>
            <p:cNvSpPr txBox="1"/>
            <p:nvPr/>
          </p:nvSpPr>
          <p:spPr>
            <a:xfrm>
              <a:off x="267924" y="5589471"/>
              <a:ext cx="6132876" cy="3576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200" b="1" dirty="0">
                  <a:solidFill>
                    <a:srgbClr val="FFFFFF"/>
                  </a:solidFill>
                  <a:latin typeface="Arial"/>
                  <a:cs typeface="Arial"/>
                </a:rPr>
                <a:t>RENO NEVADA APARTMENT PORTFOLIO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7924" y="5890708"/>
              <a:ext cx="5102953" cy="3576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200" spc="120" dirty="0">
                  <a:solidFill>
                    <a:srgbClr val="FFFFFF"/>
                  </a:solidFill>
                  <a:latin typeface="Arial"/>
                  <a:cs typeface="Arial"/>
                </a:rPr>
                <a:t>695 East Patriot Boulevard &amp; 1350 Grand Summit Drive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7924" y="6100506"/>
              <a:ext cx="5102953" cy="3576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200" spc="120" dirty="0">
                  <a:solidFill>
                    <a:srgbClr val="FFFFFF"/>
                  </a:solidFill>
                  <a:latin typeface="Arial"/>
                  <a:cs typeface="Arial"/>
                </a:rPr>
                <a:t>Reno, NV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91200" y="5589471"/>
            <a:ext cx="3084877" cy="868680"/>
            <a:chOff x="5791200" y="5604711"/>
            <a:chExt cx="3084877" cy="868680"/>
          </a:xfrm>
        </p:grpSpPr>
        <p:sp>
          <p:nvSpPr>
            <p:cNvPr id="50" name="TextBox 49"/>
            <p:cNvSpPr txBox="1"/>
            <p:nvPr/>
          </p:nvSpPr>
          <p:spPr>
            <a:xfrm>
              <a:off x="5791200" y="5604711"/>
              <a:ext cx="3084877" cy="3576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2200" b="1" spc="20" dirty="0">
                  <a:solidFill>
                    <a:srgbClr val="298D11"/>
                  </a:solidFill>
                  <a:latin typeface="Arial"/>
                  <a:cs typeface="Arial"/>
                </a:rPr>
                <a:t>$71,505,000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91200" y="5905948"/>
              <a:ext cx="3084877" cy="3576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200" spc="20" dirty="0">
                  <a:solidFill>
                    <a:srgbClr val="000000"/>
                  </a:solidFill>
                  <a:latin typeface="Arial"/>
                  <a:cs typeface="Arial"/>
                </a:rPr>
                <a:t>722 Units  |  Multi-Family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91200" y="6115746"/>
              <a:ext cx="3084877" cy="3576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200" spc="20" dirty="0">
                  <a:solidFill>
                    <a:srgbClr val="000000"/>
                  </a:solidFill>
                  <a:latin typeface="Arial"/>
                  <a:cs typeface="Arial"/>
                </a:rPr>
                <a:t>$99,037/Unit  |  96% Occupied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48" y="3886200"/>
            <a:ext cx="4114800" cy="248023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7924" y="379118"/>
            <a:ext cx="5828076" cy="3576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pt-BR" sz="1600" b="1" dirty="0">
                <a:solidFill>
                  <a:srgbClr val="FFFFFF"/>
                </a:solidFill>
                <a:latin typeface="Arial"/>
                <a:cs typeface="Arial"/>
              </a:rPr>
              <a:t>RENO NEVADA APARTMENT PORTFOLIO  |  Reno, NV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3511" y="979233"/>
            <a:ext cx="2667000" cy="183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1200" dirty="0">
                <a:solidFill>
                  <a:srgbClr val="F1F2F2"/>
                </a:solidFill>
                <a:latin typeface="Arial"/>
                <a:cs typeface="Arial"/>
              </a:rPr>
              <a:t>Total Transaction Time:  </a:t>
            </a:r>
            <a:r>
              <a:rPr lang="en-US" sz="1200" b="1" dirty="0">
                <a:solidFill>
                  <a:srgbClr val="F1F2F2"/>
                </a:solidFill>
                <a:latin typeface="Arial"/>
                <a:cs typeface="Arial"/>
              </a:rPr>
              <a:t>100 Days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99787" y="979233"/>
            <a:ext cx="2667000" cy="183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1200" dirty="0">
                <a:solidFill>
                  <a:srgbClr val="F1F2F2"/>
                </a:solidFill>
                <a:latin typeface="Arial"/>
                <a:cs typeface="Arial"/>
              </a:rPr>
              <a:t>Close of Escrow:  </a:t>
            </a:r>
            <a:r>
              <a:rPr lang="en-US" sz="1200" b="1" dirty="0">
                <a:solidFill>
                  <a:srgbClr val="F1F2F2"/>
                </a:solidFill>
                <a:latin typeface="Arial"/>
                <a:cs typeface="Arial"/>
              </a:rPr>
              <a:t>9/3/2015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72200" y="379118"/>
            <a:ext cx="2703877" cy="3576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2200" b="1" spc="20" dirty="0">
                <a:solidFill>
                  <a:srgbClr val="298D11"/>
                </a:solidFill>
                <a:latin typeface="Arial"/>
                <a:cs typeface="Arial"/>
              </a:rPr>
              <a:t>$71,505,000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791200" y="797179"/>
            <a:ext cx="3084877" cy="1516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200" spc="20" dirty="0">
                <a:solidFill>
                  <a:srgbClr val="000000"/>
                </a:solidFill>
                <a:latin typeface="Arial"/>
                <a:cs typeface="Arial"/>
              </a:rPr>
              <a:t>722 Units  |  Multi-Family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91200" y="1011085"/>
            <a:ext cx="3084877" cy="1516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200" spc="20" dirty="0">
                <a:solidFill>
                  <a:srgbClr val="000000"/>
                </a:solidFill>
                <a:latin typeface="Arial"/>
                <a:cs typeface="Arial"/>
              </a:rPr>
              <a:t>$99,037/Unit |  96% Occupied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1752600" y="1676400"/>
            <a:ext cx="2667000" cy="1406236"/>
            <a:chOff x="1752600" y="1676400"/>
            <a:chExt cx="2438400" cy="1406236"/>
          </a:xfrm>
        </p:grpSpPr>
        <p:sp>
          <p:nvSpPr>
            <p:cNvPr id="92" name="TextBox 91"/>
            <p:cNvSpPr txBox="1"/>
            <p:nvPr/>
          </p:nvSpPr>
          <p:spPr>
            <a:xfrm>
              <a:off x="1752600" y="1676400"/>
              <a:ext cx="2286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spc="120" dirty="0">
                  <a:solidFill>
                    <a:srgbClr val="F1F2F2">
                      <a:lumMod val="50000"/>
                    </a:srgbClr>
                  </a:solidFill>
                  <a:latin typeface="Arial"/>
                  <a:cs typeface="Arial"/>
                </a:rPr>
                <a:t>Institution</a:t>
              </a:r>
            </a:p>
            <a:p>
              <a:r>
                <a:rPr lang="en-US" sz="1050" spc="120" dirty="0">
                  <a:solidFill>
                    <a:srgbClr val="F1F2F2">
                      <a:lumMod val="50000"/>
                    </a:srgbClr>
                  </a:solidFill>
                  <a:latin typeface="Arial"/>
                  <a:cs typeface="Arial"/>
                </a:rPr>
                <a:t>Special Servicer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52600" y="2183377"/>
              <a:ext cx="24384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spc="120" dirty="0">
                  <a:solidFill>
                    <a:srgbClr val="F1F2F2">
                      <a:lumMod val="50000"/>
                    </a:srgbClr>
                  </a:solidFill>
                  <a:latin typeface="Arial"/>
                  <a:cs typeface="Arial"/>
                </a:rPr>
                <a:t>Institution</a:t>
              </a:r>
            </a:p>
            <a:p>
              <a:r>
                <a:rPr lang="en-US" sz="1200" spc="120" dirty="0">
                  <a:solidFill>
                    <a:srgbClr val="F1F2F2">
                      <a:lumMod val="50000"/>
                    </a:srgbClr>
                  </a:solidFill>
                  <a:latin typeface="Arial"/>
                  <a:cs typeface="Arial"/>
                </a:rPr>
                <a:t>San Diego, CA | $2B+ Portfolio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52600" y="2667000"/>
              <a:ext cx="2286000" cy="4156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spc="120" dirty="0">
                  <a:solidFill>
                    <a:srgbClr val="F1F2F2">
                      <a:lumMod val="50000"/>
                    </a:srgbClr>
                  </a:solidFill>
                  <a:latin typeface="Arial"/>
                  <a:cs typeface="Arial"/>
                </a:rPr>
                <a:t>Mission Capital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93132" y="3866302"/>
            <a:ext cx="1828800" cy="2325362"/>
            <a:chOff x="1285841" y="3770450"/>
            <a:chExt cx="1828800" cy="2325362"/>
          </a:xfrm>
        </p:grpSpPr>
        <p:sp>
          <p:nvSpPr>
            <p:cNvPr id="26" name="TextBox 25"/>
            <p:cNvSpPr txBox="1"/>
            <p:nvPr/>
          </p:nvSpPr>
          <p:spPr>
            <a:xfrm>
              <a:off x="1285841" y="3770450"/>
              <a:ext cx="1828800" cy="3653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cs typeface="Arial"/>
                </a:rPr>
                <a:t>4,789 </a:t>
              </a:r>
              <a:r>
                <a:rPr lang="en-US" sz="1100" dirty="0">
                  <a:solidFill>
                    <a:srgbClr val="FFFFFF"/>
                  </a:solidFill>
                  <a:latin typeface="Arial"/>
                  <a:cs typeface="Arial"/>
                </a:rPr>
                <a:t>Web Hits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5841" y="4210020"/>
              <a:ext cx="1828800" cy="3653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cs typeface="Arial"/>
                </a:rPr>
                <a:t>169 </a:t>
              </a: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Interested Buyers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841" y="4649590"/>
              <a:ext cx="1828800" cy="3653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cs typeface="Arial"/>
                </a:rPr>
                <a:t>20 </a:t>
              </a: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Indicative Bids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5841" y="5089160"/>
              <a:ext cx="1828800" cy="3653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cs typeface="Arial"/>
                </a:rPr>
                <a:t>6 </a:t>
              </a: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Finalists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41" y="5528732"/>
              <a:ext cx="1828800" cy="56708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cs typeface="Arial"/>
                </a:rPr>
                <a:t>27 </a:t>
              </a:r>
              <a:r>
                <a:rPr lang="en-US" sz="1100" dirty="0">
                  <a:solidFill>
                    <a:srgbClr val="FFFFFF"/>
                  </a:solidFill>
                  <a:latin typeface="Arial"/>
                  <a:cs typeface="Arial"/>
                </a:rPr>
                <a:t>Bids</a:t>
              </a:r>
            </a:p>
            <a:p>
              <a:pPr algn="ctr">
                <a:lnSpc>
                  <a:spcPts val="1100"/>
                </a:lnSpc>
              </a:pPr>
              <a: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  <a:t> Placed in</a:t>
              </a:r>
            </a:p>
            <a:p>
              <a:pPr algn="ctr">
                <a:lnSpc>
                  <a:spcPts val="1100"/>
                </a:lnSpc>
              </a:pPr>
              <a: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  <a:t>4 Hours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19600" y="1998892"/>
            <a:ext cx="4114800" cy="1353908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171450" indent="-1714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1F2F2">
                    <a:lumMod val="50000"/>
                  </a:srgbClr>
                </a:solidFill>
                <a:latin typeface="Arial"/>
                <a:cs typeface="Arial"/>
              </a:rPr>
              <a:t>Stabilized suburban apartment portfolio</a:t>
            </a:r>
          </a:p>
          <a:p>
            <a:pPr marL="171450" indent="-1714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1F2F2">
                    <a:lumMod val="50000"/>
                  </a:srgbClr>
                </a:solidFill>
                <a:latin typeface="Arial"/>
                <a:cs typeface="Arial"/>
              </a:rPr>
              <a:t>Top bidders from Southern California &amp; Pacific Northwest</a:t>
            </a:r>
          </a:p>
          <a:p>
            <a:pPr marL="171450" indent="-1714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1F2F2">
                    <a:lumMod val="50000"/>
                  </a:srgbClr>
                </a:solidFill>
                <a:latin typeface="Arial"/>
                <a:cs typeface="Arial"/>
              </a:rPr>
              <a:t>Price jumped 5% in last 30 minutes of auction</a:t>
            </a:r>
          </a:p>
          <a:p>
            <a:pPr marL="171450" indent="-1714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1F2F2">
                    <a:lumMod val="50000"/>
                  </a:srgbClr>
                </a:solidFill>
                <a:latin typeface="Arial"/>
                <a:cs typeface="Arial"/>
              </a:rPr>
              <a:t>Tech job growth in market, including Amazon &amp; Tesla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980923" y="4979548"/>
            <a:ext cx="2007782" cy="221098"/>
            <a:chOff x="4919136" y="4438650"/>
            <a:chExt cx="2227660" cy="22109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4919136" y="4659747"/>
              <a:ext cx="2227660" cy="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9136" y="4438650"/>
              <a:ext cx="2057400" cy="200055"/>
            </a:xfrm>
            <a:prstGeom prst="rect">
              <a:avLst/>
            </a:prstGeom>
            <a:noFill/>
          </p:spPr>
          <p:txBody>
            <a:bodyPr wrap="none" lIns="91440" tIns="0" rIns="0" bIns="0" rtlCol="0" anchor="b">
              <a:noAutofit/>
            </a:bodyPr>
            <a:lstStyle/>
            <a:p>
              <a:r>
                <a:rPr lang="en-US" sz="700" dirty="0">
                  <a:solidFill>
                    <a:srgbClr val="0088CC"/>
                  </a:solidFill>
                  <a:latin typeface="Arial"/>
                  <a:cs typeface="Arial"/>
                </a:rPr>
                <a:t>SELLER’S RESERVE:  </a:t>
              </a:r>
              <a:r>
                <a:rPr lang="en-US" sz="700" b="1" dirty="0" smtClean="0">
                  <a:solidFill>
                    <a:srgbClr val="0088CC"/>
                  </a:solidFill>
                  <a:latin typeface="Arial"/>
                  <a:cs typeface="Arial"/>
                </a:rPr>
                <a:t>$64,000,000</a:t>
              </a:r>
              <a:endParaRPr lang="en-US" sz="700" b="1" dirty="0">
                <a:solidFill>
                  <a:srgbClr val="0088CC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77218" y="3876751"/>
            <a:ext cx="2509432" cy="229165"/>
            <a:chOff x="4919136" y="4034970"/>
            <a:chExt cx="2373964" cy="229165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4919136" y="4250986"/>
              <a:ext cx="2373964" cy="131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19136" y="4034970"/>
              <a:ext cx="2057400" cy="200055"/>
            </a:xfrm>
            <a:prstGeom prst="rect">
              <a:avLst/>
            </a:prstGeom>
            <a:noFill/>
          </p:spPr>
          <p:txBody>
            <a:bodyPr wrap="none" lIns="91440" tIns="0" rIns="0" bIns="0" rtlCol="0" anchor="b">
              <a:noAutofit/>
            </a:bodyPr>
            <a:lstStyle/>
            <a:p>
              <a:r>
                <a:rPr lang="en-US" sz="700" dirty="0">
                  <a:solidFill>
                    <a:srgbClr val="0088CC"/>
                  </a:solidFill>
                  <a:latin typeface="Arial"/>
                  <a:cs typeface="Arial"/>
                </a:rPr>
                <a:t>TOTAL PURCHASE PRICE:  </a:t>
              </a:r>
              <a:r>
                <a:rPr lang="en-US" sz="700" b="1" dirty="0" smtClean="0">
                  <a:solidFill>
                    <a:srgbClr val="0088CC"/>
                  </a:solidFill>
                  <a:latin typeface="Arial"/>
                  <a:cs typeface="Arial"/>
                </a:rPr>
                <a:t>$71,505,000</a:t>
              </a:r>
              <a:endParaRPr lang="en-US" sz="700" b="1" dirty="0">
                <a:solidFill>
                  <a:srgbClr val="0088CC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5466785" y="6387849"/>
            <a:ext cx="0" cy="61665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06722" y="6395454"/>
            <a:ext cx="0" cy="61665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00385" y="6392396"/>
            <a:ext cx="0" cy="61665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971515" y="6355080"/>
            <a:ext cx="2934770" cy="274320"/>
            <a:chOff x="4971515" y="6248400"/>
            <a:chExt cx="2934770" cy="274320"/>
          </a:xfrm>
        </p:grpSpPr>
        <p:sp>
          <p:nvSpPr>
            <p:cNvPr id="56" name="TextBox 55"/>
            <p:cNvSpPr txBox="1"/>
            <p:nvPr/>
          </p:nvSpPr>
          <p:spPr>
            <a:xfrm>
              <a:off x="4971515" y="6248400"/>
              <a:ext cx="514885" cy="27432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Arial"/>
                  <a:cs typeface="Arial"/>
                </a:rPr>
                <a:t>July 23</a:t>
              </a:r>
            </a:p>
            <a:p>
              <a:pPr algn="ctr"/>
              <a:r>
                <a:rPr lang="en-US" sz="700" dirty="0">
                  <a:solidFill>
                    <a:srgbClr val="000000"/>
                  </a:solidFill>
                  <a:latin typeface="Arial"/>
                  <a:cs typeface="Arial"/>
                </a:rPr>
                <a:t>11:00 AM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91400" y="6248400"/>
              <a:ext cx="514885" cy="27432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Arial"/>
                  <a:cs typeface="Arial"/>
                </a:rPr>
                <a:t>July 23</a:t>
              </a:r>
            </a:p>
            <a:p>
              <a:pPr algn="ctr"/>
              <a:r>
                <a:rPr lang="en-US" sz="700" dirty="0">
                  <a:solidFill>
                    <a:srgbClr val="000000"/>
                  </a:solidFill>
                  <a:latin typeface="Arial"/>
                  <a:cs typeface="Arial"/>
                </a:rPr>
                <a:t>1:30 PM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81458" y="6248400"/>
              <a:ext cx="514885" cy="27432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Arial"/>
                  <a:cs typeface="Arial"/>
                </a:rPr>
                <a:t>July 23</a:t>
              </a:r>
            </a:p>
            <a:p>
              <a:pPr algn="ctr"/>
              <a:r>
                <a:rPr lang="en-US" sz="700" dirty="0">
                  <a:solidFill>
                    <a:srgbClr val="000000"/>
                  </a:solidFill>
                  <a:latin typeface="Arial"/>
                  <a:cs typeface="Arial"/>
                </a:rPr>
                <a:t>12:15 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1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e Study - Page 1">
  <a:themeElements>
    <a:clrScheme name="Auction.com New Brand">
      <a:dk1>
        <a:srgbClr val="000000"/>
      </a:dk1>
      <a:lt1>
        <a:srgbClr val="F1F2F2"/>
      </a:lt1>
      <a:dk2>
        <a:srgbClr val="999999"/>
      </a:dk2>
      <a:lt2>
        <a:srgbClr val="F1F2F2"/>
      </a:lt2>
      <a:accent1>
        <a:srgbClr val="338D11"/>
      </a:accent1>
      <a:accent2>
        <a:srgbClr val="266A0D"/>
      </a:accent2>
      <a:accent3>
        <a:srgbClr val="F1F2F2"/>
      </a:accent3>
      <a:accent4>
        <a:srgbClr val="999999"/>
      </a:accent4>
      <a:accent5>
        <a:srgbClr val="0088CC"/>
      </a:accent5>
      <a:accent6>
        <a:srgbClr val="F1F2F2"/>
      </a:accent6>
      <a:hlink>
        <a:srgbClr val="0088CC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e Study - Page 2">
  <a:themeElements>
    <a:clrScheme name="Auction.com New Brand">
      <a:dk1>
        <a:srgbClr val="000000"/>
      </a:dk1>
      <a:lt1>
        <a:srgbClr val="F1F2F2"/>
      </a:lt1>
      <a:dk2>
        <a:srgbClr val="999999"/>
      </a:dk2>
      <a:lt2>
        <a:srgbClr val="F1F2F2"/>
      </a:lt2>
      <a:accent1>
        <a:srgbClr val="338D11"/>
      </a:accent1>
      <a:accent2>
        <a:srgbClr val="266A0D"/>
      </a:accent2>
      <a:accent3>
        <a:srgbClr val="F1F2F2"/>
      </a:accent3>
      <a:accent4>
        <a:srgbClr val="999999"/>
      </a:accent4>
      <a:accent5>
        <a:srgbClr val="0088CC"/>
      </a:accent5>
      <a:accent6>
        <a:srgbClr val="F1F2F2"/>
      </a:accent6>
      <a:hlink>
        <a:srgbClr val="0088CC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147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Heavy</vt:lpstr>
      <vt:lpstr>Avenir Medium</vt:lpstr>
      <vt:lpstr>Calibri</vt:lpstr>
      <vt:lpstr>Case Study - Page 1</vt:lpstr>
      <vt:lpstr>Case Study - Page 2</vt:lpstr>
      <vt:lpstr>PowerPoint Presentation</vt:lpstr>
      <vt:lpstr>PowerPoint Presentation</vt:lpstr>
    </vt:vector>
  </TitlesOfParts>
  <Company>Auction.com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Pino</dc:creator>
  <cp:lastModifiedBy>Karen Pino</cp:lastModifiedBy>
  <cp:revision>4</cp:revision>
  <dcterms:created xsi:type="dcterms:W3CDTF">2015-09-28T22:23:02Z</dcterms:created>
  <dcterms:modified xsi:type="dcterms:W3CDTF">2015-09-30T17:48:00Z</dcterms:modified>
</cp:coreProperties>
</file>