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6" r:id="rId4"/>
    <p:sldId id="265" r:id="rId5"/>
    <p:sldId id="273" r:id="rId6"/>
    <p:sldId id="268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ec6XkJrYLMqIfmNf7DzA/BRS6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57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2" name="Google Shape;4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0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8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 txBox="1">
            <a:spLocks noGrp="1"/>
          </p:cNvSpPr>
          <p:nvPr>
            <p:ph type="title"/>
          </p:nvPr>
        </p:nvSpPr>
        <p:spPr>
          <a:xfrm rot="5400000">
            <a:off x="10700147" y="2934892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body" idx="1"/>
          </p:nvPr>
        </p:nvSpPr>
        <p:spPr>
          <a:xfrm rot="5400000">
            <a:off x="2699146" y="-894158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2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 sz="3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/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/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1pPr>
            <a:lvl2pPr marL="914400" lvl="1" indent="-4953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2pPr>
            <a:lvl3pPr marL="1371600" lvl="2" indent="-4572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marL="1828800" lvl="3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יגול נעים מאוד">
  <p:cSld name="תמונה עיגול נעים מאוד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3052" t="-3075" r="-3075" b="-30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9"/>
          <p:cNvSpPr/>
          <p:nvPr/>
        </p:nvSpPr>
        <p:spPr>
          <a:xfrm>
            <a:off x="5971043" y="-1266808"/>
            <a:ext cx="12820615" cy="12820615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9"/>
          <p:cNvSpPr/>
          <p:nvPr/>
        </p:nvSpPr>
        <p:spPr>
          <a:xfrm>
            <a:off x="3158992" y="2218216"/>
            <a:ext cx="5850568" cy="5850568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81D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9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29" descr="תמונה שמכילה צילום מסך&#10;&#10;התיאור נוצר באופן אוטומטי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7883" y="1103851"/>
            <a:ext cx="1318426" cy="13184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9"/>
          <p:cNvSpPr txBox="1"/>
          <p:nvPr/>
        </p:nvSpPr>
        <p:spPr>
          <a:xfrm>
            <a:off x="734280" y="4733099"/>
            <a:ext cx="10634711" cy="189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342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הוסיפו פה תמונה שלכם</a:t>
            </a:r>
            <a:endParaRPr sz="3600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88" name="Google Shape;88;p29" descr="מדיניות פרטיות - מערכת בגרויות אוניברסיטת אריאל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9"/>
          <p:cNvPicPr preferRelativeResize="0"/>
          <p:nvPr/>
        </p:nvPicPr>
        <p:blipFill rotWithShape="1">
          <a:blip r:embed="rId6">
            <a:alphaModFix/>
          </a:blip>
          <a:srcRect l="16669" r="16668"/>
          <a:stretch/>
        </p:blipFill>
        <p:spPr>
          <a:xfrm>
            <a:off x="3459948" y="2489268"/>
            <a:ext cx="5248656" cy="5248656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90" name="Google Shape;90;p29"/>
          <p:cNvSpPr>
            <a:spLocks noGrp="1"/>
          </p:cNvSpPr>
          <p:nvPr>
            <p:ph type="pic" idx="2"/>
          </p:nvPr>
        </p:nvSpPr>
        <p:spPr>
          <a:xfrm>
            <a:off x="3459948" y="2519172"/>
            <a:ext cx="5248656" cy="52486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יגול נעים מאוד">
  <p:cSld name="תמונה עיגול נעים מאוד 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3052" t="-3075" r="-3075" b="-30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0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0"/>
          <p:cNvSpPr txBox="1"/>
          <p:nvPr/>
        </p:nvSpPr>
        <p:spPr>
          <a:xfrm>
            <a:off x="10051656" y="2095500"/>
            <a:ext cx="5329863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799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נעים להכיר!</a:t>
            </a:r>
            <a:endParaRPr sz="8799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95" name="Google Shape;95;p30"/>
          <p:cNvSpPr txBox="1"/>
          <p:nvPr/>
        </p:nvSpPr>
        <p:spPr>
          <a:xfrm>
            <a:off x="10000888" y="3771900"/>
            <a:ext cx="5380632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 b="0" i="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הציגו את עצמכם, ספרו מי אתם ומה הניסיון המקצועי שלכם.</a:t>
            </a:r>
            <a:br>
              <a:rPr lang="iw-IL" sz="400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r>
              <a:rPr lang="iw-IL" sz="4000" b="0" i="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תוכלו לספר על המחקר שלכם או על חוויה משמעותית שעברתם באוניברסיטה</a:t>
            </a:r>
            <a:endParaRPr sz="4000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96" name="Google Shape;96;p30" descr="תמונה שמכילה צילום מסך&#10;&#10;התיאור נוצר באופן אוטומטי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7883" y="1103851"/>
            <a:ext cx="1318426" cy="13184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0"/>
          <p:cNvSpPr txBox="1"/>
          <p:nvPr/>
        </p:nvSpPr>
        <p:spPr>
          <a:xfrm>
            <a:off x="734280" y="4733099"/>
            <a:ext cx="10634711" cy="189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342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הוסיפו פה תמונה שלכם</a:t>
            </a:r>
            <a:endParaRPr sz="3600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98" name="Google Shape;98;p30" descr="מדיניות פרטיות - מערכת בגרויות אוניברסיטת אריא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0"/>
          <p:cNvSpPr/>
          <p:nvPr/>
        </p:nvSpPr>
        <p:spPr>
          <a:xfrm>
            <a:off x="3158992" y="2218216"/>
            <a:ext cx="5850568" cy="5850568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81D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0"/>
          <p:cNvSpPr>
            <a:spLocks noGrp="1"/>
          </p:cNvSpPr>
          <p:nvPr>
            <p:ph type="pic" idx="2"/>
          </p:nvPr>
        </p:nvSpPr>
        <p:spPr>
          <a:xfrm>
            <a:off x="4150320" y="3212595"/>
            <a:ext cx="3867912" cy="38688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  <a:defRPr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953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572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medev-at-ariel/gamedev-578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economic-algorithms-5784@googlegroups.com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hyperlink" Target="https://tinyurl.com/3nwmy5p7" TargetMode="External"/><Relationship Id="rId5" Type="http://schemas.openxmlformats.org/officeDocument/2006/relationships/image" Target="../media/image12.png"/><Relationship Id="rId10" Type="http://schemas.openxmlformats.org/officeDocument/2006/relationships/hyperlink" Target="https://tinyurl.com/4762eczd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/>
        </p:nvSpPr>
        <p:spPr>
          <a:xfrm>
            <a:off x="3796387" y="428621"/>
            <a:ext cx="10695225" cy="428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0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ברוכים הבאים</a:t>
            </a:r>
            <a:r>
              <a:rPr lang="he-IL" sz="80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לקורס</a:t>
            </a:r>
            <a:endParaRPr sz="80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909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3132305" y="3313219"/>
            <a:ext cx="12023387" cy="197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0" b="1" i="0" u="none" strike="noStrike" cap="none">
                <a:solidFill>
                  <a:srgbClr val="00A0A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פיתוח משחקי מחשב</a:t>
            </a:r>
            <a:endParaRPr sz="12000" b="1" i="0" u="none" strike="noStrike" cap="none" dirty="0">
              <a:solidFill>
                <a:srgbClr val="00A0A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7026131" y="7627457"/>
            <a:ext cx="4235739" cy="79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b="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ד"ר אראל סגל-הלוי</a:t>
            </a:r>
            <a:endParaRPr sz="4800" b="0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21" name="Google Shape;121;p1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"/>
          <p:cNvSpPr txBox="1"/>
          <p:nvPr/>
        </p:nvSpPr>
        <p:spPr>
          <a:xfrm>
            <a:off x="5036683" y="3247788"/>
            <a:ext cx="8686582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8799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נהלי הקורס</a:t>
            </a:r>
            <a:endParaRPr sz="8799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06" name="Google Shape;306;p6" descr="מדיניות פרטיות - מערכת בגרויות אוניברסיטת אריא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1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1C38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1"/>
          <p:cNvSpPr txBox="1"/>
          <p:nvPr/>
        </p:nvSpPr>
        <p:spPr>
          <a:xfrm>
            <a:off x="4820184" y="1097486"/>
            <a:ext cx="11106839" cy="133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200" b="1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טיפים שיעזרו לכם להצליח בקורס</a:t>
            </a:r>
            <a:endParaRPr sz="6200" b="1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501" name="Google Shape;501;p11" descr="תמונה שמכילה אומנות קליפיפם, גרפיקה, סמל, עיצוב&#10;&#10;התיאור נוצר באופן אוטומטי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181100"/>
            <a:ext cx="1088136" cy="1088136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1"/>
          <p:cNvSpPr txBox="1"/>
          <p:nvPr/>
        </p:nvSpPr>
        <p:spPr>
          <a:xfrm>
            <a:off x="7232859" y="3064631"/>
            <a:ext cx="10750341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 b="0" i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נוכחות פיסית בכיתה (למי שיכולים):</a:t>
            </a:r>
          </a:p>
          <a:p>
            <a:pPr marL="571500" marR="0" lvl="0" indent="-57150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 b="0" i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עוזרת להתרכז בשיעור.</a:t>
            </a:r>
          </a:p>
          <a:p>
            <a:pPr marL="571500" marR="0" lvl="0" indent="-57150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עוזרת </a:t>
            </a:r>
            <a:r>
              <a:rPr lang="he-IL" sz="6000" b="0" i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למצוא שותפים ללמידה.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6000" b="0" i="0" dirty="0">
              <a:solidFill>
                <a:srgbClr val="2B2E3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00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פניה לסיוע ויעוץ </a:t>
            </a:r>
            <a:r>
              <a:rPr lang="iw-IL" sz="600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במהלך הקורס</a:t>
            </a:r>
            <a:r>
              <a:rPr lang="he-IL" sz="600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03" name="Google Shape;503;p11"/>
          <p:cNvGrpSpPr/>
          <p:nvPr/>
        </p:nvGrpSpPr>
        <p:grpSpPr>
          <a:xfrm>
            <a:off x="-3307548" y="6286502"/>
            <a:ext cx="3002748" cy="4440950"/>
            <a:chOff x="-3219902" y="6773280"/>
            <a:chExt cx="3002748" cy="4043460"/>
          </a:xfrm>
        </p:grpSpPr>
        <p:grpSp>
          <p:nvGrpSpPr>
            <p:cNvPr id="504" name="Google Shape;504;p11"/>
            <p:cNvGrpSpPr/>
            <p:nvPr/>
          </p:nvGrpSpPr>
          <p:grpSpPr>
            <a:xfrm>
              <a:off x="-3219902" y="6773280"/>
              <a:ext cx="3002748" cy="4043460"/>
              <a:chOff x="457200" y="7865849"/>
              <a:chExt cx="3002748" cy="3753502"/>
            </a:xfrm>
          </p:grpSpPr>
          <p:sp>
            <p:nvSpPr>
              <p:cNvPr id="505" name="Google Shape;505;p11"/>
              <p:cNvSpPr/>
              <p:nvPr/>
            </p:nvSpPr>
            <p:spPr>
              <a:xfrm>
                <a:off x="457200" y="7865849"/>
                <a:ext cx="3002748" cy="3293849"/>
              </a:xfrm>
              <a:prstGeom prst="roundRect">
                <a:avLst>
                  <a:gd name="adj" fmla="val 19452"/>
                </a:avLst>
              </a:prstGeom>
              <a:solidFill>
                <a:srgbClr val="EDAD29">
                  <a:alpha val="76862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1"/>
              <p:cNvSpPr txBox="1"/>
              <p:nvPr/>
            </p:nvSpPr>
            <p:spPr>
              <a:xfrm>
                <a:off x="457200" y="8627849"/>
                <a:ext cx="3002748" cy="2991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למידה בזמן חירום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ציינו מה האפשרויות לגמישות בעת הזו בנוגע לנוכחות</a:t>
                </a:r>
                <a:r>
                  <a:rPr lang="he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להגשות ומבחנים</a:t>
                </a:r>
                <a:r>
                  <a:rPr lang="he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</a:t>
                </a: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הציעו עזרה והפניה לגורמי סיוע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7" name="Google Shape;507;p11"/>
            <p:cNvGrpSpPr/>
            <p:nvPr/>
          </p:nvGrpSpPr>
          <p:grpSpPr>
            <a:xfrm>
              <a:off x="-2096791" y="6896100"/>
              <a:ext cx="756526" cy="756526"/>
              <a:chOff x="-3136700" y="1692552"/>
              <a:chExt cx="1213800" cy="1213800"/>
            </a:xfrm>
          </p:grpSpPr>
          <p:sp>
            <p:nvSpPr>
              <p:cNvPr id="508" name="Google Shape;508;p11"/>
              <p:cNvSpPr/>
              <p:nvPr/>
            </p:nvSpPr>
            <p:spPr>
              <a:xfrm>
                <a:off x="-3136700" y="1692552"/>
                <a:ext cx="1213800" cy="1213800"/>
              </a:xfrm>
              <a:prstGeom prst="ellipse">
                <a:avLst/>
              </a:prstGeom>
              <a:solidFill>
                <a:srgbClr val="081D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9" name="Google Shape;509;p11" descr="סימן קריאה עם מילוי מלא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-2987000" y="184225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10" name="Google Shape;510;p11"/>
          <p:cNvSpPr/>
          <p:nvPr/>
        </p:nvSpPr>
        <p:spPr>
          <a:xfrm>
            <a:off x="818311" y="3274372"/>
            <a:ext cx="5291437" cy="531957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1" name="Google Shape;511;p11" descr="תמונה שמכילה מחשב, טקסט, ציוד משרדי, מחשב נייד&#10;&#10;התיאור נוצר באופן אוטומטי"/>
          <p:cNvPicPr preferRelativeResize="0"/>
          <p:nvPr/>
        </p:nvPicPr>
        <p:blipFill rotWithShape="1">
          <a:blip r:embed="rId5">
            <a:alphaModFix/>
          </a:blip>
          <a:srcRect l="6836" t="411" r="20944" b="-410"/>
          <a:stretch/>
        </p:blipFill>
        <p:spPr>
          <a:xfrm>
            <a:off x="1056202" y="3473374"/>
            <a:ext cx="4921568" cy="492156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512" name="Google Shape;512;p11" descr="מדיניות פרטיות - מערכת בגרויות אוניברסיטת אריאל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"/>
          <p:cNvSpPr/>
          <p:nvPr/>
        </p:nvSpPr>
        <p:spPr>
          <a:xfrm>
            <a:off x="16580507" y="2541521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16629796" y="5608534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4" y="0"/>
                </a:lnTo>
                <a:lnTo>
                  <a:pt x="547414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16597586" y="8780742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0"/>
          <p:cNvSpPr txBox="1"/>
          <p:nvPr/>
        </p:nvSpPr>
        <p:spPr>
          <a:xfrm>
            <a:off x="5154942" y="29313"/>
            <a:ext cx="7978116" cy="189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800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אני פה בשבילכם</a:t>
            </a:r>
            <a:endParaRPr sz="88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79" name="Google Shape;479;p10"/>
          <p:cNvSpPr txBox="1"/>
          <p:nvPr/>
        </p:nvSpPr>
        <p:spPr>
          <a:xfrm>
            <a:off x="812636" y="1956532"/>
            <a:ext cx="15174616" cy="257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שאלות כלליות – בקבוצת הדיוור של הקורס: </a:t>
            </a:r>
          </a:p>
          <a:p>
            <a:pPr marL="0" marR="0" lvl="0" indent="0" algn="l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6"/>
              </a:rPr>
              <a:t>gamedev-5784@googlegroups.com</a:t>
            </a:r>
            <a:endParaRPr lang="he-IL" sz="600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הרשמה דרך מוודל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0" name="Google Shape;480;p10"/>
          <p:cNvSpPr txBox="1"/>
          <p:nvPr/>
        </p:nvSpPr>
        <p:spPr>
          <a:xfrm>
            <a:off x="812637" y="5245297"/>
            <a:ext cx="15174616" cy="171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שאלות אישיות - בדואל:</a:t>
            </a:r>
          </a:p>
          <a:p>
            <a:pPr marL="0" marR="0" lvl="0" indent="0" algn="l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davidesh@ariel.ac.il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1" name="Google Shape;481;p10"/>
          <p:cNvSpPr txBox="1"/>
          <p:nvPr/>
        </p:nvSpPr>
        <p:spPr>
          <a:xfrm>
            <a:off x="1263963" y="8625100"/>
            <a:ext cx="14655462" cy="858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000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שעות </a:t>
            </a:r>
            <a:r>
              <a:rPr lang="iw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קבלה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– הרשמה וכניסה דרך מוודל.</a:t>
            </a:r>
            <a:endParaRPr sz="60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83" name="Google Shape;483;p10" descr="מדיניות פרטיות - מערכת בגרויות אוניברסיטת אריאל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4;p10">
            <a:extLst>
              <a:ext uri="{FF2B5EF4-FFF2-40B4-BE49-F238E27FC236}">
                <a16:creationId xmlns:a16="http://schemas.microsoft.com/office/drawing/2014/main" id="{F789EE23-EC5E-0A75-3EC4-E5EE08731B24}"/>
              </a:ext>
            </a:extLst>
          </p:cNvPr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482;p10" descr="תמונה שמכילה צילום מסך, כחול, קו, כחול חשמלי&#10;&#10;התיאור נוצר באופן אוטומטי">
            <a:extLst>
              <a:ext uri="{FF2B5EF4-FFF2-40B4-BE49-F238E27FC236}">
                <a16:creationId xmlns:a16="http://schemas.microsoft.com/office/drawing/2014/main" id="{8D342805-E606-40E2-ECDC-2B74A161B8E4}"/>
              </a:ext>
            </a:extLst>
          </p:cNvPr>
          <p:cNvPicPr preferRelativeResize="0"/>
          <p:nvPr/>
        </p:nvPicPr>
        <p:blipFill rotWithShape="1">
          <a:blip r:embed="rId8">
            <a:alphaModFix/>
            <a:biLevel thresh="25000"/>
          </a:blip>
          <a:srcRect/>
          <a:stretch/>
        </p:blipFill>
        <p:spPr>
          <a:xfrm>
            <a:off x="1267464" y="1243857"/>
            <a:ext cx="1009866" cy="1009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0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17024027" y="3493521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17024027" y="7636990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4" y="0"/>
                </a:lnTo>
                <a:lnTo>
                  <a:pt x="547414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17024027" y="5238043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9953A24F-E385-4DAD-BC37-DA2E65B855B3}"/>
              </a:ext>
            </a:extLst>
          </p:cNvPr>
          <p:cNvGrpSpPr/>
          <p:nvPr/>
        </p:nvGrpSpPr>
        <p:grpSpPr>
          <a:xfrm>
            <a:off x="2589059" y="2751012"/>
            <a:ext cx="12906037" cy="1576800"/>
            <a:chOff x="2589059" y="2008057"/>
            <a:chExt cx="12906037" cy="1576800"/>
          </a:xfrm>
        </p:grpSpPr>
        <p:sp>
          <p:nvSpPr>
            <p:cNvPr id="33" name="מלבן: פינות מעוגלות 32">
              <a:extLst>
                <a:ext uri="{FF2B5EF4-FFF2-40B4-BE49-F238E27FC236}">
                  <a16:creationId xmlns:a16="http://schemas.microsoft.com/office/drawing/2014/main" id="{A1CA160B-9190-4C60-9873-F26BC7151998}"/>
                </a:ext>
              </a:extLst>
            </p:cNvPr>
            <p:cNvSpPr/>
            <p:nvPr/>
          </p:nvSpPr>
          <p:spPr>
            <a:xfrm>
              <a:off x="2589059" y="2008057"/>
              <a:ext cx="12906037" cy="157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81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9" name="Google Shape;479;p10"/>
            <p:cNvSpPr txBox="1"/>
            <p:nvPr/>
          </p:nvSpPr>
          <p:spPr>
            <a:xfrm>
              <a:off x="4196738" y="2281252"/>
              <a:ext cx="9690679" cy="1030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1">
                <a:lnSpc>
                  <a:spcPct val="933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e-IL" sz="3600" b="0" i="0" dirty="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קו הסיוע ומתן מידע של </a:t>
              </a:r>
              <a:r>
                <a:rPr lang="he-IL" sz="3600" b="0" i="0" dirty="0" err="1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דקנט</a:t>
              </a:r>
              <a:r>
                <a:rPr lang="he-IL" sz="3600" b="0" i="0" dirty="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הסטודנטים פעיל בימים א-ה בין השעות 8:00 – 15:00 בטלפון 03-9066318</a:t>
              </a:r>
              <a:endParaRPr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82" name="Google Shape;482;p10" descr="תמונה שמכילה צילום מסך, כחול, קו, כחול חשמלי&#10;&#10;התיאור נוצר באופן אוטומטי"/>
          <p:cNvPicPr preferRelativeResize="0"/>
          <p:nvPr/>
        </p:nvPicPr>
        <p:blipFill rotWithShape="1">
          <a:blip r:embed="rId6">
            <a:alphaModFix/>
            <a:biLevel thresh="25000"/>
          </a:blip>
          <a:srcRect/>
          <a:stretch/>
        </p:blipFill>
        <p:spPr>
          <a:xfrm>
            <a:off x="1267464" y="1243857"/>
            <a:ext cx="1009866" cy="1009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10" descr="מדיניות פרטיות - מערכת בגרויות אוניברסיטת אריאל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10"/>
          <p:cNvGrpSpPr/>
          <p:nvPr/>
        </p:nvGrpSpPr>
        <p:grpSpPr>
          <a:xfrm>
            <a:off x="-3234287" y="4159826"/>
            <a:ext cx="3002748" cy="2243831"/>
            <a:chOff x="457200" y="7810500"/>
            <a:chExt cx="3002748" cy="2243831"/>
          </a:xfrm>
        </p:grpSpPr>
        <p:sp>
          <p:nvSpPr>
            <p:cNvPr id="485" name="Google Shape;485;p10"/>
            <p:cNvSpPr/>
            <p:nvPr/>
          </p:nvSpPr>
          <p:spPr>
            <a:xfrm>
              <a:off x="457200" y="7810500"/>
              <a:ext cx="3002748" cy="2243831"/>
            </a:xfrm>
            <a:prstGeom prst="roundRect">
              <a:avLst>
                <a:gd name="adj" fmla="val 50000"/>
              </a:avLst>
            </a:prstGeom>
            <a:solidFill>
              <a:srgbClr val="C5E7F1">
                <a:alpha val="76862"/>
              </a:srgbClr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6" name="Google Shape;486;p10" descr="מידע עם מילוי מלא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501374" y="802541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Google Shape;487;p10"/>
            <p:cNvSpPr txBox="1"/>
            <p:nvPr/>
          </p:nvSpPr>
          <p:spPr>
            <a:xfrm>
              <a:off x="457200" y="8960703"/>
              <a:ext cx="30027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עדכנו את פרטי הקשר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ושעות הקבלה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10"/>
          <p:cNvGrpSpPr/>
          <p:nvPr/>
        </p:nvGrpSpPr>
        <p:grpSpPr>
          <a:xfrm>
            <a:off x="-3307548" y="6715136"/>
            <a:ext cx="3002748" cy="3621632"/>
            <a:chOff x="-3219902" y="6773279"/>
            <a:chExt cx="3002748" cy="3621632"/>
          </a:xfrm>
        </p:grpSpPr>
        <p:grpSp>
          <p:nvGrpSpPr>
            <p:cNvPr id="489" name="Google Shape;489;p10"/>
            <p:cNvGrpSpPr/>
            <p:nvPr/>
          </p:nvGrpSpPr>
          <p:grpSpPr>
            <a:xfrm>
              <a:off x="-3219902" y="6773279"/>
              <a:ext cx="3002748" cy="3621632"/>
              <a:chOff x="457200" y="7865849"/>
              <a:chExt cx="3002748" cy="3361924"/>
            </a:xfrm>
          </p:grpSpPr>
          <p:sp>
            <p:nvSpPr>
              <p:cNvPr id="490" name="Google Shape;490;p10"/>
              <p:cNvSpPr/>
              <p:nvPr/>
            </p:nvSpPr>
            <p:spPr>
              <a:xfrm>
                <a:off x="457200" y="7865849"/>
                <a:ext cx="3002748" cy="3293849"/>
              </a:xfrm>
              <a:prstGeom prst="roundRect">
                <a:avLst>
                  <a:gd name="adj" fmla="val 19452"/>
                </a:avLst>
              </a:prstGeom>
              <a:solidFill>
                <a:srgbClr val="EDAD29">
                  <a:alpha val="76862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0"/>
              <p:cNvSpPr txBox="1"/>
              <p:nvPr/>
            </p:nvSpPr>
            <p:spPr>
              <a:xfrm>
                <a:off x="457200" y="8627849"/>
                <a:ext cx="3002748" cy="2599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למידה בזמן חירום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ציינו במה חשוב לכם להיות מעודכנים בעת הזו. הציעו עזרה בהפניה לגורמי הסיוע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2" name="Google Shape;492;p10"/>
            <p:cNvGrpSpPr/>
            <p:nvPr/>
          </p:nvGrpSpPr>
          <p:grpSpPr>
            <a:xfrm>
              <a:off x="-2096791" y="6896100"/>
              <a:ext cx="756526" cy="756526"/>
              <a:chOff x="-3136700" y="1692552"/>
              <a:chExt cx="1213800" cy="1213800"/>
            </a:xfrm>
          </p:grpSpPr>
          <p:sp>
            <p:nvSpPr>
              <p:cNvPr id="493" name="Google Shape;493;p10"/>
              <p:cNvSpPr/>
              <p:nvPr/>
            </p:nvSpPr>
            <p:spPr>
              <a:xfrm>
                <a:off x="-3136700" y="1692552"/>
                <a:ext cx="1213800" cy="1213800"/>
              </a:xfrm>
              <a:prstGeom prst="ellipse">
                <a:avLst/>
              </a:prstGeom>
              <a:solidFill>
                <a:srgbClr val="081D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94" name="Google Shape;494;p10" descr="סימן קריאה עם מילוי מלא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-2987000" y="184225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C691A8AE-4D06-480D-B835-C9544AD70315}"/>
              </a:ext>
            </a:extLst>
          </p:cNvPr>
          <p:cNvGrpSpPr/>
          <p:nvPr/>
        </p:nvGrpSpPr>
        <p:grpSpPr>
          <a:xfrm>
            <a:off x="2589059" y="4668876"/>
            <a:ext cx="12906037" cy="1576800"/>
            <a:chOff x="2589059" y="6040691"/>
            <a:chExt cx="12906037" cy="1576800"/>
          </a:xfrm>
        </p:grpSpPr>
        <p:sp>
          <p:nvSpPr>
            <p:cNvPr id="30" name="מלבן: פינות מעוגלות 29">
              <a:extLst>
                <a:ext uri="{FF2B5EF4-FFF2-40B4-BE49-F238E27FC236}">
                  <a16:creationId xmlns:a16="http://schemas.microsoft.com/office/drawing/2014/main" id="{64FE9404-12F5-4F09-868C-DFF3D4B516BE}"/>
                </a:ext>
              </a:extLst>
            </p:cNvPr>
            <p:cNvSpPr/>
            <p:nvPr/>
          </p:nvSpPr>
          <p:spPr>
            <a:xfrm>
              <a:off x="2589059" y="6040691"/>
              <a:ext cx="12906037" cy="157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81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C38BAE36-D1D3-4CC8-8CA5-634898C4831C}"/>
                </a:ext>
              </a:extLst>
            </p:cNvPr>
            <p:cNvSpPr txBox="1"/>
            <p:nvPr/>
          </p:nvSpPr>
          <p:spPr>
            <a:xfrm>
              <a:off x="3114551" y="6313886"/>
              <a:ext cx="11855052" cy="1030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ctr" rtl="1">
                <a:lnSpc>
                  <a:spcPct val="93305"/>
                </a:lnSpc>
                <a:buNone/>
                <a:defRPr sz="360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he-IL" dirty="0"/>
                <a:t>עדכונים והתאמות למלחמת חרבות ברזל ניתן למצוא כאן:</a:t>
              </a:r>
            </a:p>
            <a:p>
              <a:r>
                <a:rPr lang="he-IL" dirty="0"/>
                <a:t> </a:t>
              </a:r>
              <a:r>
                <a:rPr lang="en-US" dirty="0">
                  <a:hlinkClick r:id="rId10" tooltip="קישור נפתח בחלון חדש"/>
                </a:rPr>
                <a:t>https://tinyurl.com/4762eczd</a:t>
              </a:r>
              <a:endParaRPr lang="he-IL" dirty="0"/>
            </a:p>
          </p:txBody>
        </p:sp>
      </p:grp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E4EEEEF4-6A9A-4427-B43F-0FFD0BCF201B}"/>
              </a:ext>
            </a:extLst>
          </p:cNvPr>
          <p:cNvGrpSpPr/>
          <p:nvPr/>
        </p:nvGrpSpPr>
        <p:grpSpPr>
          <a:xfrm>
            <a:off x="2628045" y="6616297"/>
            <a:ext cx="12906037" cy="2849221"/>
            <a:chOff x="2578343" y="8388031"/>
            <a:chExt cx="12906037" cy="2849221"/>
          </a:xfrm>
        </p:grpSpPr>
        <p:sp>
          <p:nvSpPr>
            <p:cNvPr id="31" name="מלבן: פינות מעוגלות 30">
              <a:extLst>
                <a:ext uri="{FF2B5EF4-FFF2-40B4-BE49-F238E27FC236}">
                  <a16:creationId xmlns:a16="http://schemas.microsoft.com/office/drawing/2014/main" id="{44F3CD3A-BCB4-4011-BCCC-E66E46F6C321}"/>
                </a:ext>
              </a:extLst>
            </p:cNvPr>
            <p:cNvSpPr/>
            <p:nvPr/>
          </p:nvSpPr>
          <p:spPr>
            <a:xfrm>
              <a:off x="2578343" y="8388031"/>
              <a:ext cx="12906037" cy="2576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81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תיבת טקסט 27">
              <a:extLst>
                <a:ext uri="{FF2B5EF4-FFF2-40B4-BE49-F238E27FC236}">
                  <a16:creationId xmlns:a16="http://schemas.microsoft.com/office/drawing/2014/main" id="{12C6317D-F7E9-441B-9C89-EFE51B388CC9}"/>
                </a:ext>
              </a:extLst>
            </p:cNvPr>
            <p:cNvSpPr txBox="1"/>
            <p:nvPr/>
          </p:nvSpPr>
          <p:spPr>
            <a:xfrm>
              <a:off x="3612827" y="8661226"/>
              <a:ext cx="10837068" cy="2576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ctr" rtl="1">
                <a:lnSpc>
                  <a:spcPct val="93305"/>
                </a:lnSpc>
                <a:buNone/>
                <a:defRPr sz="360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he-IL" dirty="0"/>
                <a:t>לפירוט זכויות משרתי מילואים </a:t>
              </a:r>
              <a:r>
                <a:rPr lang="he-IL"/>
                <a:t>בשגרה ובמלחמה</a:t>
              </a:r>
              <a:r>
                <a:rPr lang="he-IL" dirty="0"/>
                <a:t>: </a:t>
              </a:r>
              <a:r>
                <a:rPr lang="en-US" dirty="0">
                  <a:hlinkClick r:id="rId11" tooltip="קישור נפתח בחלון חדש"/>
                </a:rPr>
                <a:t>https://tinyurl.com</a:t>
              </a:r>
              <a:r>
                <a:rPr lang="en-US">
                  <a:hlinkClick r:id="rId11" tooltip="קישור נפתח בחלון חדש"/>
                </a:rPr>
                <a:t>/3nwmy5p7</a:t>
              </a:r>
              <a:endParaRPr lang="he-IL"/>
            </a:p>
            <a:p>
              <a:r>
                <a:rPr lang="he-IL"/>
                <a:t>לשאלות ובירורים ניתן לפנות לרכז המילואים בבית-הספר למדעי המחשב, פרופ' </a:t>
              </a:r>
              <a:r>
                <a:rPr lang="he-IL" b="1"/>
                <a:t>ערן עמרי</a:t>
              </a:r>
              <a:r>
                <a:rPr lang="he-IL"/>
                <a:t>, </a:t>
              </a:r>
              <a:r>
                <a:rPr lang="en-US"/>
                <a:t>omrier@gmail.com</a:t>
              </a:r>
              <a:endParaRPr lang="he-IL"/>
            </a:p>
            <a:p>
              <a:endParaRPr lang="he-IL" dirty="0"/>
            </a:p>
          </p:txBody>
        </p:sp>
      </p:grpSp>
      <p:sp>
        <p:nvSpPr>
          <p:cNvPr id="2" name="Google Shape;478;p10">
            <a:extLst>
              <a:ext uri="{FF2B5EF4-FFF2-40B4-BE49-F238E27FC236}">
                <a16:creationId xmlns:a16="http://schemas.microsoft.com/office/drawing/2014/main" id="{BC922F5E-D976-ED08-CCFF-C7090B1C2C04}"/>
              </a:ext>
            </a:extLst>
          </p:cNvPr>
          <p:cNvSpPr txBox="1"/>
          <p:nvPr/>
        </p:nvSpPr>
        <p:spPr>
          <a:xfrm>
            <a:off x="5154942" y="29313"/>
            <a:ext cx="7978116" cy="189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88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אנחנו</a:t>
            </a:r>
            <a:r>
              <a:rPr lang="iw-IL" sz="88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iw-IL" sz="8800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פה בשבילכם</a:t>
            </a:r>
            <a:endParaRPr sz="88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5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3"/>
          <p:cNvSpPr txBox="1"/>
          <p:nvPr/>
        </p:nvSpPr>
        <p:spPr>
          <a:xfrm>
            <a:off x="4936679" y="1022730"/>
            <a:ext cx="8414642" cy="173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283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800" b="1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בהצלחה לכולנו!</a:t>
            </a:r>
            <a:endParaRPr sz="8800" b="1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38" name="Google Shape;538;p13"/>
          <p:cNvSpPr/>
          <p:nvPr/>
        </p:nvSpPr>
        <p:spPr>
          <a:xfrm>
            <a:off x="6363759" y="3019416"/>
            <a:ext cx="5560483" cy="5410200"/>
          </a:xfrm>
          <a:prstGeom prst="roundRect">
            <a:avLst>
              <a:gd name="adj" fmla="val 1857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13"/>
          <p:cNvPicPr preferRelativeResize="0"/>
          <p:nvPr/>
        </p:nvPicPr>
        <p:blipFill rotWithShape="1">
          <a:blip r:embed="rId3">
            <a:alphaModFix/>
          </a:blip>
          <a:srcRect l="16746" t="1923" r="16541" b="607"/>
          <a:stretch/>
        </p:blipFill>
        <p:spPr>
          <a:xfrm>
            <a:off x="6603210" y="3248016"/>
            <a:ext cx="5081580" cy="4953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540" name="Google Shape;540;p13"/>
          <p:cNvGrpSpPr/>
          <p:nvPr/>
        </p:nvGrpSpPr>
        <p:grpSpPr>
          <a:xfrm>
            <a:off x="-3307548" y="5600702"/>
            <a:ext cx="3002748" cy="4603211"/>
            <a:chOff x="-3219902" y="6773279"/>
            <a:chExt cx="3002748" cy="3990964"/>
          </a:xfrm>
        </p:grpSpPr>
        <p:grpSp>
          <p:nvGrpSpPr>
            <p:cNvPr id="541" name="Google Shape;541;p13"/>
            <p:cNvGrpSpPr/>
            <p:nvPr/>
          </p:nvGrpSpPr>
          <p:grpSpPr>
            <a:xfrm>
              <a:off x="-3219902" y="6773279"/>
              <a:ext cx="3002748" cy="3990964"/>
              <a:chOff x="457200" y="7865849"/>
              <a:chExt cx="3002748" cy="3704771"/>
            </a:xfrm>
          </p:grpSpPr>
          <p:sp>
            <p:nvSpPr>
              <p:cNvPr id="542" name="Google Shape;542;p13"/>
              <p:cNvSpPr/>
              <p:nvPr/>
            </p:nvSpPr>
            <p:spPr>
              <a:xfrm>
                <a:off x="457200" y="7865849"/>
                <a:ext cx="3002748" cy="3704771"/>
              </a:xfrm>
              <a:prstGeom prst="roundRect">
                <a:avLst>
                  <a:gd name="adj" fmla="val 19452"/>
                </a:avLst>
              </a:prstGeom>
              <a:solidFill>
                <a:srgbClr val="EDAD29">
                  <a:alpha val="76862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3"/>
              <p:cNvSpPr txBox="1"/>
              <p:nvPr/>
            </p:nvSpPr>
            <p:spPr>
              <a:xfrm>
                <a:off x="457200" y="8627849"/>
                <a:ext cx="3002748" cy="2848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למידה בזמן חירום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ציינו כי לכולנו יש קושי להתפנות ללמידה במצב הנוכחי, אך חשוב כי יחד נעשה מאמץ להמשיך ולשמור על שגרה ככל הניתן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4" name="Google Shape;544;p13"/>
            <p:cNvGrpSpPr/>
            <p:nvPr/>
          </p:nvGrpSpPr>
          <p:grpSpPr>
            <a:xfrm>
              <a:off x="-2096791" y="6896100"/>
              <a:ext cx="756526" cy="756526"/>
              <a:chOff x="-3136700" y="1692552"/>
              <a:chExt cx="1213800" cy="1213800"/>
            </a:xfrm>
          </p:grpSpPr>
          <p:sp>
            <p:nvSpPr>
              <p:cNvPr id="545" name="Google Shape;545;p13"/>
              <p:cNvSpPr/>
              <p:nvPr/>
            </p:nvSpPr>
            <p:spPr>
              <a:xfrm>
                <a:off x="-3136700" y="1692552"/>
                <a:ext cx="1213800" cy="1213800"/>
              </a:xfrm>
              <a:prstGeom prst="ellipse">
                <a:avLst/>
              </a:prstGeom>
              <a:solidFill>
                <a:srgbClr val="081D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46" name="Google Shape;546;p13" descr="סימן קריאה עם מילוי מלא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-2987000" y="184225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221</Words>
  <Application>Microsoft Office PowerPoint</Application>
  <PresentationFormat>מותאם אישית</PresentationFormat>
  <Paragraphs>36</Paragraphs>
  <Slides>6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Open Sans</vt:lpstr>
      <vt:lpstr>Arial</vt:lpstr>
      <vt:lpstr>Calibri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ruth</dc:creator>
  <cp:lastModifiedBy>דוד אראל סגל הלוי/David Erel Segal Halevi</cp:lastModifiedBy>
  <cp:revision>38</cp:revision>
  <dcterms:created xsi:type="dcterms:W3CDTF">2006-08-16T00:00:00Z</dcterms:created>
  <dcterms:modified xsi:type="dcterms:W3CDTF">2023-12-31T10:06:31Z</dcterms:modified>
</cp:coreProperties>
</file>