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EB1F-D638-44EA-AE17-CB8DA0E63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B51D887-FEBA-4EBE-8486-E97293C2B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0B5477C5-408A-475C-9FA8-1DAC0824C3CD}"/>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0E0535E0-C01F-48D9-BF7E-4FD60544887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270DF5-79D2-487C-9AA0-6C68B829AC97}"/>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37608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A815-6517-4505-BD08-ABB0242EC57B}"/>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90AE1EF-18E9-4AA6-9366-7F8D3332F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3AEE25B-24B2-480C-8D9A-82780D56DF8A}"/>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20A7FA1B-C220-4634-930F-2CE704A7E5C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9D1D559-5065-45A5-BB0E-D4666974554B}"/>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197942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91B44-167C-4023-9E77-F2B2ECEDE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548B3AA-0FA6-4076-90E9-740C3B636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47533AE-E248-45AE-BEC7-8C42D450E305}"/>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153A4ECB-AE4B-48C2-9497-C0148123CFA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DF2B084-7759-43B2-8FC5-240DE2C26BB0}"/>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183064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8979-C1D3-4CF7-9CE9-6C784B26A1A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CF78698-CB11-407A-8086-9F62E1693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B934E4A-9BB4-4039-9740-85110FDE66C8}"/>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4F2AAAEF-7F62-4AEA-BFFB-B66E555813B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4FCB23D-C6DD-4992-A448-2C1D31A050E9}"/>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328469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0A53-BC16-4D35-AE44-4F3065B1A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D82B4553-0D4D-4B70-A20A-7BA6633F6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599E1-6E20-4009-B3B0-93F4347CB248}"/>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31A4DC5D-260D-4F5B-84EE-2E765E5739D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31A4E9E-3F12-42AD-988D-1140780A705C}"/>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21118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D2D-3082-40E7-B292-C8333B5B959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6749D54-A041-496A-A9B1-26F701D53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0066C9BE-707A-49F0-BD6D-1739E8210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E6D9E60-4B84-494C-9E2B-D048B618BE66}"/>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6" name="Footer Placeholder 5">
            <a:extLst>
              <a:ext uri="{FF2B5EF4-FFF2-40B4-BE49-F238E27FC236}">
                <a16:creationId xmlns:a16="http://schemas.microsoft.com/office/drawing/2014/main" id="{1A2B840F-6082-42D2-A346-EB4560420F2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CD23312-2012-45C6-9ABC-2A4FF73CE1B2}"/>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32760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147-2BC7-4B5A-8A17-201859AA579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6599F84-87C3-4517-80B2-C7CC51C48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6D53A-E214-44F5-A0D5-5D897205C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77BBB60F-092E-45B7-970B-776D56E45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07CDF-C7CE-4518-870E-5062E785B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B7125D87-0644-4904-8D01-9B0363F5B7E3}"/>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8" name="Footer Placeholder 7">
            <a:extLst>
              <a:ext uri="{FF2B5EF4-FFF2-40B4-BE49-F238E27FC236}">
                <a16:creationId xmlns:a16="http://schemas.microsoft.com/office/drawing/2014/main" id="{A27C7DF1-1A1D-4B07-9252-17B4F237448E}"/>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E953C062-5EFD-4F72-BB30-6B55A4B0302B}"/>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256006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40FE-CAF2-4A86-A65E-E07047186FED}"/>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3929897E-B9F3-4436-8C2F-7BF6F05E897B}"/>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4" name="Footer Placeholder 3">
            <a:extLst>
              <a:ext uri="{FF2B5EF4-FFF2-40B4-BE49-F238E27FC236}">
                <a16:creationId xmlns:a16="http://schemas.microsoft.com/office/drawing/2014/main" id="{E2DAC430-0C5A-4D42-91C2-C8085867BDE9}"/>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84FAB6-63D0-4FA9-B545-74EF392F2E2F}"/>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13239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EFDE9-8D8C-4C54-9D99-20DA5433DDED}"/>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3" name="Footer Placeholder 2">
            <a:extLst>
              <a:ext uri="{FF2B5EF4-FFF2-40B4-BE49-F238E27FC236}">
                <a16:creationId xmlns:a16="http://schemas.microsoft.com/office/drawing/2014/main" id="{0587958C-4FE3-4A33-8D26-CAC3BA701BB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87CE4AD-7FC0-4889-9C3D-0162AEC59853}"/>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97674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8630-00F5-4CEE-A649-B8AC9976E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9B88379A-BF7D-4895-B859-D7A76138A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A4F175C-E593-4BE1-AD8A-A6D8AE030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B0CAE-3DC6-435A-BE67-AD7907812E9C}"/>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6" name="Footer Placeholder 5">
            <a:extLst>
              <a:ext uri="{FF2B5EF4-FFF2-40B4-BE49-F238E27FC236}">
                <a16:creationId xmlns:a16="http://schemas.microsoft.com/office/drawing/2014/main" id="{9E9701C7-C10D-4171-B344-B86683113F3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A5E7B10-9EAB-4D2F-86CD-7E8F2B99550A}"/>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124589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5403-9BBE-4151-A858-A0E6426AE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8A4BFD6-221B-4469-86D9-AA7E3C526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6149130-5A3D-4EE6-8063-459391BDF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F8EE6-862D-448B-A015-3755BA51490B}"/>
              </a:ext>
            </a:extLst>
          </p:cNvPr>
          <p:cNvSpPr>
            <a:spLocks noGrp="1"/>
          </p:cNvSpPr>
          <p:nvPr>
            <p:ph type="dt" sz="half" idx="10"/>
          </p:nvPr>
        </p:nvSpPr>
        <p:spPr/>
        <p:txBody>
          <a:bodyPr/>
          <a:lstStyle/>
          <a:p>
            <a:fld id="{5B8758D8-1470-4150-9F14-BBF3B20CC4AD}" type="datetimeFigureOut">
              <a:rPr lang="he-IL" smtClean="0"/>
              <a:t>ח'/תשרי/תשפ"א</a:t>
            </a:fld>
            <a:endParaRPr lang="he-IL"/>
          </a:p>
        </p:txBody>
      </p:sp>
      <p:sp>
        <p:nvSpPr>
          <p:cNvPr id="6" name="Footer Placeholder 5">
            <a:extLst>
              <a:ext uri="{FF2B5EF4-FFF2-40B4-BE49-F238E27FC236}">
                <a16:creationId xmlns:a16="http://schemas.microsoft.com/office/drawing/2014/main" id="{8521965E-80B6-4669-AF77-94474B6611C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5A57B0B-069E-4C06-A927-83C810090EAF}"/>
              </a:ext>
            </a:extLst>
          </p:cNvPr>
          <p:cNvSpPr>
            <a:spLocks noGrp="1"/>
          </p:cNvSpPr>
          <p:nvPr>
            <p:ph type="sldNum" sz="quarter" idx="12"/>
          </p:nvPr>
        </p:nvSpPr>
        <p:spPr/>
        <p:txBody>
          <a:bodyPr/>
          <a:lstStyle/>
          <a:p>
            <a:fld id="{A92FD70D-2742-4163-A10E-5FC80D81EFBD}" type="slidenum">
              <a:rPr lang="he-IL" smtClean="0"/>
              <a:t>‹#›</a:t>
            </a:fld>
            <a:endParaRPr lang="he-IL"/>
          </a:p>
        </p:txBody>
      </p:sp>
    </p:spTree>
    <p:extLst>
      <p:ext uri="{BB962C8B-B14F-4D97-AF65-F5344CB8AC3E}">
        <p14:creationId xmlns:p14="http://schemas.microsoft.com/office/powerpoint/2010/main" val="115354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C4E12-B333-465A-9062-135BC1923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73E0902-6F4B-4927-9F15-16096EDF2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1139E36-A0D6-474B-B584-BC660162D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758D8-1470-4150-9F14-BBF3B20CC4AD}" type="datetimeFigureOut">
              <a:rPr lang="he-IL" smtClean="0"/>
              <a:t>ח'/תשרי/תשפ"א</a:t>
            </a:fld>
            <a:endParaRPr lang="he-IL"/>
          </a:p>
        </p:txBody>
      </p:sp>
      <p:sp>
        <p:nvSpPr>
          <p:cNvPr id="5" name="Footer Placeholder 4">
            <a:extLst>
              <a:ext uri="{FF2B5EF4-FFF2-40B4-BE49-F238E27FC236}">
                <a16:creationId xmlns:a16="http://schemas.microsoft.com/office/drawing/2014/main" id="{EB7265A2-8E27-4C97-A13C-5B085596C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EDA02AC7-7FB5-4637-8D5B-1F6D654BF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FD70D-2742-4163-A10E-5FC80D81EFBD}" type="slidenum">
              <a:rPr lang="he-IL" smtClean="0"/>
              <a:t>‹#›</a:t>
            </a:fld>
            <a:endParaRPr lang="he-IL"/>
          </a:p>
        </p:txBody>
      </p:sp>
    </p:spTree>
    <p:extLst>
      <p:ext uri="{BB962C8B-B14F-4D97-AF65-F5344CB8AC3E}">
        <p14:creationId xmlns:p14="http://schemas.microsoft.com/office/powerpoint/2010/main" val="356051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nity.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ssetstore.unity.com/packages/essentials/tutorial-projects/bolt-kit-platformer-tutorial-assets-168067"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1883596" y="1587928"/>
            <a:ext cx="9144000" cy="2387600"/>
          </a:xfrm>
        </p:spPr>
        <p:txBody>
          <a:bodyPr>
            <a:normAutofit/>
          </a:bodyPr>
          <a:lstStyle/>
          <a:p>
            <a:pPr algn="r" rtl="1"/>
            <a:r>
              <a:rPr lang="he-IL" sz="5500" b="1" dirty="0">
                <a:cs typeface="+mn-cs"/>
              </a:rPr>
              <a:t>הורדה ושימוש של </a:t>
            </a:r>
            <a:r>
              <a:rPr lang="en-US" sz="5500" b="1" dirty="0">
                <a:cs typeface="+mn-cs"/>
              </a:rPr>
              <a:t>Bolt</a:t>
            </a:r>
            <a:r>
              <a:rPr lang="he-IL" sz="5500" b="1" dirty="0">
                <a:cs typeface="+mn-cs"/>
              </a:rPr>
              <a:t> ב </a:t>
            </a:r>
            <a:r>
              <a:rPr lang="en-US" sz="5500" b="1" dirty="0">
                <a:cs typeface="+mn-cs"/>
              </a:rPr>
              <a:t>Unity</a:t>
            </a:r>
            <a:r>
              <a:rPr lang="he-IL" sz="5500" b="1" dirty="0">
                <a:cs typeface="+mn-cs"/>
              </a:rPr>
              <a:t>:</a:t>
            </a:r>
            <a:br>
              <a:rPr lang="he-IL" sz="5500" b="1" dirty="0">
                <a:cs typeface="+mn-cs"/>
              </a:rPr>
            </a:br>
            <a:endParaRPr lang="he-IL" sz="5500" b="1" dirty="0">
              <a:cs typeface="+mn-cs"/>
            </a:endParaRPr>
          </a:p>
        </p:txBody>
      </p:sp>
      <p:sp>
        <p:nvSpPr>
          <p:cNvPr id="3" name="Title 1">
            <a:extLst>
              <a:ext uri="{FF2B5EF4-FFF2-40B4-BE49-F238E27FC236}">
                <a16:creationId xmlns:a16="http://schemas.microsoft.com/office/drawing/2014/main" id="{6FE4BE52-1EF4-43E2-8BB0-5D99462D8A0B}"/>
              </a:ext>
            </a:extLst>
          </p:cNvPr>
          <p:cNvSpPr txBox="1">
            <a:spLocks/>
          </p:cNvSpPr>
          <p:nvPr/>
        </p:nvSpPr>
        <p:spPr>
          <a:xfrm>
            <a:off x="7500134" y="143838"/>
            <a:ext cx="4500081" cy="13356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r>
              <a:rPr lang="he-IL" sz="1500" b="1" dirty="0">
                <a:cs typeface="+mn-cs"/>
              </a:rPr>
              <a:t>נכתב </a:t>
            </a:r>
            <a:r>
              <a:rPr lang="he-IL" sz="1500" b="1">
                <a:cs typeface="+mn-cs"/>
              </a:rPr>
              <a:t>על ידי</a:t>
            </a:r>
            <a:r>
              <a:rPr lang="he-IL" sz="1500" b="1" dirty="0">
                <a:cs typeface="+mn-cs"/>
              </a:rPr>
              <a:t>: </a:t>
            </a:r>
          </a:p>
          <a:p>
            <a:pPr algn="r" rtl="1"/>
            <a:r>
              <a:rPr lang="he-IL" sz="1500" b="1" dirty="0">
                <a:cs typeface="+mn-cs"/>
              </a:rPr>
              <a:t>אור הדר 305771420, גיא אנקרי 203958939</a:t>
            </a:r>
            <a:br>
              <a:rPr lang="he-IL" sz="5500" b="1" dirty="0">
                <a:cs typeface="+mn-cs"/>
              </a:rPr>
            </a:br>
            <a:endParaRPr lang="he-IL" sz="5500" b="1" dirty="0">
              <a:cs typeface="+mn-cs"/>
            </a:endParaRPr>
          </a:p>
        </p:txBody>
      </p:sp>
    </p:spTree>
    <p:extLst>
      <p:ext uri="{BB962C8B-B14F-4D97-AF65-F5344CB8AC3E}">
        <p14:creationId xmlns:p14="http://schemas.microsoft.com/office/powerpoint/2010/main" val="409819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080FDD-A3E1-43CD-8622-23D343055CDC}"/>
              </a:ext>
            </a:extLst>
          </p:cNvPr>
          <p:cNvSpPr>
            <a:spLocks noGrp="1"/>
          </p:cNvSpPr>
          <p:nvPr>
            <p:ph type="title"/>
          </p:nvPr>
        </p:nvSpPr>
        <p:spPr>
          <a:xfrm>
            <a:off x="3601616" y="-73413"/>
            <a:ext cx="5131836" cy="1325563"/>
          </a:xfrm>
        </p:spPr>
        <p:txBody>
          <a:bodyPr>
            <a:normAutofit/>
          </a:bodyPr>
          <a:lstStyle/>
          <a:p>
            <a:pPr algn="r"/>
            <a:r>
              <a:rPr lang="he-IL" sz="2400" b="1" dirty="0"/>
              <a:t>אילו יתרונות שימושיים נמצאים בבולט?</a:t>
            </a:r>
          </a:p>
        </p:txBody>
      </p:sp>
      <p:sp>
        <p:nvSpPr>
          <p:cNvPr id="3" name="מציין מיקום תוכן 2">
            <a:extLst>
              <a:ext uri="{FF2B5EF4-FFF2-40B4-BE49-F238E27FC236}">
                <a16:creationId xmlns:a16="http://schemas.microsoft.com/office/drawing/2014/main" id="{65070570-7631-4A49-AA36-9F0AB9083352}"/>
              </a:ext>
            </a:extLst>
          </p:cNvPr>
          <p:cNvSpPr>
            <a:spLocks noGrp="1"/>
          </p:cNvSpPr>
          <p:nvPr>
            <p:ph idx="1"/>
          </p:nvPr>
        </p:nvSpPr>
        <p:spPr>
          <a:xfrm>
            <a:off x="111967" y="998376"/>
            <a:ext cx="11952515" cy="5719665"/>
          </a:xfrm>
        </p:spPr>
        <p:txBody>
          <a:bodyPr>
            <a:normAutofit/>
          </a:bodyPr>
          <a:lstStyle/>
          <a:p>
            <a:pPr marL="0" indent="0" algn="r">
              <a:buNone/>
            </a:pPr>
            <a:r>
              <a:rPr lang="he-IL" sz="1600" b="1" u="sng" dirty="0"/>
              <a:t>עריכה בלייב -</a:t>
            </a:r>
            <a:r>
              <a:rPr lang="he-IL" sz="1600" b="1" dirty="0"/>
              <a:t> </a:t>
            </a:r>
            <a:r>
              <a:rPr lang="he-IL" sz="1600" dirty="0"/>
              <a:t>יצירה ושינוי של גרפים בזמן ריצה. זמן הריצה הייחודי של בולט יפיץ את השינויים שלך, יאפשר לך ליצור אב טיפוס ולבנות את המשחק שלך בזמן השחק – לא רק לערוך ערכים או לבדוק רעיונות.</a:t>
            </a:r>
          </a:p>
          <a:p>
            <a:pPr marL="0" indent="0" algn="r">
              <a:buNone/>
            </a:pPr>
            <a:endParaRPr lang="he-IL" sz="1600" dirty="0"/>
          </a:p>
          <a:p>
            <a:pPr marL="0" indent="0" algn="r">
              <a:buNone/>
            </a:pPr>
            <a:r>
              <a:rPr lang="he-IL" sz="1600" b="1" u="sng" dirty="0"/>
              <a:t>נראות כחלק </a:t>
            </a:r>
            <a:r>
              <a:rPr lang="he-IL" sz="1600" b="1" u="sng" dirty="0" err="1"/>
              <a:t>מיוניטי</a:t>
            </a:r>
            <a:r>
              <a:rPr lang="he-IL" sz="1600" b="1" u="sng" dirty="0"/>
              <a:t> –</a:t>
            </a:r>
            <a:r>
              <a:rPr lang="he-IL" sz="1600" dirty="0"/>
              <a:t> בולט משתלב בצורה חלקה בממשק </a:t>
            </a:r>
            <a:r>
              <a:rPr lang="he-IL" sz="1600" dirty="0" err="1"/>
              <a:t>יוניטי</a:t>
            </a:r>
            <a:r>
              <a:rPr lang="he-IL" sz="1600" dirty="0"/>
              <a:t> כדי להיראות ולהרגיש כמו כלי מובנה.</a:t>
            </a:r>
          </a:p>
          <a:p>
            <a:pPr marL="0" indent="0" algn="r">
              <a:buNone/>
            </a:pPr>
            <a:endParaRPr lang="he-IL" sz="1600" b="1" u="sng" dirty="0"/>
          </a:p>
          <a:p>
            <a:pPr marL="0" indent="0" algn="r">
              <a:buNone/>
            </a:pPr>
            <a:r>
              <a:rPr lang="he-IL" sz="1600" b="1" u="sng" dirty="0"/>
              <a:t>תאימות קודבייס מלאה -</a:t>
            </a:r>
            <a:r>
              <a:rPr lang="he-IL" sz="1600" dirty="0"/>
              <a:t> כל פונקציה שדה, או תוסף צד שלישי ואפילו סקריפטים מותאמים אישית שלך יכולים להיות בשימוש ללא כל עבודה נדרשת. בולט ניגש ישירות לקודבייס שלך באמצעות השתקפות והוא מתעדכן בו זמנית.</a:t>
            </a:r>
          </a:p>
          <a:p>
            <a:pPr marL="0" indent="0" algn="r">
              <a:buNone/>
            </a:pPr>
            <a:endParaRPr lang="he-IL" sz="1600" dirty="0"/>
          </a:p>
          <a:p>
            <a:pPr marL="0" indent="0" algn="r">
              <a:buNone/>
            </a:pPr>
            <a:r>
              <a:rPr lang="he-IL" sz="1600" b="1" u="sng" dirty="0"/>
              <a:t>ידידותי למשתמש –</a:t>
            </a:r>
            <a:r>
              <a:rPr lang="he-IL" sz="1600" dirty="0"/>
              <a:t> בולט יכול לתרגם אוטומטית שמות תכנות מסובכים לפורמט קריא שקל יותר להבין אותו עבור מעצבים.</a:t>
            </a:r>
          </a:p>
          <a:p>
            <a:pPr marL="0" indent="0" algn="r">
              <a:buNone/>
            </a:pPr>
            <a:endParaRPr lang="he-IL" sz="1600" b="1" u="sng" dirty="0"/>
          </a:p>
          <a:p>
            <a:pPr marL="0" indent="0" algn="r">
              <a:buNone/>
            </a:pPr>
            <a:r>
              <a:rPr lang="he-IL" sz="1600" b="1" u="sng" dirty="0"/>
              <a:t>תיעוד מובנה –</a:t>
            </a:r>
            <a:r>
              <a:rPr lang="he-IL" sz="1600" dirty="0"/>
              <a:t> ישנה גישה מיידית ליוניטי ולתיעוד מותאם אישית ישירות מממשק הבולט.</a:t>
            </a:r>
          </a:p>
          <a:p>
            <a:pPr marL="0" indent="0" algn="r">
              <a:buNone/>
            </a:pPr>
            <a:endParaRPr lang="he-IL" sz="1600" b="1" u="sng" dirty="0"/>
          </a:p>
          <a:p>
            <a:pPr marL="0" indent="0" algn="r">
              <a:buNone/>
            </a:pPr>
            <a:r>
              <a:rPr lang="he-IL" sz="1600" b="1" u="sng" dirty="0"/>
              <a:t>ניפוי, ניבוי וניתוח -</a:t>
            </a:r>
            <a:r>
              <a:rPr lang="he-IL" sz="1600" dirty="0"/>
              <a:t> בולט יכול לחזות לקודד צמתים לפני הזמן ריצה, כמו גם לנתח את הגרפים כדי לציין נתיבים שאינם בשימוש. אם מתרחשת שגיאה בזמן הריצה, בולט יצביע את מקורה על ידי הדגשתה בתרשים.</a:t>
            </a:r>
          </a:p>
          <a:p>
            <a:pPr marL="0" indent="0" algn="r">
              <a:buNone/>
            </a:pPr>
            <a:endParaRPr lang="he-IL" sz="1600" b="1" u="sng" dirty="0"/>
          </a:p>
          <a:p>
            <a:pPr marL="0" indent="0" algn="r">
              <a:buNone/>
            </a:pPr>
            <a:r>
              <a:rPr lang="he-IL" sz="1600" b="1" u="sng" dirty="0"/>
              <a:t>קיבוץ, פריסה וזום -</a:t>
            </a:r>
            <a:r>
              <a:rPr lang="he-IL" sz="1600" dirty="0"/>
              <a:t> בעזרת בולט ניתן ליצור קבוצות כדי לארגן את הגרפים ולשמור עליהם מסודרים. ניתן גם להסתכל על כל הפרויקט שלך ממבט מלמעלה כדי לראות איך הכל עובד\מתחבר. </a:t>
            </a:r>
            <a:endParaRPr lang="he-IL" sz="1600" b="1" u="sng" dirty="0"/>
          </a:p>
          <a:p>
            <a:pPr marL="0" indent="0" algn="r">
              <a:buNone/>
            </a:pPr>
            <a:endParaRPr lang="he-IL" sz="1600" dirty="0"/>
          </a:p>
        </p:txBody>
      </p:sp>
    </p:spTree>
    <p:extLst>
      <p:ext uri="{BB962C8B-B14F-4D97-AF65-F5344CB8AC3E}">
        <p14:creationId xmlns:p14="http://schemas.microsoft.com/office/powerpoint/2010/main" val="223262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927BC71-7B09-47A8-8BDC-1F9F482309D4}"/>
              </a:ext>
            </a:extLst>
          </p:cNvPr>
          <p:cNvSpPr>
            <a:spLocks noGrp="1"/>
          </p:cNvSpPr>
          <p:nvPr>
            <p:ph idx="1"/>
          </p:nvPr>
        </p:nvSpPr>
        <p:spPr>
          <a:xfrm>
            <a:off x="399579" y="709126"/>
            <a:ext cx="11711556" cy="6475445"/>
          </a:xfrm>
        </p:spPr>
        <p:txBody>
          <a:bodyPr>
            <a:normAutofit/>
          </a:bodyPr>
          <a:lstStyle/>
          <a:p>
            <a:pPr marL="0" indent="0" algn="r">
              <a:buNone/>
            </a:pPr>
            <a:r>
              <a:rPr lang="he-IL" sz="1600" b="1" u="sng" dirty="0"/>
              <a:t>שימוש חוזר -</a:t>
            </a:r>
            <a:r>
              <a:rPr lang="he-IL" sz="1600" dirty="0"/>
              <a:t> ניתן ליצור פקודות מאקרו שניתן לעשות בהן שימוש חוזר בקלות על פני אובייקטים שונים של המשחק.</a:t>
            </a:r>
          </a:p>
          <a:p>
            <a:pPr marL="0" indent="0" algn="r">
              <a:buNone/>
            </a:pPr>
            <a:endParaRPr lang="he-IL" sz="1600" b="1" u="sng" dirty="0"/>
          </a:p>
          <a:p>
            <a:pPr marL="0" indent="0" algn="r">
              <a:buNone/>
            </a:pPr>
            <a:r>
              <a:rPr lang="he-IL" sz="1600" b="1" u="sng" dirty="0"/>
              <a:t>התקנה ועדכון נוחים –</a:t>
            </a:r>
            <a:r>
              <a:rPr lang="he-IL" sz="1600" dirty="0"/>
              <a:t> בולט איננו כלי שקשה להתקין או לעדכן אותו.</a:t>
            </a:r>
          </a:p>
          <a:p>
            <a:pPr marL="0" indent="0" algn="r">
              <a:buNone/>
            </a:pPr>
            <a:endParaRPr lang="he-IL" sz="1600" b="1" u="sng" dirty="0"/>
          </a:p>
          <a:p>
            <a:pPr marL="0" indent="0" algn="r">
              <a:buNone/>
            </a:pPr>
            <a:r>
              <a:rPr lang="he-IL" sz="1600" b="1" u="sng" dirty="0"/>
              <a:t>הכל בהישג יד –</a:t>
            </a:r>
            <a:r>
              <a:rPr lang="he-IL" sz="1600" dirty="0"/>
              <a:t> אין צורך להשקיע זמן יקר כדי למצוא את הפעולה הנדרשת שאתה רוצה לעשות, (למשל: "זוז" , "התנגש", "הוסף כוח"). לבולט יש יכולת איתור המאפשרת לך באופן מיידי אפשרויות רלוונטיות להקשר.</a:t>
            </a:r>
          </a:p>
          <a:p>
            <a:pPr marL="0" indent="0" algn="r">
              <a:buNone/>
            </a:pPr>
            <a:endParaRPr lang="he-IL" sz="1600" b="1" u="sng" dirty="0"/>
          </a:p>
          <a:p>
            <a:pPr marL="0" indent="0" algn="r">
              <a:buNone/>
            </a:pPr>
            <a:r>
              <a:rPr lang="he-IL" sz="1600" b="1" u="sng" dirty="0"/>
              <a:t>תמיכה מלאה בסוג –</a:t>
            </a:r>
            <a:r>
              <a:rPr lang="he-IL" sz="1600" dirty="0"/>
              <a:t> אין צורך להגביל את עצמך לדאבל, </a:t>
            </a:r>
            <a:r>
              <a:rPr lang="he-IL" sz="1600" dirty="0" err="1"/>
              <a:t>אינטים</a:t>
            </a:r>
            <a:r>
              <a:rPr lang="he-IL" sz="1600" dirty="0"/>
              <a:t>, משתנים </a:t>
            </a:r>
            <a:r>
              <a:rPr lang="he-IL" sz="1600" dirty="0" err="1"/>
              <a:t>בוליאנים</a:t>
            </a:r>
            <a:r>
              <a:rPr lang="he-IL" sz="1600" dirty="0"/>
              <a:t> או </a:t>
            </a:r>
            <a:r>
              <a:rPr lang="he-IL" sz="1600" dirty="0" err="1"/>
              <a:t>סטרינגים</a:t>
            </a:r>
            <a:r>
              <a:rPr lang="he-IL" sz="1600" dirty="0"/>
              <a:t>. בולט יכול לבדוק ולערוך את רוב הסוגים, כולל רשימות, </a:t>
            </a:r>
            <a:r>
              <a:rPr lang="he-IL" sz="1600" dirty="0" err="1"/>
              <a:t>אינאם</a:t>
            </a:r>
            <a:r>
              <a:rPr lang="he-IL" sz="1600" dirty="0"/>
              <a:t>, שדות סטטיים ופרטיים.</a:t>
            </a:r>
            <a:endParaRPr lang="he-IL" sz="1600" b="1" u="sng" dirty="0"/>
          </a:p>
          <a:p>
            <a:pPr marL="0" indent="0" algn="r">
              <a:buNone/>
            </a:pPr>
            <a:endParaRPr lang="he-IL" sz="1600" b="1" u="sng" dirty="0"/>
          </a:p>
          <a:p>
            <a:pPr marL="0" indent="0" algn="r">
              <a:buNone/>
            </a:pPr>
            <a:r>
              <a:rPr lang="he-IL" sz="1600" b="1" u="sng" dirty="0"/>
              <a:t>משתנים ושמירת מערכת –</a:t>
            </a:r>
            <a:r>
              <a:rPr lang="he-IL" sz="1600" dirty="0"/>
              <a:t> מעקב אחר כל סוג של ערך על פני הגרף הנוכחי, אובייקט המשחק, סצנה או כל היישום באמצעות המערכת המשתנה של בולט. שמירת משתנים קבועים בהעדפות השחקן ללא כל עבודה נוספת במערכת השמירה המובנית של בולט.</a:t>
            </a:r>
            <a:endParaRPr lang="he-IL" sz="1600" b="1" u="sng" dirty="0"/>
          </a:p>
        </p:txBody>
      </p:sp>
    </p:spTree>
    <p:extLst>
      <p:ext uri="{BB962C8B-B14F-4D97-AF65-F5344CB8AC3E}">
        <p14:creationId xmlns:p14="http://schemas.microsoft.com/office/powerpoint/2010/main" val="328527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4245F3-1EF0-46EF-BA66-D185E63BD232}"/>
              </a:ext>
            </a:extLst>
          </p:cNvPr>
          <p:cNvSpPr>
            <a:spLocks noGrp="1"/>
          </p:cNvSpPr>
          <p:nvPr>
            <p:ph type="title"/>
          </p:nvPr>
        </p:nvSpPr>
        <p:spPr>
          <a:xfrm>
            <a:off x="1084780" y="138947"/>
            <a:ext cx="10453099" cy="1261438"/>
          </a:xfrm>
        </p:spPr>
        <p:txBody>
          <a:bodyPr>
            <a:normAutofit/>
          </a:bodyPr>
          <a:lstStyle/>
          <a:p>
            <a:pPr algn="ctr"/>
            <a:r>
              <a:rPr lang="he-IL" b="1" u="sng" dirty="0"/>
              <a:t>דוגמה:</a:t>
            </a:r>
            <a:br>
              <a:rPr lang="en-US" b="1" u="sng" dirty="0"/>
            </a:br>
            <a:r>
              <a:rPr lang="en-US" sz="1700" b="1" u="sng" dirty="0"/>
              <a:t>https://www.youtube.com/watch?v=lTCaIj73r_Q&amp;list=PLivfKP2ufIK6U9oQkUC3hBqVQHkimAGja&amp;index=14&amp;ab_channel=GameGrind</a:t>
            </a:r>
            <a:endParaRPr lang="he-IL" sz="1700" b="1" u="sng" dirty="0"/>
          </a:p>
        </p:txBody>
      </p:sp>
      <p:sp>
        <p:nvSpPr>
          <p:cNvPr id="3" name="מציין מיקום תוכן 2">
            <a:extLst>
              <a:ext uri="{FF2B5EF4-FFF2-40B4-BE49-F238E27FC236}">
                <a16:creationId xmlns:a16="http://schemas.microsoft.com/office/drawing/2014/main" id="{37B76C5E-2D22-4D63-A203-02173E11BF53}"/>
              </a:ext>
            </a:extLst>
          </p:cNvPr>
          <p:cNvSpPr>
            <a:spLocks noGrp="1"/>
          </p:cNvSpPr>
          <p:nvPr>
            <p:ph idx="1"/>
          </p:nvPr>
        </p:nvSpPr>
        <p:spPr>
          <a:xfrm>
            <a:off x="180654" y="1730474"/>
            <a:ext cx="11173146" cy="4351338"/>
          </a:xfrm>
        </p:spPr>
        <p:txBody>
          <a:bodyPr/>
          <a:lstStyle/>
          <a:p>
            <a:pPr marL="0" indent="0" algn="r">
              <a:buNone/>
            </a:pPr>
            <a:r>
              <a:rPr lang="he-IL" sz="1600" dirty="0"/>
              <a:t>נניח שאנחנו רוצים לגרום לדמות שלנו למות ברגע שהיא נופלת לקרקע</a:t>
            </a:r>
          </a:p>
          <a:p>
            <a:pPr marL="0" indent="0" algn="r">
              <a:buNone/>
            </a:pPr>
            <a:r>
              <a:rPr lang="he-IL" sz="1600" dirty="0"/>
              <a:t>הדוקרנית. איך אנחנו עושים את זה?</a:t>
            </a:r>
          </a:p>
          <a:p>
            <a:pPr marL="0" indent="0" algn="r">
              <a:buNone/>
            </a:pPr>
            <a:endParaRPr lang="en-US" sz="1600" dirty="0"/>
          </a:p>
          <a:p>
            <a:pPr marL="0" indent="0" algn="r">
              <a:buNone/>
            </a:pPr>
            <a:r>
              <a:rPr lang="he-IL" sz="1600" dirty="0"/>
              <a:t>בשביל לעשות את זה אנחנו נצטרך ליצור פעולה חדשה שנקראת</a:t>
            </a:r>
          </a:p>
          <a:p>
            <a:pPr marL="0" indent="0" algn="r">
              <a:buNone/>
            </a:pPr>
            <a:r>
              <a:rPr lang="he-IL" sz="1600" dirty="0"/>
              <a:t> </a:t>
            </a:r>
            <a:r>
              <a:rPr lang="en-US" sz="1600" dirty="0"/>
              <a:t>.Custom event</a:t>
            </a:r>
          </a:p>
          <a:p>
            <a:pPr marL="0" indent="0" algn="r">
              <a:buNone/>
            </a:pPr>
            <a:r>
              <a:rPr lang="en-US" sz="1600" dirty="0"/>
              <a:t>                </a:t>
            </a:r>
            <a:r>
              <a:rPr lang="he-IL" sz="1600" dirty="0"/>
              <a:t>                                       </a:t>
            </a:r>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                                       ואז ייפתח לנו גרף חדש, נקרא לו "מוות": </a:t>
            </a:r>
            <a:r>
              <a:rPr lang="en-US" sz="1600" dirty="0"/>
              <a:t> </a:t>
            </a:r>
            <a:endParaRPr lang="he-IL" sz="1600" dirty="0"/>
          </a:p>
        </p:txBody>
      </p:sp>
      <p:pic>
        <p:nvPicPr>
          <p:cNvPr id="5" name="תמונה 4">
            <a:extLst>
              <a:ext uri="{FF2B5EF4-FFF2-40B4-BE49-F238E27FC236}">
                <a16:creationId xmlns:a16="http://schemas.microsoft.com/office/drawing/2014/main" id="{89E9026F-A117-4BF7-BF71-643E3C8F9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00385"/>
            <a:ext cx="3702694" cy="2392510"/>
          </a:xfrm>
          <a:prstGeom prst="rect">
            <a:avLst/>
          </a:prstGeom>
        </p:spPr>
      </p:pic>
      <p:pic>
        <p:nvPicPr>
          <p:cNvPr id="7" name="תמונה 6">
            <a:extLst>
              <a:ext uri="{FF2B5EF4-FFF2-40B4-BE49-F238E27FC236}">
                <a16:creationId xmlns:a16="http://schemas.microsoft.com/office/drawing/2014/main" id="{982BCC21-91DA-4EDA-9C19-3DCE13C1047F}"/>
              </a:ext>
            </a:extLst>
          </p:cNvPr>
          <p:cNvPicPr>
            <a:picLocks noChangeAspect="1"/>
          </p:cNvPicPr>
          <p:nvPr/>
        </p:nvPicPr>
        <p:blipFill>
          <a:blip r:embed="rId3"/>
          <a:stretch>
            <a:fillRect/>
          </a:stretch>
        </p:blipFill>
        <p:spPr>
          <a:xfrm>
            <a:off x="9523057" y="3578290"/>
            <a:ext cx="1562100" cy="2724150"/>
          </a:xfrm>
          <a:prstGeom prst="rect">
            <a:avLst/>
          </a:prstGeom>
        </p:spPr>
      </p:pic>
      <p:pic>
        <p:nvPicPr>
          <p:cNvPr id="11" name="תמונה 10">
            <a:extLst>
              <a:ext uri="{FF2B5EF4-FFF2-40B4-BE49-F238E27FC236}">
                <a16:creationId xmlns:a16="http://schemas.microsoft.com/office/drawing/2014/main" id="{7ADEB201-2543-4F5B-A844-FB5919B5B642}"/>
              </a:ext>
            </a:extLst>
          </p:cNvPr>
          <p:cNvPicPr>
            <a:picLocks noChangeAspect="1"/>
          </p:cNvPicPr>
          <p:nvPr/>
        </p:nvPicPr>
        <p:blipFill>
          <a:blip r:embed="rId4"/>
          <a:stretch>
            <a:fillRect/>
          </a:stretch>
        </p:blipFill>
        <p:spPr>
          <a:xfrm>
            <a:off x="591812" y="4511545"/>
            <a:ext cx="4963789" cy="2029989"/>
          </a:xfrm>
          <a:prstGeom prst="rect">
            <a:avLst/>
          </a:prstGeom>
        </p:spPr>
      </p:pic>
    </p:spTree>
    <p:extLst>
      <p:ext uri="{BB962C8B-B14F-4D97-AF65-F5344CB8AC3E}">
        <p14:creationId xmlns:p14="http://schemas.microsoft.com/office/powerpoint/2010/main" val="45808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71182B6-ED42-492A-BBE9-085976AE1808}"/>
              </a:ext>
            </a:extLst>
          </p:cNvPr>
          <p:cNvSpPr>
            <a:spLocks noGrp="1"/>
          </p:cNvSpPr>
          <p:nvPr>
            <p:ph idx="1"/>
          </p:nvPr>
        </p:nvSpPr>
        <p:spPr>
          <a:xfrm>
            <a:off x="1" y="167950"/>
            <a:ext cx="12055150" cy="6690049"/>
          </a:xfrm>
        </p:spPr>
        <p:txBody>
          <a:bodyPr>
            <a:normAutofit/>
          </a:bodyPr>
          <a:lstStyle/>
          <a:p>
            <a:pPr marL="0" indent="0" algn="r">
              <a:buNone/>
            </a:pPr>
            <a:r>
              <a:rPr lang="he-IL" sz="1600" dirty="0"/>
              <a:t>כעת נשים לב שבצד ימין של גרף החדש שיצרנו יש חץ, נוכל למתוח ממנו קו כדי להראות את הזרימה כלומר לאן הוא מוביל.</a:t>
            </a:r>
          </a:p>
          <a:p>
            <a:pPr marL="0" indent="0" algn="r">
              <a:buNone/>
            </a:pPr>
            <a:endParaRPr lang="he-IL" sz="1600" dirty="0"/>
          </a:p>
          <a:p>
            <a:pPr marL="0" indent="0" algn="r">
              <a:buNone/>
            </a:pPr>
            <a:r>
              <a:rPr lang="he-IL" sz="1600" dirty="0"/>
              <a:t>החץ יוביל אותנו לסצנה הבאה אז מה שנחפש כעת זה את </a:t>
            </a:r>
          </a:p>
          <a:p>
            <a:pPr marL="0" indent="0" algn="r">
              <a:buNone/>
            </a:pPr>
            <a:r>
              <a:rPr lang="he-IL" sz="1600" dirty="0"/>
              <a:t> </a:t>
            </a:r>
            <a:r>
              <a:rPr lang="en-US" sz="1600" dirty="0"/>
              <a:t>Scene name</a:t>
            </a:r>
            <a:r>
              <a:rPr lang="he-IL" sz="1600" dirty="0"/>
              <a:t> </a:t>
            </a:r>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כעת ניצור עוד גרף שנקרא אקטיב, שיופעל בכל פעם שאנחנו פונים לאובייקט עם שם מסוים. רק בשביל הדוגמה השם של האובייקט יהיה </a:t>
            </a:r>
            <a:endParaRPr lang="en-US" sz="1600" dirty="0"/>
          </a:p>
          <a:p>
            <a:pPr marL="0" indent="0" algn="r">
              <a:buNone/>
            </a:pPr>
            <a:r>
              <a:rPr lang="he-IL" sz="1600" dirty="0"/>
              <a:t>. ובשביל זה ניצור עוד גרף שהוא יהיה השם ושניהם יתחברו לגרף הקודם שיצרנו:</a:t>
            </a:r>
            <a:r>
              <a:rPr lang="en-US" sz="1600" dirty="0"/>
              <a:t>Player</a:t>
            </a:r>
            <a:r>
              <a:rPr lang="he-IL" sz="1600" dirty="0"/>
              <a:t> </a:t>
            </a:r>
          </a:p>
          <a:p>
            <a:pPr marL="0" indent="0" algn="r">
              <a:buNone/>
            </a:pPr>
            <a:r>
              <a:rPr lang="he-IL" sz="1600" dirty="0"/>
              <a:t> </a:t>
            </a:r>
            <a:endParaRPr lang="en-US" sz="1600" dirty="0"/>
          </a:p>
          <a:p>
            <a:pPr marL="0" indent="0" algn="r">
              <a:buNone/>
            </a:pPr>
            <a:endParaRPr lang="en-US" sz="1600" dirty="0"/>
          </a:p>
          <a:p>
            <a:pPr marL="0" indent="0" algn="r">
              <a:buNone/>
            </a:pPr>
            <a:endParaRPr lang="en-US"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אז לקבוצה שיצרנו כאן, נקרא "מוות". עכשיו מה שנצטרך לעשות זה טריגר לקבוצה הזאת מדוקרנים שיש לנו במשחק.</a:t>
            </a:r>
          </a:p>
        </p:txBody>
      </p:sp>
      <p:pic>
        <p:nvPicPr>
          <p:cNvPr id="5" name="תמונה 4">
            <a:extLst>
              <a:ext uri="{FF2B5EF4-FFF2-40B4-BE49-F238E27FC236}">
                <a16:creationId xmlns:a16="http://schemas.microsoft.com/office/drawing/2014/main" id="{B2355D7A-F7B1-4373-AC1F-9BD5B058D012}"/>
              </a:ext>
            </a:extLst>
          </p:cNvPr>
          <p:cNvPicPr>
            <a:picLocks noChangeAspect="1"/>
          </p:cNvPicPr>
          <p:nvPr/>
        </p:nvPicPr>
        <p:blipFill>
          <a:blip r:embed="rId2"/>
          <a:stretch>
            <a:fillRect/>
          </a:stretch>
        </p:blipFill>
        <p:spPr>
          <a:xfrm>
            <a:off x="1181100" y="799711"/>
            <a:ext cx="4914900" cy="1638300"/>
          </a:xfrm>
          <a:prstGeom prst="rect">
            <a:avLst/>
          </a:prstGeom>
        </p:spPr>
      </p:pic>
      <p:pic>
        <p:nvPicPr>
          <p:cNvPr id="7" name="תמונה 6">
            <a:extLst>
              <a:ext uri="{FF2B5EF4-FFF2-40B4-BE49-F238E27FC236}">
                <a16:creationId xmlns:a16="http://schemas.microsoft.com/office/drawing/2014/main" id="{66874CA4-8FF1-448C-B93A-46B4B179AE29}"/>
              </a:ext>
            </a:extLst>
          </p:cNvPr>
          <p:cNvPicPr>
            <a:picLocks noChangeAspect="1"/>
          </p:cNvPicPr>
          <p:nvPr/>
        </p:nvPicPr>
        <p:blipFill>
          <a:blip r:embed="rId3"/>
          <a:stretch>
            <a:fillRect/>
          </a:stretch>
        </p:blipFill>
        <p:spPr>
          <a:xfrm>
            <a:off x="299940" y="3223726"/>
            <a:ext cx="4547373" cy="2058761"/>
          </a:xfrm>
          <a:prstGeom prst="rect">
            <a:avLst/>
          </a:prstGeom>
        </p:spPr>
      </p:pic>
    </p:spTree>
    <p:extLst>
      <p:ext uri="{BB962C8B-B14F-4D97-AF65-F5344CB8AC3E}">
        <p14:creationId xmlns:p14="http://schemas.microsoft.com/office/powerpoint/2010/main" val="193647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F4BB9B6-5008-4C45-84C7-66D406B6FB81}"/>
              </a:ext>
            </a:extLst>
          </p:cNvPr>
          <p:cNvSpPr>
            <a:spLocks noGrp="1"/>
          </p:cNvSpPr>
          <p:nvPr>
            <p:ph idx="1"/>
          </p:nvPr>
        </p:nvSpPr>
        <p:spPr>
          <a:xfrm>
            <a:off x="354563" y="83975"/>
            <a:ext cx="11734800" cy="6690049"/>
          </a:xfrm>
        </p:spPr>
        <p:txBody>
          <a:bodyPr>
            <a:normAutofit/>
          </a:bodyPr>
          <a:lstStyle/>
          <a:p>
            <a:pPr marL="0" indent="0" algn="r">
              <a:buNone/>
            </a:pPr>
            <a:r>
              <a:rPr lang="he-IL" sz="1600" dirty="0"/>
              <a:t>אז אנחנו נלך לאובייקט של הדוקרנים, ומשם נפתח גרף חדש שנקרא </a:t>
            </a:r>
            <a:endParaRPr lang="en-US" sz="1600" dirty="0"/>
          </a:p>
          <a:p>
            <a:pPr marL="0" indent="0" algn="r">
              <a:buNone/>
            </a:pPr>
            <a:r>
              <a:rPr lang="he-IL" sz="1600" dirty="0"/>
              <a:t>  וזה ייתן לנו רשימה של אופציות של מה אנחנו רוצים שיקרה ברגע שהשחקן ייגע בדוקרנים, שזה שהשחקן ימות.</a:t>
            </a:r>
            <a:r>
              <a:rPr lang="en-US" sz="1600" dirty="0"/>
              <a:t>On collision enter</a:t>
            </a:r>
            <a:endParaRPr lang="he-IL" sz="1600" dirty="0"/>
          </a:p>
          <a:p>
            <a:pPr marL="0" indent="0" algn="r">
              <a:buNone/>
            </a:pPr>
            <a:endParaRPr lang="he-IL" sz="1600" dirty="0"/>
          </a:p>
          <a:p>
            <a:pPr marL="0" indent="0" algn="r">
              <a:buNone/>
            </a:pPr>
            <a:r>
              <a:rPr lang="he-IL" sz="1600" dirty="0"/>
              <a:t> לשחקן שלנו יש תיוג מסוים, לכן אנחנו נגרור חץ מ</a:t>
            </a:r>
          </a:p>
          <a:p>
            <a:pPr marL="0" indent="0" algn="r">
              <a:buNone/>
            </a:pPr>
            <a:r>
              <a:rPr lang="he-IL" sz="1600" dirty="0"/>
              <a:t> ל – </a:t>
            </a:r>
            <a:r>
              <a:rPr lang="en-US" sz="1600" dirty="0" err="1"/>
              <a:t>Collidrer</a:t>
            </a:r>
            <a:endParaRPr lang="he-IL" sz="1600" dirty="0"/>
          </a:p>
          <a:p>
            <a:pPr marL="0" indent="0" algn="r">
              <a:buNone/>
            </a:pPr>
            <a:r>
              <a:rPr lang="en-US" sz="1600" dirty="0"/>
              <a:t>Compare tag</a:t>
            </a: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שם יש לנו את האופציה של האובייקט. נבחר בה, ובתיבה של תג נכתוב פלייר:</a:t>
            </a:r>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p:txBody>
      </p:sp>
      <p:pic>
        <p:nvPicPr>
          <p:cNvPr id="5" name="תמונה 4">
            <a:extLst>
              <a:ext uri="{FF2B5EF4-FFF2-40B4-BE49-F238E27FC236}">
                <a16:creationId xmlns:a16="http://schemas.microsoft.com/office/drawing/2014/main" id="{83DD7734-3A09-47D5-B3EA-821DCEA4D9CD}"/>
              </a:ext>
            </a:extLst>
          </p:cNvPr>
          <p:cNvPicPr>
            <a:picLocks noChangeAspect="1"/>
          </p:cNvPicPr>
          <p:nvPr/>
        </p:nvPicPr>
        <p:blipFill>
          <a:blip r:embed="rId2"/>
          <a:stretch>
            <a:fillRect/>
          </a:stretch>
        </p:blipFill>
        <p:spPr>
          <a:xfrm>
            <a:off x="469155" y="3996610"/>
            <a:ext cx="4240517" cy="2441510"/>
          </a:xfrm>
          <a:prstGeom prst="rect">
            <a:avLst/>
          </a:prstGeom>
        </p:spPr>
      </p:pic>
      <p:pic>
        <p:nvPicPr>
          <p:cNvPr id="7" name="תמונה 6">
            <a:extLst>
              <a:ext uri="{FF2B5EF4-FFF2-40B4-BE49-F238E27FC236}">
                <a16:creationId xmlns:a16="http://schemas.microsoft.com/office/drawing/2014/main" id="{4727B0D4-5246-40A3-AA11-2451FC552286}"/>
              </a:ext>
            </a:extLst>
          </p:cNvPr>
          <p:cNvPicPr>
            <a:picLocks noChangeAspect="1"/>
          </p:cNvPicPr>
          <p:nvPr/>
        </p:nvPicPr>
        <p:blipFill>
          <a:blip r:embed="rId3"/>
          <a:stretch>
            <a:fillRect/>
          </a:stretch>
        </p:blipFill>
        <p:spPr>
          <a:xfrm>
            <a:off x="3254247" y="914402"/>
            <a:ext cx="4422560" cy="2374058"/>
          </a:xfrm>
          <a:prstGeom prst="rect">
            <a:avLst/>
          </a:prstGeom>
        </p:spPr>
      </p:pic>
    </p:spTree>
    <p:extLst>
      <p:ext uri="{BB962C8B-B14F-4D97-AF65-F5344CB8AC3E}">
        <p14:creationId xmlns:p14="http://schemas.microsoft.com/office/powerpoint/2010/main" val="259736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84DAC27-4D09-4543-A8C4-7A944C37A021}"/>
              </a:ext>
            </a:extLst>
          </p:cNvPr>
          <p:cNvSpPr>
            <a:spLocks noGrp="1"/>
          </p:cNvSpPr>
          <p:nvPr>
            <p:ph idx="1"/>
          </p:nvPr>
        </p:nvSpPr>
        <p:spPr>
          <a:xfrm>
            <a:off x="0" y="0"/>
            <a:ext cx="12192000" cy="6858000"/>
          </a:xfrm>
        </p:spPr>
        <p:txBody>
          <a:bodyPr>
            <a:normAutofit/>
          </a:bodyPr>
          <a:lstStyle/>
          <a:p>
            <a:pPr marL="0" indent="0" algn="r">
              <a:buNone/>
            </a:pPr>
            <a:r>
              <a:rPr lang="he-IL" sz="1600" dirty="0"/>
              <a:t>כעת מה שאנחנו צריכים לעשות, זה ליצור טריגר חדש, ע"י</a:t>
            </a:r>
          </a:p>
          <a:p>
            <a:pPr marL="0" indent="0" algn="r">
              <a:buNone/>
            </a:pPr>
            <a:r>
              <a:rPr lang="he-IL" sz="1600" dirty="0"/>
              <a:t>, ובו נכתוב את המילה "מוות" כלומר לקבוצה הקודמת שיצרנו. לאחר שעשינו את זה ניצור </a:t>
            </a:r>
            <a:r>
              <a:rPr lang="he-IL" sz="1600" dirty="0" err="1"/>
              <a:t>בראנץ</a:t>
            </a:r>
            <a:r>
              <a:rPr lang="he-IL" sz="1600" dirty="0"/>
              <a:t>' חדש שיחבר בין כולם:</a:t>
            </a:r>
            <a:r>
              <a:rPr lang="en-US" sz="1600" dirty="0"/>
              <a:t>Custom event trigger</a:t>
            </a: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כעת אם נפעיל את המשחק וניפול לקרקע, הטריגר יופעל ובעצם ימות:</a:t>
            </a:r>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endParaRPr lang="he-IL" sz="1600" dirty="0"/>
          </a:p>
          <a:p>
            <a:pPr marL="0" indent="0" algn="r">
              <a:buNone/>
            </a:pPr>
            <a:r>
              <a:rPr lang="he-IL" sz="1600" dirty="0"/>
              <a:t>ואז השחקן יחזור לנקודת ההתחלה.</a:t>
            </a:r>
          </a:p>
        </p:txBody>
      </p:sp>
      <p:pic>
        <p:nvPicPr>
          <p:cNvPr id="9" name="תמונה 8">
            <a:extLst>
              <a:ext uri="{FF2B5EF4-FFF2-40B4-BE49-F238E27FC236}">
                <a16:creationId xmlns:a16="http://schemas.microsoft.com/office/drawing/2014/main" id="{BAB41A6A-E2DF-4C46-8571-3B91C062FCC9}"/>
              </a:ext>
            </a:extLst>
          </p:cNvPr>
          <p:cNvPicPr>
            <a:picLocks noChangeAspect="1"/>
          </p:cNvPicPr>
          <p:nvPr/>
        </p:nvPicPr>
        <p:blipFill>
          <a:blip r:embed="rId2"/>
          <a:stretch>
            <a:fillRect/>
          </a:stretch>
        </p:blipFill>
        <p:spPr>
          <a:xfrm>
            <a:off x="2403584" y="883882"/>
            <a:ext cx="6051602" cy="2545118"/>
          </a:xfrm>
          <a:prstGeom prst="rect">
            <a:avLst/>
          </a:prstGeom>
        </p:spPr>
      </p:pic>
      <p:pic>
        <p:nvPicPr>
          <p:cNvPr id="11" name="תמונה 10">
            <a:extLst>
              <a:ext uri="{FF2B5EF4-FFF2-40B4-BE49-F238E27FC236}">
                <a16:creationId xmlns:a16="http://schemas.microsoft.com/office/drawing/2014/main" id="{D68902C8-A162-48BF-91C0-9611328897A8}"/>
              </a:ext>
            </a:extLst>
          </p:cNvPr>
          <p:cNvPicPr>
            <a:picLocks noChangeAspect="1"/>
          </p:cNvPicPr>
          <p:nvPr/>
        </p:nvPicPr>
        <p:blipFill>
          <a:blip r:embed="rId3"/>
          <a:stretch>
            <a:fillRect/>
          </a:stretch>
        </p:blipFill>
        <p:spPr>
          <a:xfrm>
            <a:off x="4357396" y="3642857"/>
            <a:ext cx="2234488" cy="1435374"/>
          </a:xfrm>
          <a:prstGeom prst="rect">
            <a:avLst/>
          </a:prstGeom>
        </p:spPr>
      </p:pic>
      <p:pic>
        <p:nvPicPr>
          <p:cNvPr id="13" name="תמונה 12">
            <a:extLst>
              <a:ext uri="{FF2B5EF4-FFF2-40B4-BE49-F238E27FC236}">
                <a16:creationId xmlns:a16="http://schemas.microsoft.com/office/drawing/2014/main" id="{7A14A0EE-1608-4769-94D9-5E3F4348F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033" y="3595195"/>
            <a:ext cx="2221412" cy="1435374"/>
          </a:xfrm>
          <a:prstGeom prst="rect">
            <a:avLst/>
          </a:prstGeom>
        </p:spPr>
      </p:pic>
      <p:pic>
        <p:nvPicPr>
          <p:cNvPr id="15" name="תמונה 14">
            <a:extLst>
              <a:ext uri="{FF2B5EF4-FFF2-40B4-BE49-F238E27FC236}">
                <a16:creationId xmlns:a16="http://schemas.microsoft.com/office/drawing/2014/main" id="{8B9DDCED-1382-43F1-AA82-C1E55518630F}"/>
              </a:ext>
            </a:extLst>
          </p:cNvPr>
          <p:cNvPicPr>
            <a:picLocks noChangeAspect="1"/>
          </p:cNvPicPr>
          <p:nvPr/>
        </p:nvPicPr>
        <p:blipFill>
          <a:blip r:embed="rId5"/>
          <a:stretch>
            <a:fillRect/>
          </a:stretch>
        </p:blipFill>
        <p:spPr>
          <a:xfrm>
            <a:off x="6473941" y="5380678"/>
            <a:ext cx="2304370" cy="1477322"/>
          </a:xfrm>
          <a:prstGeom prst="rect">
            <a:avLst/>
          </a:prstGeom>
        </p:spPr>
      </p:pic>
    </p:spTree>
    <p:extLst>
      <p:ext uri="{BB962C8B-B14F-4D97-AF65-F5344CB8AC3E}">
        <p14:creationId xmlns:p14="http://schemas.microsoft.com/office/powerpoint/2010/main" val="405621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84DAC27-4D09-4543-A8C4-7A944C37A021}"/>
              </a:ext>
            </a:extLst>
          </p:cNvPr>
          <p:cNvSpPr>
            <a:spLocks noGrp="1"/>
          </p:cNvSpPr>
          <p:nvPr>
            <p:ph idx="1"/>
          </p:nvPr>
        </p:nvSpPr>
        <p:spPr>
          <a:xfrm>
            <a:off x="0" y="0"/>
            <a:ext cx="12192000" cy="6858000"/>
          </a:xfrm>
        </p:spPr>
        <p:txBody>
          <a:bodyPr>
            <a:normAutofit/>
          </a:bodyPr>
          <a:lstStyle/>
          <a:p>
            <a:pPr marL="0" indent="0" algn="r">
              <a:buNone/>
            </a:pPr>
            <a:r>
              <a:rPr lang="he-IL" sz="1600" dirty="0"/>
              <a:t>מקור\קרדיט לפרוייקט לדוגמא:</a:t>
            </a:r>
          </a:p>
          <a:p>
            <a:pPr marL="0" indent="0" algn="r">
              <a:buNone/>
            </a:pPr>
            <a:r>
              <a:rPr lang="he-IL" sz="1600" dirty="0"/>
              <a:t>	</a:t>
            </a:r>
            <a:r>
              <a:rPr lang="en-US" sz="1600" dirty="0"/>
              <a:t>https://github.com/soleshhaker/Shooter-w-Unity-z-u-yciem-Bolt.git</a:t>
            </a:r>
            <a:endParaRPr lang="he-IL" sz="1600" dirty="0"/>
          </a:p>
        </p:txBody>
      </p:sp>
    </p:spTree>
    <p:extLst>
      <p:ext uri="{BB962C8B-B14F-4D97-AF65-F5344CB8AC3E}">
        <p14:creationId xmlns:p14="http://schemas.microsoft.com/office/powerpoint/2010/main" val="401424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1523999" y="659876"/>
            <a:ext cx="9769311" cy="5307291"/>
          </a:xfrm>
        </p:spPr>
        <p:txBody>
          <a:bodyPr>
            <a:normAutofit/>
          </a:bodyPr>
          <a:lstStyle/>
          <a:p>
            <a:pPr algn="r" rtl="1"/>
            <a:r>
              <a:rPr lang="he-IL" sz="1500" b="1" dirty="0">
                <a:cs typeface="+mn-cs"/>
              </a:rPr>
              <a:t>התקנת </a:t>
            </a:r>
            <a:r>
              <a:rPr lang="en-US" sz="1500" b="1" dirty="0">
                <a:cs typeface="+mn-cs"/>
              </a:rPr>
              <a:t>Unity Hub</a:t>
            </a:r>
            <a:r>
              <a:rPr lang="he-IL" sz="1500" b="1" dirty="0">
                <a:cs typeface="+mn-cs"/>
              </a:rPr>
              <a:t>:</a:t>
            </a:r>
            <a:br>
              <a:rPr lang="he-IL" sz="1500" dirty="0">
                <a:cs typeface="+mn-cs"/>
              </a:rPr>
            </a:br>
            <a:r>
              <a:rPr lang="he-IL" sz="1500" dirty="0">
                <a:cs typeface="+mn-cs"/>
              </a:rPr>
              <a:t>דבר ראשון- צריך משתמש של יוניטי:</a:t>
            </a:r>
            <a:br>
              <a:rPr lang="he-IL" sz="1500" dirty="0">
                <a:cs typeface="+mn-cs"/>
              </a:rPr>
            </a:br>
            <a:r>
              <a:rPr lang="he-IL" sz="1500" dirty="0">
                <a:cs typeface="+mn-cs"/>
              </a:rPr>
              <a:t>ניתן להירשם כאן: </a:t>
            </a:r>
            <a:r>
              <a:rPr lang="en-US" sz="1500" dirty="0">
                <a:cs typeface="+mn-cs"/>
                <a:hlinkClick r:id="rId2"/>
              </a:rPr>
              <a:t>https://unity.com/</a:t>
            </a:r>
            <a:r>
              <a:rPr lang="he-IL" sz="1500" dirty="0">
                <a:cs typeface="+mn-cs"/>
              </a:rPr>
              <a:t> וללחוץ על הסמל שהחץ מצביע עליו.</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r>
              <a:rPr lang="he-IL" sz="1500" dirty="0">
                <a:cs typeface="+mn-cs"/>
              </a:rPr>
              <a:t>ולאחר מכן, ללחוץ על יצירת משתמש יוניטי.</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r>
              <a:rPr lang="he-IL" sz="1500" dirty="0">
                <a:cs typeface="+mn-cs"/>
              </a:rPr>
              <a:t>לבסוף התחברות למשתמש.</a:t>
            </a:r>
            <a:br>
              <a:rPr lang="he-IL" sz="1500" dirty="0">
                <a:cs typeface="+mn-cs"/>
              </a:rPr>
            </a:br>
            <a:br>
              <a:rPr lang="he-IL" sz="1500" dirty="0">
                <a:cs typeface="+mn-cs"/>
              </a:rPr>
            </a:br>
            <a:br>
              <a:rPr lang="he-IL" sz="1500" dirty="0">
                <a:cs typeface="+mn-cs"/>
              </a:rPr>
            </a:br>
            <a:endParaRPr lang="he-IL" sz="1500" dirty="0">
              <a:cs typeface="+mn-cs"/>
            </a:endParaRPr>
          </a:p>
        </p:txBody>
      </p:sp>
      <p:pic>
        <p:nvPicPr>
          <p:cNvPr id="3" name="Picture 2">
            <a:extLst>
              <a:ext uri="{FF2B5EF4-FFF2-40B4-BE49-F238E27FC236}">
                <a16:creationId xmlns:a16="http://schemas.microsoft.com/office/drawing/2014/main" id="{A44B5458-73B1-4785-B210-0F755A06DF24}"/>
              </a:ext>
            </a:extLst>
          </p:cNvPr>
          <p:cNvPicPr>
            <a:picLocks noChangeAspect="1"/>
          </p:cNvPicPr>
          <p:nvPr/>
        </p:nvPicPr>
        <p:blipFill>
          <a:blip r:embed="rId3"/>
          <a:stretch>
            <a:fillRect/>
          </a:stretch>
        </p:blipFill>
        <p:spPr>
          <a:xfrm flipV="1">
            <a:off x="5115611" y="1848932"/>
            <a:ext cx="6177699" cy="674390"/>
          </a:xfrm>
          <a:prstGeom prst="rect">
            <a:avLst/>
          </a:prstGeom>
        </p:spPr>
      </p:pic>
      <p:sp>
        <p:nvSpPr>
          <p:cNvPr id="5" name="Arrow: Down 4">
            <a:extLst>
              <a:ext uri="{FF2B5EF4-FFF2-40B4-BE49-F238E27FC236}">
                <a16:creationId xmlns:a16="http://schemas.microsoft.com/office/drawing/2014/main" id="{0B87B468-30EC-4FE8-B12E-51171A63079A}"/>
              </a:ext>
            </a:extLst>
          </p:cNvPr>
          <p:cNvSpPr/>
          <p:nvPr/>
        </p:nvSpPr>
        <p:spPr>
          <a:xfrm rot="10800000">
            <a:off x="10916240" y="2415992"/>
            <a:ext cx="113121" cy="424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Picture 5">
            <a:extLst>
              <a:ext uri="{FF2B5EF4-FFF2-40B4-BE49-F238E27FC236}">
                <a16:creationId xmlns:a16="http://schemas.microsoft.com/office/drawing/2014/main" id="{EBA355AC-A267-46E7-AFDF-85BD8030B07C}"/>
              </a:ext>
            </a:extLst>
          </p:cNvPr>
          <p:cNvPicPr>
            <a:picLocks noChangeAspect="1"/>
          </p:cNvPicPr>
          <p:nvPr/>
        </p:nvPicPr>
        <p:blipFill>
          <a:blip r:embed="rId4"/>
          <a:stretch>
            <a:fillRect/>
          </a:stretch>
        </p:blipFill>
        <p:spPr>
          <a:xfrm>
            <a:off x="8603217" y="3276314"/>
            <a:ext cx="2690093" cy="1546994"/>
          </a:xfrm>
          <a:prstGeom prst="rect">
            <a:avLst/>
          </a:prstGeom>
        </p:spPr>
      </p:pic>
      <p:sp>
        <p:nvSpPr>
          <p:cNvPr id="7" name="Arrow: Down 6">
            <a:extLst>
              <a:ext uri="{FF2B5EF4-FFF2-40B4-BE49-F238E27FC236}">
                <a16:creationId xmlns:a16="http://schemas.microsoft.com/office/drawing/2014/main" id="{3D8A3E14-3512-40B0-B861-1985D6F1AEDE}"/>
              </a:ext>
            </a:extLst>
          </p:cNvPr>
          <p:cNvSpPr/>
          <p:nvPr/>
        </p:nvSpPr>
        <p:spPr>
          <a:xfrm rot="5400000">
            <a:off x="11234581" y="3712616"/>
            <a:ext cx="263949" cy="674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7645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1523999" y="1122363"/>
            <a:ext cx="9769311" cy="4844804"/>
          </a:xfrm>
        </p:spPr>
        <p:txBody>
          <a:bodyPr>
            <a:normAutofit/>
          </a:bodyPr>
          <a:lstStyle/>
          <a:p>
            <a:pPr algn="r" rtl="1"/>
            <a:r>
              <a:rPr lang="he-IL" sz="1500" dirty="0">
                <a:cs typeface="+mn-cs"/>
              </a:rPr>
              <a:t>דבר שני- התקנת הגרסא המתאימה של יוניטי:</a:t>
            </a:r>
            <a:br>
              <a:rPr lang="he-IL" sz="1500" dirty="0">
                <a:cs typeface="+mn-cs"/>
              </a:rPr>
            </a:br>
            <a:r>
              <a:rPr lang="he-IL" sz="1500" dirty="0">
                <a:cs typeface="+mn-cs"/>
              </a:rPr>
              <a:t>באתר: </a:t>
            </a:r>
            <a:r>
              <a:rPr lang="en-US" sz="1500" dirty="0">
                <a:cs typeface="+mn-cs"/>
              </a:rPr>
              <a:t>unity.com</a:t>
            </a:r>
            <a:br>
              <a:rPr lang="he-IL" sz="1500" dirty="0">
                <a:cs typeface="+mn-cs"/>
              </a:rPr>
            </a:br>
            <a:r>
              <a:rPr lang="he-IL" sz="1500" dirty="0">
                <a:cs typeface="+mn-cs"/>
              </a:rPr>
              <a:t>לוחצים על </a:t>
            </a:r>
            <a:r>
              <a:rPr lang="en-US" sz="1500" dirty="0">
                <a:cs typeface="+mn-cs"/>
              </a:rPr>
              <a:t>Products</a:t>
            </a:r>
            <a:r>
              <a:rPr lang="he-IL" sz="1500" dirty="0">
                <a:cs typeface="+mn-cs"/>
              </a:rPr>
              <a:t> &gt;&gt; </a:t>
            </a:r>
            <a:r>
              <a:rPr lang="en-US" sz="1500" dirty="0">
                <a:cs typeface="+mn-cs"/>
              </a:rPr>
              <a:t>Get started</a:t>
            </a:r>
            <a:r>
              <a:rPr lang="he-IL" sz="1500" dirty="0">
                <a:cs typeface="+mn-cs"/>
              </a:rPr>
              <a:t> &gt;&gt; </a:t>
            </a:r>
            <a:r>
              <a:rPr lang="en-US" sz="1500" dirty="0">
                <a:cs typeface="+mn-cs"/>
              </a:rPr>
              <a:t>Individual</a:t>
            </a:r>
            <a:r>
              <a:rPr lang="he-IL" sz="1500" dirty="0">
                <a:cs typeface="+mn-cs"/>
              </a:rPr>
              <a:t> &gt;&gt; </a:t>
            </a:r>
            <a:r>
              <a:rPr lang="en-US" sz="1500" dirty="0">
                <a:cs typeface="+mn-cs"/>
              </a:rPr>
              <a:t> Personal free </a:t>
            </a:r>
            <a:r>
              <a:rPr lang="en-US" sz="1500" b="1" dirty="0">
                <a:cs typeface="+mn-cs"/>
              </a:rPr>
              <a:t>Get </a:t>
            </a:r>
            <a:r>
              <a:rPr lang="en-US" sz="1500" b="1" dirty="0" err="1">
                <a:cs typeface="+mn-cs"/>
              </a:rPr>
              <a:t>Starte</a:t>
            </a:r>
            <a:r>
              <a:rPr lang="he-IL" sz="1500" b="1" dirty="0">
                <a:cs typeface="+mn-cs"/>
              </a:rPr>
              <a:t> &gt;&gt; </a:t>
            </a:r>
            <a:r>
              <a:rPr lang="en-US" sz="1500" b="1" dirty="0">
                <a:cs typeface="+mn-cs"/>
              </a:rPr>
              <a:t>Start here</a:t>
            </a:r>
            <a:r>
              <a:rPr lang="he-IL" sz="1500" b="1" dirty="0">
                <a:cs typeface="+mn-cs"/>
              </a:rPr>
              <a:t> </a:t>
            </a:r>
            <a:r>
              <a:rPr lang="he-IL" sz="1500" dirty="0">
                <a:cs typeface="+mn-cs"/>
              </a:rPr>
              <a:t>ואז אישור ההורדה.</a:t>
            </a:r>
            <a:br>
              <a:rPr lang="he-IL" sz="1500" b="1" dirty="0">
                <a:cs typeface="+mn-cs"/>
              </a:rPr>
            </a:br>
            <a:r>
              <a:rPr lang="he-IL" sz="1500" dirty="0">
                <a:cs typeface="+mn-cs"/>
              </a:rPr>
              <a:t>לאחר ההתקנה של </a:t>
            </a:r>
            <a:r>
              <a:rPr lang="en-US" sz="1500" dirty="0">
                <a:cs typeface="+mn-cs"/>
              </a:rPr>
              <a:t>Unity Hub</a:t>
            </a:r>
            <a:r>
              <a:rPr lang="he-IL" sz="1500" dirty="0">
                <a:cs typeface="+mn-cs"/>
              </a:rPr>
              <a:t> יש מצד שמאל לשונית בשם </a:t>
            </a:r>
            <a:r>
              <a:rPr lang="en-US" sz="1500" dirty="0">
                <a:cs typeface="+mn-cs"/>
              </a:rPr>
              <a:t>Installs</a:t>
            </a:r>
            <a:r>
              <a:rPr lang="he-IL" sz="1500" dirty="0">
                <a:cs typeface="+mn-cs"/>
              </a:rPr>
              <a:t> ושם יש כפתור </a:t>
            </a:r>
            <a:r>
              <a:rPr lang="en-US" sz="1500" dirty="0">
                <a:cs typeface="+mn-cs"/>
              </a:rPr>
              <a:t>ADD</a:t>
            </a:r>
            <a:r>
              <a:rPr lang="he-IL" sz="1500" dirty="0">
                <a:cs typeface="+mn-cs"/>
              </a:rPr>
              <a:t> ששם ניתן לבחור גירסא של יוניטי.</a:t>
            </a:r>
            <a:br>
              <a:rPr lang="he-IL" sz="1500" dirty="0">
                <a:cs typeface="+mn-cs"/>
              </a:rPr>
            </a:br>
            <a:r>
              <a:rPr lang="he-IL" sz="1500" dirty="0">
                <a:cs typeface="+mn-cs"/>
              </a:rPr>
              <a:t>מומלץ להוריד את הגרסא:  (לא קריטי הסיומת).2020.1.</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endParaRPr lang="he-IL" sz="1500" dirty="0">
              <a:cs typeface="+mn-cs"/>
            </a:endParaRPr>
          </a:p>
        </p:txBody>
      </p:sp>
      <p:pic>
        <p:nvPicPr>
          <p:cNvPr id="3" name="Picture 2">
            <a:extLst>
              <a:ext uri="{FF2B5EF4-FFF2-40B4-BE49-F238E27FC236}">
                <a16:creationId xmlns:a16="http://schemas.microsoft.com/office/drawing/2014/main" id="{EFD0F850-A17C-4C6D-90CB-40FFC8ACA43D}"/>
              </a:ext>
            </a:extLst>
          </p:cNvPr>
          <p:cNvPicPr>
            <a:picLocks noChangeAspect="1"/>
          </p:cNvPicPr>
          <p:nvPr/>
        </p:nvPicPr>
        <p:blipFill>
          <a:blip r:embed="rId2"/>
          <a:stretch>
            <a:fillRect/>
          </a:stretch>
        </p:blipFill>
        <p:spPr>
          <a:xfrm>
            <a:off x="4487358" y="2996788"/>
            <a:ext cx="4462088" cy="2738849"/>
          </a:xfrm>
          <a:prstGeom prst="rect">
            <a:avLst/>
          </a:prstGeom>
        </p:spPr>
      </p:pic>
    </p:spTree>
    <p:extLst>
      <p:ext uri="{BB962C8B-B14F-4D97-AF65-F5344CB8AC3E}">
        <p14:creationId xmlns:p14="http://schemas.microsoft.com/office/powerpoint/2010/main" val="2712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1523999" y="1122363"/>
            <a:ext cx="9906001" cy="5581224"/>
          </a:xfrm>
        </p:spPr>
        <p:txBody>
          <a:bodyPr>
            <a:normAutofit/>
          </a:bodyPr>
          <a:lstStyle/>
          <a:p>
            <a:pPr algn="r" rtl="1"/>
            <a:r>
              <a:rPr lang="he-IL" sz="1500" b="1" dirty="0">
                <a:cs typeface="+mn-cs"/>
              </a:rPr>
              <a:t>התקנת </a:t>
            </a:r>
            <a:r>
              <a:rPr lang="en-US" sz="1500" b="1" dirty="0">
                <a:cs typeface="+mn-cs"/>
              </a:rPr>
              <a:t>:Bolt</a:t>
            </a:r>
            <a:br>
              <a:rPr lang="he-IL" sz="1500" b="1" dirty="0">
                <a:cs typeface="+mn-cs"/>
              </a:rPr>
            </a:br>
            <a:r>
              <a:rPr lang="he-IL" sz="1500" b="1" dirty="0">
                <a:cs typeface="+mn-cs"/>
              </a:rPr>
              <a:t>נכנסים לתוכנת ה</a:t>
            </a:r>
            <a:r>
              <a:rPr lang="en-US" sz="1500" b="1" dirty="0">
                <a:cs typeface="+mn-cs"/>
              </a:rPr>
              <a:t>Unity </a:t>
            </a:r>
            <a:r>
              <a:rPr lang="he-IL" sz="1500" b="1" dirty="0">
                <a:cs typeface="+mn-cs"/>
              </a:rPr>
              <a:t> (</a:t>
            </a:r>
            <a:r>
              <a:rPr lang="he-IL" sz="1500" b="1" dirty="0"/>
              <a:t>יתכן ועדיין אין לכם פרוייקט שיצרתם, ולכן צריך ליצור פרוייקט ואז להכנס אליו).</a:t>
            </a:r>
            <a:br>
              <a:rPr lang="he-IL" sz="1500" b="1" dirty="0">
                <a:cs typeface="+mn-cs"/>
              </a:rPr>
            </a:br>
            <a:r>
              <a:rPr lang="he-IL" sz="1500" b="1" dirty="0">
                <a:cs typeface="+mn-cs"/>
              </a:rPr>
              <a:t>לאחר שהתוכנה עולה:</a:t>
            </a:r>
            <a:br>
              <a:rPr lang="he-IL" sz="1500" b="1" dirty="0">
                <a:cs typeface="+mn-cs"/>
              </a:rPr>
            </a:br>
            <a:r>
              <a:rPr lang="he-IL" sz="1500" b="1" dirty="0">
                <a:cs typeface="+mn-cs"/>
              </a:rPr>
              <a:t>לוחצים למעלה על</a:t>
            </a:r>
            <a:r>
              <a:rPr lang="en-US" sz="1500" b="1" dirty="0">
                <a:cs typeface="+mn-cs"/>
              </a:rPr>
              <a:t> Window&gt;&gt;Assets Store</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endParaRPr lang="he-IL" sz="1500" dirty="0">
              <a:cs typeface="+mn-cs"/>
            </a:endParaRPr>
          </a:p>
        </p:txBody>
      </p:sp>
      <p:pic>
        <p:nvPicPr>
          <p:cNvPr id="3" name="Picture 2">
            <a:extLst>
              <a:ext uri="{FF2B5EF4-FFF2-40B4-BE49-F238E27FC236}">
                <a16:creationId xmlns:a16="http://schemas.microsoft.com/office/drawing/2014/main" id="{E91E8F89-3E6B-4778-B6FC-7C08B1D27756}"/>
              </a:ext>
            </a:extLst>
          </p:cNvPr>
          <p:cNvPicPr>
            <a:picLocks noChangeAspect="1"/>
          </p:cNvPicPr>
          <p:nvPr/>
        </p:nvPicPr>
        <p:blipFill>
          <a:blip r:embed="rId2"/>
          <a:stretch>
            <a:fillRect/>
          </a:stretch>
        </p:blipFill>
        <p:spPr>
          <a:xfrm>
            <a:off x="4297646" y="3069076"/>
            <a:ext cx="4183105" cy="3274587"/>
          </a:xfrm>
          <a:prstGeom prst="rect">
            <a:avLst/>
          </a:prstGeom>
        </p:spPr>
      </p:pic>
    </p:spTree>
    <p:extLst>
      <p:ext uri="{BB962C8B-B14F-4D97-AF65-F5344CB8AC3E}">
        <p14:creationId xmlns:p14="http://schemas.microsoft.com/office/powerpoint/2010/main" val="23159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1523999" y="1122363"/>
            <a:ext cx="9906001" cy="5581224"/>
          </a:xfrm>
        </p:spPr>
        <p:txBody>
          <a:bodyPr>
            <a:normAutofit/>
          </a:bodyPr>
          <a:lstStyle/>
          <a:p>
            <a:pPr algn="r" rtl="1"/>
            <a:r>
              <a:rPr lang="he-IL" sz="1500" dirty="0">
                <a:cs typeface="+mn-cs"/>
              </a:rPr>
              <a:t>בחיפוש רושמים </a:t>
            </a:r>
            <a:r>
              <a:rPr lang="en-US" sz="1500" dirty="0">
                <a:cs typeface="+mn-cs"/>
              </a:rPr>
              <a:t>bolt</a:t>
            </a:r>
            <a:r>
              <a:rPr lang="he-IL" sz="1500" dirty="0">
                <a:cs typeface="+mn-cs"/>
              </a:rPr>
              <a:t> ואז לוחצים על </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r>
              <a:rPr lang="he-IL" sz="1500" dirty="0">
                <a:cs typeface="+mn-cs"/>
              </a:rPr>
              <a:t>מעט למטה יש כפתור להורדה, ללחוץ עליו ולהוריד.</a:t>
            </a:r>
            <a:br>
              <a:rPr lang="he-IL" sz="1500" dirty="0">
                <a:cs typeface="+mn-cs"/>
              </a:rPr>
            </a:br>
            <a:r>
              <a:rPr lang="he-IL" sz="1500" dirty="0">
                <a:cs typeface="+mn-cs"/>
              </a:rPr>
              <a:t>כאשר ההורדה תסתיים יופיע כפתור </a:t>
            </a:r>
            <a:r>
              <a:rPr lang="en-US" sz="1500" dirty="0">
                <a:cs typeface="+mn-cs"/>
              </a:rPr>
              <a:t>Import</a:t>
            </a:r>
            <a:r>
              <a:rPr lang="he-IL" sz="1500" dirty="0">
                <a:cs typeface="+mn-cs"/>
              </a:rPr>
              <a:t> עליו צריך ללחוץ.</a:t>
            </a:r>
            <a:br>
              <a:rPr lang="he-IL" sz="1500" dirty="0">
                <a:cs typeface="+mn-cs"/>
              </a:rPr>
            </a:br>
            <a:br>
              <a:rPr lang="he-IL" sz="1500" dirty="0">
                <a:cs typeface="+mn-cs"/>
              </a:rPr>
            </a:br>
            <a:r>
              <a:rPr lang="he-IL" sz="1500" dirty="0">
                <a:cs typeface="+mn-cs"/>
              </a:rPr>
              <a:t>לאחר מכן יופיע חלון שבו צריך לוודע שהכל מסומן ב </a:t>
            </a:r>
            <a:r>
              <a:rPr lang="en-US" sz="1500" dirty="0">
                <a:cs typeface="+mn-cs"/>
              </a:rPr>
              <a:t>v</a:t>
            </a:r>
            <a:r>
              <a:rPr lang="he-IL" sz="1500" dirty="0">
                <a:cs typeface="+mn-cs"/>
              </a:rPr>
              <a:t> ואז ללחוץ על </a:t>
            </a:r>
            <a:r>
              <a:rPr lang="en-US" sz="1500" dirty="0">
                <a:cs typeface="+mn-cs"/>
              </a:rPr>
              <a:t>Import</a:t>
            </a:r>
            <a:r>
              <a:rPr lang="he-IL" sz="1500" dirty="0">
                <a:cs typeface="+mn-cs"/>
              </a:rPr>
              <a:t>.</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r>
              <a:rPr lang="he-IL" sz="1500" dirty="0">
                <a:cs typeface="+mn-cs"/>
              </a:rPr>
              <a:t>אחרי שיגמר תהליך ה </a:t>
            </a:r>
            <a:r>
              <a:rPr lang="en-US" sz="1500" dirty="0">
                <a:cs typeface="+mn-cs"/>
              </a:rPr>
              <a:t>Import</a:t>
            </a:r>
            <a:r>
              <a:rPr lang="he-IL" sz="1500" dirty="0">
                <a:cs typeface="+mn-cs"/>
              </a:rPr>
              <a:t>, צריך ללחוץ למעלה ביוניטי על הלשונית </a:t>
            </a:r>
            <a:r>
              <a:rPr lang="en-US" sz="1500" dirty="0">
                <a:cs typeface="+mn-cs"/>
              </a:rPr>
              <a:t>Tools</a:t>
            </a:r>
            <a:r>
              <a:rPr lang="he-IL" sz="1500" dirty="0">
                <a:cs typeface="+mn-cs"/>
              </a:rPr>
              <a:t> ואז התקן </a:t>
            </a:r>
            <a:r>
              <a:rPr lang="en-US" sz="1500" dirty="0">
                <a:cs typeface="+mn-cs"/>
              </a:rPr>
              <a:t>Bolt</a:t>
            </a:r>
            <a:r>
              <a:rPr lang="he-IL" sz="1500" dirty="0">
                <a:cs typeface="+mn-cs"/>
              </a:rPr>
              <a:t>&gt;&gt; </a:t>
            </a:r>
            <a:r>
              <a:rPr lang="en-US" sz="1500" dirty="0">
                <a:cs typeface="+mn-cs"/>
              </a:rPr>
              <a:t>Import</a:t>
            </a:r>
            <a:r>
              <a:rPr lang="he-IL" sz="1500" dirty="0">
                <a:cs typeface="+mn-cs"/>
              </a:rPr>
              <a:t>&gt;&gt;</a:t>
            </a:r>
            <a:r>
              <a:rPr lang="en-US" sz="1500" dirty="0">
                <a:cs typeface="+mn-cs"/>
              </a:rPr>
              <a:t>Next</a:t>
            </a:r>
            <a:r>
              <a:rPr lang="he-IL" sz="1500" dirty="0">
                <a:cs typeface="+mn-cs"/>
              </a:rPr>
              <a:t> ואז ישנה בחירה </a:t>
            </a:r>
            <a:r>
              <a:rPr lang="en-US" sz="1500" dirty="0">
                <a:cs typeface="+mn-cs"/>
              </a:rPr>
              <a:t>Human Naming \ Programmer Naming</a:t>
            </a:r>
            <a:r>
              <a:rPr lang="he-IL" sz="1500" dirty="0">
                <a:cs typeface="+mn-cs"/>
              </a:rPr>
              <a:t>,</a:t>
            </a:r>
            <a:br>
              <a:rPr lang="he-IL" sz="1500" dirty="0">
                <a:cs typeface="+mn-cs"/>
              </a:rPr>
            </a:br>
            <a:r>
              <a:rPr lang="he-IL" sz="1500" dirty="0">
                <a:cs typeface="+mn-cs"/>
              </a:rPr>
              <a:t>על מנת להבין כיצד להשתמש בבולט, נבחר</a:t>
            </a:r>
            <a:r>
              <a:rPr lang="he-IL" sz="1500" dirty="0"/>
              <a:t> ב</a:t>
            </a:r>
            <a:r>
              <a:rPr lang="en-US" sz="1500" dirty="0"/>
              <a:t>&lt;&lt;Human Naming</a:t>
            </a:r>
            <a:r>
              <a:rPr lang="he-IL" sz="1500" dirty="0">
                <a:cs typeface="+mn-cs"/>
              </a:rPr>
              <a:t> </a:t>
            </a:r>
            <a:r>
              <a:rPr lang="en-US" sz="1500" dirty="0">
                <a:cs typeface="+mn-cs"/>
              </a:rPr>
              <a:t>Generate &lt;&lt; Next </a:t>
            </a:r>
            <a:r>
              <a:rPr lang="he-IL" sz="1500" dirty="0">
                <a:cs typeface="+mn-cs"/>
              </a:rPr>
              <a:t> וכאשר יסתיים התהליך ניתן לסגור את החלון.</a:t>
            </a:r>
            <a:br>
              <a:rPr lang="he-IL" sz="1500" dirty="0">
                <a:cs typeface="+mn-cs"/>
              </a:rPr>
            </a:br>
            <a:br>
              <a:rPr lang="he-IL" sz="1500" dirty="0">
                <a:cs typeface="+mn-cs"/>
              </a:rPr>
            </a:br>
            <a:br>
              <a:rPr lang="he-IL" sz="1500" dirty="0">
                <a:cs typeface="+mn-cs"/>
              </a:rPr>
            </a:br>
            <a:br>
              <a:rPr lang="he-IL" sz="1500" dirty="0">
                <a:cs typeface="+mn-cs"/>
              </a:rPr>
            </a:br>
            <a:endParaRPr lang="he-IL" sz="1500" dirty="0">
              <a:cs typeface="+mn-cs"/>
            </a:endParaRPr>
          </a:p>
        </p:txBody>
      </p:sp>
      <p:pic>
        <p:nvPicPr>
          <p:cNvPr id="5" name="Picture 4">
            <a:extLst>
              <a:ext uri="{FF2B5EF4-FFF2-40B4-BE49-F238E27FC236}">
                <a16:creationId xmlns:a16="http://schemas.microsoft.com/office/drawing/2014/main" id="{10DDF89B-06D3-4958-8A3E-290EB20A30D3}"/>
              </a:ext>
            </a:extLst>
          </p:cNvPr>
          <p:cNvPicPr>
            <a:picLocks noChangeAspect="1"/>
          </p:cNvPicPr>
          <p:nvPr/>
        </p:nvPicPr>
        <p:blipFill>
          <a:blip r:embed="rId2"/>
          <a:stretch>
            <a:fillRect/>
          </a:stretch>
        </p:blipFill>
        <p:spPr>
          <a:xfrm>
            <a:off x="7233309" y="1281845"/>
            <a:ext cx="1414679" cy="949856"/>
          </a:xfrm>
          <a:prstGeom prst="rect">
            <a:avLst/>
          </a:prstGeom>
        </p:spPr>
      </p:pic>
      <p:pic>
        <p:nvPicPr>
          <p:cNvPr id="7" name="Picture 6">
            <a:extLst>
              <a:ext uri="{FF2B5EF4-FFF2-40B4-BE49-F238E27FC236}">
                <a16:creationId xmlns:a16="http://schemas.microsoft.com/office/drawing/2014/main" id="{5D1879EB-845E-405E-9982-00E3F4642777}"/>
              </a:ext>
            </a:extLst>
          </p:cNvPr>
          <p:cNvPicPr>
            <a:picLocks noChangeAspect="1"/>
          </p:cNvPicPr>
          <p:nvPr/>
        </p:nvPicPr>
        <p:blipFill>
          <a:blip r:embed="rId3"/>
          <a:stretch>
            <a:fillRect/>
          </a:stretch>
        </p:blipFill>
        <p:spPr>
          <a:xfrm>
            <a:off x="4267623" y="2752927"/>
            <a:ext cx="1270400" cy="2109616"/>
          </a:xfrm>
          <a:prstGeom prst="rect">
            <a:avLst/>
          </a:prstGeom>
        </p:spPr>
      </p:pic>
    </p:spTree>
    <p:extLst>
      <p:ext uri="{BB962C8B-B14F-4D97-AF65-F5344CB8AC3E}">
        <p14:creationId xmlns:p14="http://schemas.microsoft.com/office/powerpoint/2010/main" val="203695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414779" y="452487"/>
            <a:ext cx="11387580" cy="2976513"/>
          </a:xfrm>
        </p:spPr>
        <p:txBody>
          <a:bodyPr>
            <a:normAutofit/>
          </a:bodyPr>
          <a:lstStyle/>
          <a:p>
            <a:pPr algn="r" rtl="1"/>
            <a:r>
              <a:rPr lang="en-US" b="1" dirty="0"/>
              <a:t> </a:t>
            </a:r>
            <a:r>
              <a:rPr lang="he-IL" b="1" dirty="0"/>
              <a:t>התקנה ו</a:t>
            </a:r>
            <a:r>
              <a:rPr lang="en-US" b="1" dirty="0"/>
              <a:t> Import </a:t>
            </a:r>
            <a:r>
              <a:rPr lang="he-IL" b="1" dirty="0"/>
              <a:t> של </a:t>
            </a:r>
            <a:r>
              <a:rPr lang="en-US" b="1" dirty="0"/>
              <a:t>Bolt Platformer Assets</a:t>
            </a:r>
            <a:r>
              <a:rPr lang="he-IL" b="1" dirty="0"/>
              <a:t>:</a:t>
            </a:r>
            <a:br>
              <a:rPr lang="en-US" b="1" dirty="0"/>
            </a:br>
            <a:br>
              <a:rPr lang="en-US" b="1" dirty="0"/>
            </a:br>
            <a:br>
              <a:rPr lang="he-IL" sz="1500" dirty="0">
                <a:cs typeface="+mn-cs"/>
              </a:rPr>
            </a:br>
            <a:endParaRPr lang="he-IL" sz="1500" dirty="0">
              <a:cs typeface="+mn-cs"/>
            </a:endParaRPr>
          </a:p>
        </p:txBody>
      </p:sp>
    </p:spTree>
    <p:extLst>
      <p:ext uri="{BB962C8B-B14F-4D97-AF65-F5344CB8AC3E}">
        <p14:creationId xmlns:p14="http://schemas.microsoft.com/office/powerpoint/2010/main" val="403111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759192" y="80128"/>
            <a:ext cx="11432808" cy="6777872"/>
          </a:xfrm>
        </p:spPr>
        <p:txBody>
          <a:bodyPr>
            <a:normAutofit/>
          </a:bodyPr>
          <a:lstStyle/>
          <a:p>
            <a:pPr algn="r" rtl="1"/>
            <a:r>
              <a:rPr lang="he-IL" sz="1500" dirty="0">
                <a:cs typeface="+mn-cs"/>
              </a:rPr>
              <a:t>נכנסים לאתר הבא: </a:t>
            </a:r>
            <a:r>
              <a:rPr lang="en-US" sz="1500" dirty="0">
                <a:cs typeface="+mn-cs"/>
                <a:hlinkClick r:id="rId2"/>
              </a:rPr>
              <a:t>https://assetstore.unity.com/packages/essentials/tutorial-projects/bolt-kit-platformer-tutorial-assets-168067</a:t>
            </a:r>
            <a:br>
              <a:rPr lang="he-IL" sz="1500" dirty="0">
                <a:cs typeface="+mn-cs"/>
              </a:rPr>
            </a:br>
            <a:r>
              <a:rPr lang="he-IL" sz="1500" dirty="0">
                <a:cs typeface="+mn-cs"/>
              </a:rPr>
              <a:t>לוחצים על </a:t>
            </a:r>
            <a:r>
              <a:rPr lang="en-US" sz="1500" dirty="0">
                <a:cs typeface="+mn-cs"/>
              </a:rPr>
              <a:t>Add to my assets</a:t>
            </a:r>
            <a:r>
              <a:rPr lang="he-IL" sz="1500" dirty="0">
                <a:cs typeface="+mn-cs"/>
              </a:rPr>
              <a:t> ואז על האפשרות </a:t>
            </a:r>
            <a:r>
              <a:rPr lang="en-US" sz="1500" dirty="0">
                <a:cs typeface="+mn-cs"/>
              </a:rPr>
              <a:t>Open Unity</a:t>
            </a:r>
            <a:r>
              <a:rPr lang="he-IL" sz="1500" dirty="0">
                <a:cs typeface="+mn-cs"/>
              </a:rPr>
              <a:t> ואז יופיע חלון, שבו צריך להוריד ואז </a:t>
            </a:r>
            <a:r>
              <a:rPr lang="en-US" sz="1500" dirty="0">
                <a:cs typeface="+mn-cs"/>
              </a:rPr>
              <a:t>Import</a:t>
            </a:r>
            <a:r>
              <a:rPr lang="he-IL" sz="1500" dirty="0">
                <a:cs typeface="+mn-cs"/>
              </a:rPr>
              <a:t>.</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r>
              <a:rPr lang="he-IL" sz="1500" dirty="0">
                <a:cs typeface="+mn-cs"/>
              </a:rPr>
              <a:t>לאחר מכן אפשר לפתוח את הסצינה הראשונה של המשחק </a:t>
            </a:r>
            <a:r>
              <a:rPr lang="en-US" sz="1500" dirty="0">
                <a:cs typeface="+mn-cs"/>
              </a:rPr>
              <a:t>Assets </a:t>
            </a:r>
            <a:r>
              <a:rPr lang="he-IL" sz="1500" dirty="0">
                <a:cs typeface="+mn-cs"/>
              </a:rPr>
              <a:t> &gt;&gt;</a:t>
            </a:r>
            <a:r>
              <a:rPr lang="en-US" sz="1500" dirty="0">
                <a:cs typeface="+mn-cs"/>
              </a:rPr>
              <a:t>Scenes</a:t>
            </a:r>
            <a:r>
              <a:rPr lang="he-IL" sz="1500" dirty="0">
                <a:cs typeface="+mn-cs"/>
              </a:rPr>
              <a:t> &gt;&gt; </a:t>
            </a:r>
            <a:r>
              <a:rPr lang="en-US" sz="1500" dirty="0">
                <a:cs typeface="+mn-cs"/>
              </a:rPr>
              <a:t>Level01</a:t>
            </a:r>
            <a:r>
              <a:rPr lang="he-IL" sz="1500" dirty="0">
                <a:cs typeface="+mn-cs"/>
              </a:rPr>
              <a:t>.</a:t>
            </a:r>
            <a:br>
              <a:rPr lang="he-IL" sz="1500" dirty="0">
                <a:cs typeface="+mn-cs"/>
              </a:rPr>
            </a:br>
            <a:br>
              <a:rPr lang="he-IL" sz="1500" dirty="0">
                <a:cs typeface="+mn-cs"/>
              </a:rPr>
            </a:br>
            <a:br>
              <a:rPr lang="he-IL" sz="1500" dirty="0">
                <a:cs typeface="+mn-cs"/>
              </a:rPr>
            </a:br>
            <a:br>
              <a:rPr lang="he-IL" sz="1500" dirty="0">
                <a:cs typeface="+mn-cs"/>
              </a:rPr>
            </a:br>
            <a:br>
              <a:rPr lang="he-IL" sz="1500" dirty="0">
                <a:cs typeface="+mn-cs"/>
              </a:rPr>
            </a:br>
            <a:br>
              <a:rPr lang="he-IL" sz="1500" dirty="0"/>
            </a:br>
            <a:r>
              <a:rPr lang="he-IL" sz="1500" dirty="0"/>
              <a:t>הערות:</a:t>
            </a:r>
            <a:br>
              <a:rPr lang="he-IL" sz="1500" dirty="0"/>
            </a:br>
            <a:r>
              <a:rPr lang="he-IL" sz="1500" dirty="0"/>
              <a:t>יש לוודא ב</a:t>
            </a:r>
            <a:r>
              <a:rPr lang="en-US" sz="1500" dirty="0"/>
              <a:t> Preferences &lt;&lt;Edit </a:t>
            </a:r>
            <a:r>
              <a:rPr lang="he-IL" sz="1500" dirty="0"/>
              <a:t> ש</a:t>
            </a:r>
            <a:r>
              <a:rPr lang="en-US" sz="1500" dirty="0"/>
              <a:t> Script Changes While Playing </a:t>
            </a:r>
            <a:r>
              <a:rPr lang="he-IL" sz="1500" dirty="0"/>
              <a:t> מסומן על </a:t>
            </a:r>
            <a:r>
              <a:rPr lang="en-US" sz="1500" dirty="0"/>
              <a:t> Recompile After Finished Playing</a:t>
            </a:r>
            <a:r>
              <a:rPr lang="he-IL" sz="1500" dirty="0"/>
              <a:t>.</a:t>
            </a:r>
            <a:br>
              <a:rPr lang="he-IL" sz="1500" dirty="0"/>
            </a:br>
            <a:br>
              <a:rPr lang="he-IL" sz="1500" dirty="0"/>
            </a:br>
            <a:r>
              <a:rPr lang="he-IL" sz="1500" dirty="0"/>
              <a:t>כמו כן ללחוץ על </a:t>
            </a:r>
            <a:r>
              <a:rPr lang="en-US" sz="1500" dirty="0"/>
              <a:t>Tools </a:t>
            </a:r>
            <a:r>
              <a:rPr lang="he-IL" sz="1500" dirty="0"/>
              <a:t>&gt;&gt;</a:t>
            </a:r>
            <a:r>
              <a:rPr lang="en-US" sz="1500" dirty="0"/>
              <a:t>Bolt</a:t>
            </a:r>
            <a:r>
              <a:rPr lang="he-IL" sz="1500" dirty="0"/>
              <a:t>&gt;&gt;</a:t>
            </a:r>
            <a:r>
              <a:rPr lang="en-US" sz="1500" dirty="0"/>
              <a:t> Build unit options</a:t>
            </a:r>
            <a:r>
              <a:rPr lang="he-IL" sz="1500" dirty="0"/>
              <a:t>.</a:t>
            </a:r>
            <a:br>
              <a:rPr lang="he-IL" sz="1500" dirty="0"/>
            </a:br>
            <a:br>
              <a:rPr lang="he-IL" sz="1500" dirty="0"/>
            </a:br>
            <a:br>
              <a:rPr lang="he-IL" sz="1500" dirty="0">
                <a:cs typeface="+mn-cs"/>
              </a:rPr>
            </a:br>
            <a:br>
              <a:rPr lang="he-IL" sz="1500" dirty="0">
                <a:cs typeface="+mn-cs"/>
              </a:rPr>
            </a:br>
            <a:endParaRPr lang="he-IL" sz="1500" dirty="0">
              <a:cs typeface="+mn-cs"/>
            </a:endParaRPr>
          </a:p>
        </p:txBody>
      </p:sp>
      <p:pic>
        <p:nvPicPr>
          <p:cNvPr id="3" name="Picture 2">
            <a:extLst>
              <a:ext uri="{FF2B5EF4-FFF2-40B4-BE49-F238E27FC236}">
                <a16:creationId xmlns:a16="http://schemas.microsoft.com/office/drawing/2014/main" id="{3319EB02-E25E-4E90-99B0-6A6EEB6346BF}"/>
              </a:ext>
            </a:extLst>
          </p:cNvPr>
          <p:cNvPicPr>
            <a:picLocks noChangeAspect="1"/>
          </p:cNvPicPr>
          <p:nvPr/>
        </p:nvPicPr>
        <p:blipFill>
          <a:blip r:embed="rId3"/>
          <a:stretch>
            <a:fillRect/>
          </a:stretch>
        </p:blipFill>
        <p:spPr>
          <a:xfrm>
            <a:off x="8573117" y="742787"/>
            <a:ext cx="3536141" cy="2837042"/>
          </a:xfrm>
          <a:prstGeom prst="rect">
            <a:avLst/>
          </a:prstGeom>
        </p:spPr>
      </p:pic>
      <p:pic>
        <p:nvPicPr>
          <p:cNvPr id="4" name="Picture 3">
            <a:extLst>
              <a:ext uri="{FF2B5EF4-FFF2-40B4-BE49-F238E27FC236}">
                <a16:creationId xmlns:a16="http://schemas.microsoft.com/office/drawing/2014/main" id="{1CD9E054-80CF-4275-B1E3-5B52314535B4}"/>
              </a:ext>
            </a:extLst>
          </p:cNvPr>
          <p:cNvPicPr>
            <a:picLocks noChangeAspect="1"/>
          </p:cNvPicPr>
          <p:nvPr/>
        </p:nvPicPr>
        <p:blipFill>
          <a:blip r:embed="rId4"/>
          <a:stretch>
            <a:fillRect/>
          </a:stretch>
        </p:blipFill>
        <p:spPr>
          <a:xfrm>
            <a:off x="2632895" y="3005721"/>
            <a:ext cx="2425589" cy="2026378"/>
          </a:xfrm>
          <a:prstGeom prst="rect">
            <a:avLst/>
          </a:prstGeom>
        </p:spPr>
      </p:pic>
    </p:spTree>
    <p:extLst>
      <p:ext uri="{BB962C8B-B14F-4D97-AF65-F5344CB8AC3E}">
        <p14:creationId xmlns:p14="http://schemas.microsoft.com/office/powerpoint/2010/main" val="369428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AFBF-F59D-4241-B044-A4FD85C5D3F9}"/>
              </a:ext>
            </a:extLst>
          </p:cNvPr>
          <p:cNvSpPr>
            <a:spLocks noGrp="1"/>
          </p:cNvSpPr>
          <p:nvPr>
            <p:ph type="ctrTitle"/>
          </p:nvPr>
        </p:nvSpPr>
        <p:spPr>
          <a:xfrm>
            <a:off x="737141" y="550507"/>
            <a:ext cx="11385055" cy="1904214"/>
          </a:xfrm>
        </p:spPr>
        <p:txBody>
          <a:bodyPr>
            <a:normAutofit/>
          </a:bodyPr>
          <a:lstStyle/>
          <a:p>
            <a:pPr algn="r" rtl="1"/>
            <a:r>
              <a:rPr lang="he-IL" sz="1600" dirty="0">
                <a:cs typeface="+mn-cs"/>
              </a:rPr>
              <a:t>ישנו תהליך שאתם לא מחויבים לעשות -</a:t>
            </a:r>
            <a:br>
              <a:rPr lang="he-IL" sz="1600" dirty="0">
                <a:cs typeface="+mn-cs"/>
              </a:rPr>
            </a:br>
            <a:br>
              <a:rPr lang="he-IL" sz="1600" dirty="0">
                <a:cs typeface="+mn-cs"/>
              </a:rPr>
            </a:br>
            <a:r>
              <a:rPr lang="he-IL" sz="1600" dirty="0">
                <a:cs typeface="+mn-cs"/>
              </a:rPr>
              <a:t> ניצור סביבה עם חלון שבו נוח לעבוד על הפרויקט:</a:t>
            </a:r>
            <a:br>
              <a:rPr lang="he-IL" sz="1600" dirty="0">
                <a:cs typeface="+mn-cs"/>
              </a:rPr>
            </a:br>
            <a:br>
              <a:rPr lang="he-IL" sz="1600" dirty="0">
                <a:cs typeface="+mn-cs"/>
              </a:rPr>
            </a:br>
            <a:r>
              <a:rPr lang="he-IL" sz="1600" dirty="0">
                <a:cs typeface="+mn-cs"/>
              </a:rPr>
              <a:t>לחיצה על לשונית </a:t>
            </a:r>
            <a:r>
              <a:rPr lang="en-US" sz="1600" dirty="0" err="1">
                <a:cs typeface="+mn-cs"/>
              </a:rPr>
              <a:t>Windos</a:t>
            </a:r>
            <a:r>
              <a:rPr lang="he-IL" sz="1600" dirty="0">
                <a:cs typeface="+mn-cs"/>
              </a:rPr>
              <a:t>&gt;&gt;</a:t>
            </a:r>
            <a:r>
              <a:rPr lang="en-US" sz="1600" dirty="0">
                <a:cs typeface="+mn-cs"/>
              </a:rPr>
              <a:t>Graph</a:t>
            </a:r>
            <a:r>
              <a:rPr lang="he-IL" sz="1600" dirty="0">
                <a:cs typeface="+mn-cs"/>
              </a:rPr>
              <a:t> ואז ניתן לגרור את הכותרת ולהביא אותה ליד </a:t>
            </a:r>
            <a:r>
              <a:rPr lang="en-US" sz="1600" dirty="0">
                <a:cs typeface="+mn-cs"/>
              </a:rPr>
              <a:t>Game\Scene</a:t>
            </a:r>
            <a:r>
              <a:rPr lang="he-IL" sz="1600" dirty="0">
                <a:cs typeface="+mn-cs"/>
              </a:rPr>
              <a:t> וליצור מסך שבו רואים גם את המשחק וגם את הגרף במקביל</a:t>
            </a:r>
            <a:r>
              <a:rPr lang="he-IL" sz="1600" dirty="0"/>
              <a:t> (כל מסך יהיה קטן מעט)</a:t>
            </a:r>
            <a:r>
              <a:rPr lang="he-IL" sz="1600" dirty="0">
                <a:cs typeface="+mn-cs"/>
              </a:rPr>
              <a:t>, או כל חלון יהיה בגודל מלא, אבל יראו רק אותו.</a:t>
            </a:r>
            <a:br>
              <a:rPr lang="he-IL" sz="1500" dirty="0">
                <a:cs typeface="+mn-cs"/>
              </a:rPr>
            </a:br>
            <a:br>
              <a:rPr lang="he-IL" sz="1500" dirty="0">
                <a:cs typeface="+mn-cs"/>
              </a:rPr>
            </a:br>
            <a:endParaRPr lang="he-IL" sz="1500" dirty="0">
              <a:cs typeface="+mn-cs"/>
            </a:endParaRPr>
          </a:p>
        </p:txBody>
      </p:sp>
    </p:spTree>
    <p:extLst>
      <p:ext uri="{BB962C8B-B14F-4D97-AF65-F5344CB8AC3E}">
        <p14:creationId xmlns:p14="http://schemas.microsoft.com/office/powerpoint/2010/main" val="246085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FD3363-F416-4EBE-A765-9A367F947590}"/>
              </a:ext>
            </a:extLst>
          </p:cNvPr>
          <p:cNvSpPr>
            <a:spLocks noGrp="1"/>
          </p:cNvSpPr>
          <p:nvPr>
            <p:ph type="title"/>
          </p:nvPr>
        </p:nvSpPr>
        <p:spPr/>
        <p:txBody>
          <a:bodyPr>
            <a:noAutofit/>
          </a:bodyPr>
          <a:lstStyle/>
          <a:p>
            <a:pPr algn="ctr"/>
            <a:r>
              <a:rPr lang="en-US" sz="8000" b="1" dirty="0"/>
              <a:t>BOLT</a:t>
            </a:r>
            <a:endParaRPr lang="he-IL" sz="8000" b="1" dirty="0"/>
          </a:p>
        </p:txBody>
      </p:sp>
      <p:sp>
        <p:nvSpPr>
          <p:cNvPr id="3" name="מציין מיקום תוכן 2">
            <a:extLst>
              <a:ext uri="{FF2B5EF4-FFF2-40B4-BE49-F238E27FC236}">
                <a16:creationId xmlns:a16="http://schemas.microsoft.com/office/drawing/2014/main" id="{E9B2AF0F-B9FC-49F8-8341-E7204CC5654A}"/>
              </a:ext>
            </a:extLst>
          </p:cNvPr>
          <p:cNvSpPr>
            <a:spLocks noGrp="1"/>
          </p:cNvSpPr>
          <p:nvPr>
            <p:ph idx="1"/>
          </p:nvPr>
        </p:nvSpPr>
        <p:spPr>
          <a:xfrm>
            <a:off x="968829" y="1606713"/>
            <a:ext cx="10890380" cy="4553436"/>
          </a:xfrm>
        </p:spPr>
        <p:txBody>
          <a:bodyPr>
            <a:normAutofit/>
          </a:bodyPr>
          <a:lstStyle/>
          <a:p>
            <a:pPr marL="0" indent="0" algn="r">
              <a:buNone/>
            </a:pPr>
            <a:r>
              <a:rPr lang="he-IL" sz="2000" dirty="0"/>
              <a:t>אז למה זה נועד?</a:t>
            </a:r>
          </a:p>
          <a:p>
            <a:pPr marL="0" indent="0" algn="r">
              <a:buNone/>
            </a:pPr>
            <a:r>
              <a:rPr lang="he-IL" sz="2000" dirty="0"/>
              <a:t>בולט מביא תסריט חזותי שלם ליוניטי, מסייע לאומנים, מעצבים ומתכנתים ליצור מכניקת משחק ומערכות אינטראקטיביות מבלי לכתוב שורת קוד אחת.</a:t>
            </a:r>
          </a:p>
        </p:txBody>
      </p:sp>
      <p:pic>
        <p:nvPicPr>
          <p:cNvPr id="12" name="מציין מיקום תוכן 4">
            <a:extLst>
              <a:ext uri="{FF2B5EF4-FFF2-40B4-BE49-F238E27FC236}">
                <a16:creationId xmlns:a16="http://schemas.microsoft.com/office/drawing/2014/main" id="{22EF00D5-3BD0-40F2-A57E-B8F870D0A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91" y="2693372"/>
            <a:ext cx="7121792" cy="4006008"/>
          </a:xfrm>
          <a:prstGeom prst="rect">
            <a:avLst/>
          </a:prstGeom>
        </p:spPr>
      </p:pic>
    </p:spTree>
    <p:extLst>
      <p:ext uri="{BB962C8B-B14F-4D97-AF65-F5344CB8AC3E}">
        <p14:creationId xmlns:p14="http://schemas.microsoft.com/office/powerpoint/2010/main" val="137012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1265</Words>
  <Application>Microsoft Office PowerPoint</Application>
  <PresentationFormat>מסך רחב</PresentationFormat>
  <Paragraphs>112</Paragraphs>
  <Slides>16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Calibri</vt:lpstr>
      <vt:lpstr>Calibri Light</vt:lpstr>
      <vt:lpstr>Office Theme</vt:lpstr>
      <vt:lpstr>הורדה ושימוש של Bolt ב Unity: </vt:lpstr>
      <vt:lpstr>התקנת Unity Hub: דבר ראשון- צריך משתמש של יוניטי: ניתן להירשם כאן: https://unity.com/ וללחוץ על הסמל שהחץ מצביע עליו.      ולאחר מכן, ללחוץ על יצירת משתמש יוניטי.           לבסוף התחברות למשתמש.   </vt:lpstr>
      <vt:lpstr>דבר שני- התקנת הגרסא המתאימה של יוניטי: באתר: unity.com לוחצים על Products &gt;&gt; Get started &gt;&gt; Individual &gt;&gt;  Personal free Get Starte &gt;&gt; Start here ואז אישור ההורדה. לאחר ההתקנה של Unity Hub יש מצד שמאל לשונית בשם Installs ושם יש כפתור ADD ששם ניתן לבחור גירסא של יוניטי. מומלץ להוריד את הגרסא:  (לא קריטי הסיומת).2020.1.                </vt:lpstr>
      <vt:lpstr>התקנת :Bolt נכנסים לתוכנת הUnity  (יתכן ועדיין אין לכם פרוייקט שיצרתם, ולכן צריך ליצור פרוייקט ואז להכנס אליו). לאחר שהתוכנה עולה: לוחצים למעלה על Window&gt;&gt;Assets Store                    </vt:lpstr>
      <vt:lpstr>בחיפוש רושמים bolt ואז לוחצים על      מעט למטה יש כפתור להורדה, ללחוץ עליו ולהוריד. כאשר ההורדה תסתיים יופיע כפתור Import עליו צריך ללחוץ.  לאחר מכן יופיע חלון שבו צריך לוודע שהכל מסומן ב v ואז ללחוץ על Import.          אחרי שיגמר תהליך ה Import, צריך ללחוץ למעלה ביוניטי על הלשונית Tools ואז התקן Bolt&gt;&gt; Import&gt;&gt;Next ואז ישנה בחירה Human Naming \ Programmer Naming, על מנת להבין כיצד להשתמש בבולט, נבחר ב&lt;&lt;Human Naming Generate &lt;&lt; Next  וכאשר יסתיים התהליך ניתן לסגור את החלון.    </vt:lpstr>
      <vt:lpstr> התקנה ו Import  של Bolt Platformer Assets:   </vt:lpstr>
      <vt:lpstr>נכנסים לאתר הבא: https://assetstore.unity.com/packages/essentials/tutorial-projects/bolt-kit-platformer-tutorial-assets-168067 לוחצים על Add to my assets ואז על האפשרות Open Unity ואז יופיע חלון, שבו צריך להוריד ואז Import.                 לאחר מכן אפשר לפתוח את הסצינה הראשונה של המשחק Assets  &gt;&gt;Scenes &gt;&gt; Level01.      הערות: יש לוודא ב Preferences &lt;&lt;Edit  ש Script Changes While Playing  מסומן על  Recompile After Finished Playing.  כמו כן ללחוץ על Tools &gt;&gt;Bolt&gt;&gt; Build unit options.    </vt:lpstr>
      <vt:lpstr>ישנו תהליך שאתם לא מחויבים לעשות -   ניצור סביבה עם חלון שבו נוח לעבוד על הפרויקט:  לחיצה על לשונית Windos&gt;&gt;Graph ואז ניתן לגרור את הכותרת ולהביא אותה ליד Game\Scene וליצור מסך שבו רואים גם את המשחק וגם את הגרף במקביל (כל מסך יהיה קטן מעט), או כל חלון יהיה בגודל מלא, אבל יראו רק אותו.  </vt:lpstr>
      <vt:lpstr>BOLT</vt:lpstr>
      <vt:lpstr>אילו יתרונות שימושיים נמצאים בבולט?</vt:lpstr>
      <vt:lpstr>מצגת של PowerPoint‏</vt:lpstr>
      <vt:lpstr>דוגמה: https://www.youtube.com/watch?v=lTCaIj73r_Q&amp;list=PLivfKP2ufIK6U9oQkUC3hBqVQHkimAGja&amp;index=14&amp;ab_channel=GameGrind</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כיצד מורידים ומשתמשים ב BOLT תוך למטרת שימוש ביוניטי: </dc:title>
  <dc:creator>or hadar</dc:creator>
  <cp:lastModifiedBy>guy ankri</cp:lastModifiedBy>
  <cp:revision>54</cp:revision>
  <dcterms:created xsi:type="dcterms:W3CDTF">2020-09-22T17:56:35Z</dcterms:created>
  <dcterms:modified xsi:type="dcterms:W3CDTF">2020-09-26T17:09:23Z</dcterms:modified>
</cp:coreProperties>
</file>