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72" r:id="rId4"/>
    <p:sldId id="268" r:id="rId5"/>
    <p:sldId id="267" r:id="rId6"/>
    <p:sldId id="269" r:id="rId7"/>
    <p:sldId id="271" r:id="rId8"/>
    <p:sldId id="270" r:id="rId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288" y="16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21.11.15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21.11.15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21.11.15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21.11.15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21.11.15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bg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21.11.15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21.11.15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21.11.15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21.11.15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21.11.15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21.11.15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((Vorname Nachname))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5" name="Picture 14" descr="asl_logo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6351644"/>
            <a:ext cx="785197" cy="360568"/>
          </a:xfrm>
          <a:prstGeom prst="rect">
            <a:avLst/>
          </a:prstGeom>
        </p:spPr>
      </p:pic>
      <p:sp>
        <p:nvSpPr>
          <p:cNvPr id="17" name="Textfeld 6"/>
          <p:cNvSpPr txBox="1"/>
          <p:nvPr/>
        </p:nvSpPr>
        <p:spPr>
          <a:xfrm>
            <a:off x="1188537" y="6308725"/>
            <a:ext cx="3383463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err="1" smtClean="0"/>
              <a:t>Autonomous</a:t>
            </a:r>
            <a:r>
              <a:rPr lang="de-CH" sz="800" b="1" baseline="0" dirty="0" smtClean="0"/>
              <a:t> Systems Lab</a:t>
            </a:r>
            <a:endParaRPr lang="de-CH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Julian Surber</a:t>
            </a:r>
            <a:endParaRPr lang="de-CH" b="1" dirty="0"/>
          </a:p>
          <a:p>
            <a:endParaRPr lang="de-CH" dirty="0"/>
          </a:p>
          <a:p>
            <a:r>
              <a:rPr lang="de-CH" dirty="0" smtClean="0"/>
              <a:t>Semester Thesis</a:t>
            </a:r>
            <a:endParaRPr lang="de-CH" dirty="0"/>
          </a:p>
          <a:p>
            <a:r>
              <a:rPr lang="de-CH" dirty="0" err="1"/>
              <a:t>Supervised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smtClean="0"/>
              <a:t>Margarita </a:t>
            </a:r>
            <a:r>
              <a:rPr lang="de-CH" dirty="0" err="1" smtClean="0"/>
              <a:t>Chli</a:t>
            </a:r>
            <a:r>
              <a:rPr lang="de-CH" dirty="0" smtClean="0"/>
              <a:t> &amp; Lucas Pinto Teixeira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21.11.15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Comparing</a:t>
            </a:r>
            <a:r>
              <a:rPr lang="de-CH" dirty="0" smtClean="0"/>
              <a:t> ROVIO </a:t>
            </a:r>
            <a:r>
              <a:rPr lang="de-CH" dirty="0" err="1" smtClean="0"/>
              <a:t>and</a:t>
            </a:r>
            <a:r>
              <a:rPr lang="de-CH" dirty="0" smtClean="0"/>
              <a:t> OKVIS – </a:t>
            </a:r>
            <a:r>
              <a:rPr lang="de-CH" dirty="0" err="1" smtClean="0"/>
              <a:t>two</a:t>
            </a:r>
            <a:r>
              <a:rPr lang="de-CH" dirty="0" smtClean="0"/>
              <a:t> Visual-</a:t>
            </a:r>
            <a:r>
              <a:rPr lang="de-CH" dirty="0" err="1" smtClean="0"/>
              <a:t>Inertial</a:t>
            </a:r>
            <a:r>
              <a:rPr lang="de-CH" dirty="0" smtClean="0"/>
              <a:t> </a:t>
            </a:r>
            <a:r>
              <a:rPr lang="de-CH" dirty="0" err="1" smtClean="0"/>
              <a:t>Odometry</a:t>
            </a:r>
            <a:r>
              <a:rPr lang="de-CH" dirty="0" smtClean="0"/>
              <a:t> </a:t>
            </a:r>
            <a:r>
              <a:rPr lang="de-CH" dirty="0" err="1" smtClean="0"/>
              <a:t>Approaches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21.11.15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9725956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21.11.15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Evaluation </a:t>
            </a:r>
            <a:r>
              <a:rPr lang="de-CH" dirty="0" err="1" smtClean="0"/>
              <a:t>Metrics</a:t>
            </a:r>
            <a:endParaRPr lang="de-CH" dirty="0"/>
          </a:p>
        </p:txBody>
      </p:sp>
      <p:grpSp>
        <p:nvGrpSpPr>
          <p:cNvPr id="86" name="Gruppierung 85"/>
          <p:cNvGrpSpPr/>
          <p:nvPr/>
        </p:nvGrpSpPr>
        <p:grpSpPr>
          <a:xfrm>
            <a:off x="470559" y="1845114"/>
            <a:ext cx="3910575" cy="4127672"/>
            <a:chOff x="470559" y="1845114"/>
            <a:chExt cx="3910575" cy="4127672"/>
          </a:xfrm>
        </p:grpSpPr>
        <p:grpSp>
          <p:nvGrpSpPr>
            <p:cNvPr id="16" name="Gruppierung 15"/>
            <p:cNvGrpSpPr/>
            <p:nvPr/>
          </p:nvGrpSpPr>
          <p:grpSpPr>
            <a:xfrm>
              <a:off x="713531" y="4947233"/>
              <a:ext cx="886631" cy="1025553"/>
              <a:chOff x="1364385" y="3421784"/>
              <a:chExt cx="886631" cy="1025553"/>
            </a:xfrm>
          </p:grpSpPr>
          <p:cxnSp>
            <p:nvCxnSpPr>
              <p:cNvPr id="8" name="Gerade Verbindung mit Pfeil 7"/>
              <p:cNvCxnSpPr/>
              <p:nvPr/>
            </p:nvCxnSpPr>
            <p:spPr>
              <a:xfrm flipV="1">
                <a:off x="1563795" y="3421784"/>
                <a:ext cx="0" cy="6297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/>
              <p:cNvCxnSpPr/>
              <p:nvPr/>
            </p:nvCxnSpPr>
            <p:spPr>
              <a:xfrm>
                <a:off x="1563795" y="4067509"/>
                <a:ext cx="68722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/>
              <p:nvPr/>
            </p:nvCxnSpPr>
            <p:spPr>
              <a:xfrm flipH="1">
                <a:off x="1364385" y="4067509"/>
                <a:ext cx="199410" cy="3514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/>
              <p:cNvSpPr txBox="1"/>
              <p:nvPr/>
            </p:nvSpPr>
            <p:spPr>
              <a:xfrm>
                <a:off x="1565338" y="4078005"/>
                <a:ext cx="248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I</a:t>
                </a:r>
                <a:endParaRPr lang="de-DE" dirty="0"/>
              </a:p>
            </p:txBody>
          </p:sp>
        </p:grpSp>
        <p:grpSp>
          <p:nvGrpSpPr>
            <p:cNvPr id="17" name="Gruppierung 16"/>
            <p:cNvGrpSpPr/>
            <p:nvPr/>
          </p:nvGrpSpPr>
          <p:grpSpPr>
            <a:xfrm>
              <a:off x="3494503" y="4814285"/>
              <a:ext cx="886631" cy="1025553"/>
              <a:chOff x="1364385" y="3421784"/>
              <a:chExt cx="886631" cy="1025553"/>
            </a:xfrm>
          </p:grpSpPr>
          <p:cxnSp>
            <p:nvCxnSpPr>
              <p:cNvPr id="18" name="Gerade Verbindung mit Pfeil 17"/>
              <p:cNvCxnSpPr/>
              <p:nvPr/>
            </p:nvCxnSpPr>
            <p:spPr>
              <a:xfrm flipV="1">
                <a:off x="1563795" y="3421784"/>
                <a:ext cx="0" cy="6297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/>
              <p:nvPr/>
            </p:nvCxnSpPr>
            <p:spPr>
              <a:xfrm>
                <a:off x="1563795" y="4067509"/>
                <a:ext cx="68722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 flipH="1">
                <a:off x="1364385" y="4067509"/>
                <a:ext cx="199410" cy="3514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/>
              <p:cNvSpPr txBox="1"/>
              <p:nvPr/>
            </p:nvSpPr>
            <p:spPr>
              <a:xfrm>
                <a:off x="1565338" y="407800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J</a:t>
                </a:r>
                <a:endParaRPr lang="de-DE" dirty="0"/>
              </a:p>
            </p:txBody>
          </p:sp>
        </p:grpSp>
        <p:cxnSp>
          <p:nvCxnSpPr>
            <p:cNvPr id="45" name="Gerade Verbindung mit Pfeil 44"/>
            <p:cNvCxnSpPr/>
            <p:nvPr/>
          </p:nvCxnSpPr>
          <p:spPr>
            <a:xfrm flipV="1">
              <a:off x="976059" y="3078833"/>
              <a:ext cx="274979" cy="23652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flipH="1" flipV="1">
              <a:off x="2350939" y="2826257"/>
              <a:ext cx="1248517" cy="24848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pierung 57"/>
            <p:cNvGrpSpPr/>
            <p:nvPr/>
          </p:nvGrpSpPr>
          <p:grpSpPr>
            <a:xfrm>
              <a:off x="1050085" y="2180532"/>
              <a:ext cx="886631" cy="997145"/>
              <a:chOff x="1364385" y="3421784"/>
              <a:chExt cx="886631" cy="997145"/>
            </a:xfrm>
          </p:grpSpPr>
          <p:cxnSp>
            <p:nvCxnSpPr>
              <p:cNvPr id="59" name="Gerade Verbindung mit Pfeil 58"/>
              <p:cNvCxnSpPr/>
              <p:nvPr/>
            </p:nvCxnSpPr>
            <p:spPr>
              <a:xfrm flipV="1">
                <a:off x="1563795" y="3421784"/>
                <a:ext cx="0" cy="6297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/>
              <p:cNvCxnSpPr/>
              <p:nvPr/>
            </p:nvCxnSpPr>
            <p:spPr>
              <a:xfrm>
                <a:off x="1563795" y="4067509"/>
                <a:ext cx="68722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 flipH="1">
                <a:off x="1364385" y="4067509"/>
                <a:ext cx="199410" cy="3514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feld 61"/>
              <p:cNvSpPr txBox="1"/>
              <p:nvPr/>
            </p:nvSpPr>
            <p:spPr>
              <a:xfrm>
                <a:off x="1565338" y="3690441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B</a:t>
                </a:r>
                <a:endParaRPr lang="de-DE" dirty="0"/>
              </a:p>
            </p:txBody>
          </p:sp>
        </p:grpSp>
        <p:grpSp>
          <p:nvGrpSpPr>
            <p:cNvPr id="63" name="Gruppierung 62"/>
            <p:cNvGrpSpPr/>
            <p:nvPr/>
          </p:nvGrpSpPr>
          <p:grpSpPr>
            <a:xfrm>
              <a:off x="2053692" y="2045251"/>
              <a:ext cx="886631" cy="997145"/>
              <a:chOff x="1364385" y="3421784"/>
              <a:chExt cx="886631" cy="997145"/>
            </a:xfrm>
          </p:grpSpPr>
          <p:cxnSp>
            <p:nvCxnSpPr>
              <p:cNvPr id="64" name="Gerade Verbindung mit Pfeil 63"/>
              <p:cNvCxnSpPr/>
              <p:nvPr/>
            </p:nvCxnSpPr>
            <p:spPr>
              <a:xfrm flipV="1">
                <a:off x="1563795" y="3421784"/>
                <a:ext cx="0" cy="6297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/>
              <p:nvPr/>
            </p:nvCxnSpPr>
            <p:spPr>
              <a:xfrm>
                <a:off x="1563795" y="4067509"/>
                <a:ext cx="68722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/>
              <p:nvPr/>
            </p:nvCxnSpPr>
            <p:spPr>
              <a:xfrm flipH="1">
                <a:off x="1364385" y="4067509"/>
                <a:ext cx="199410" cy="3514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feld 66"/>
              <p:cNvSpPr txBox="1"/>
              <p:nvPr/>
            </p:nvSpPr>
            <p:spPr>
              <a:xfrm>
                <a:off x="1563795" y="3712604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</a:t>
                </a:r>
                <a:endParaRPr lang="de-DE" dirty="0"/>
              </a:p>
            </p:txBody>
          </p:sp>
        </p:grpSp>
        <p:sp>
          <p:nvSpPr>
            <p:cNvPr id="68" name="Rechteck 67"/>
            <p:cNvSpPr/>
            <p:nvPr/>
          </p:nvSpPr>
          <p:spPr>
            <a:xfrm>
              <a:off x="661200" y="1845114"/>
              <a:ext cx="2497873" cy="1584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1253060" y="1847859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Robot</a:t>
              </a:r>
              <a:endParaRPr lang="de-DE" dirty="0"/>
            </a:p>
          </p:txBody>
        </p:sp>
        <p:pic>
          <p:nvPicPr>
            <p:cNvPr id="82" name="Bild 81" descr="Bildschirmfoto 2015-11-21 um 14.35.5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482" y="3795283"/>
              <a:ext cx="543733" cy="319443"/>
            </a:xfrm>
            <a:prstGeom prst="rect">
              <a:avLst/>
            </a:prstGeom>
          </p:spPr>
        </p:pic>
        <p:pic>
          <p:nvPicPr>
            <p:cNvPr id="83" name="Bild 82" descr="Bildschirmfoto 2015-11-21 um 14.36.0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482" y="4163280"/>
              <a:ext cx="570041" cy="295577"/>
            </a:xfrm>
            <a:prstGeom prst="rect">
              <a:avLst/>
            </a:prstGeom>
          </p:spPr>
        </p:pic>
        <p:pic>
          <p:nvPicPr>
            <p:cNvPr id="84" name="Bild 83" descr="Bildschirmfoto 2015-11-21 um 14.36.1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59" y="3777602"/>
              <a:ext cx="542274" cy="332143"/>
            </a:xfrm>
            <a:prstGeom prst="rect">
              <a:avLst/>
            </a:prstGeom>
          </p:spPr>
        </p:pic>
        <p:pic>
          <p:nvPicPr>
            <p:cNvPr id="85" name="Bild 84" descr="Bildschirmfoto 2015-11-21 um 14.36.2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59" y="4109745"/>
              <a:ext cx="579526" cy="349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602560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21.11.15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ROVIO </a:t>
            </a:r>
            <a:r>
              <a:rPr lang="de-CH" dirty="0"/>
              <a:t>– </a:t>
            </a:r>
            <a:r>
              <a:rPr lang="de-CH" dirty="0" smtClean="0"/>
              <a:t>Robust Visual </a:t>
            </a:r>
            <a:r>
              <a:rPr lang="de-CH" dirty="0" err="1" smtClean="0"/>
              <a:t>Inertial</a:t>
            </a:r>
            <a:r>
              <a:rPr lang="de-CH" dirty="0" smtClean="0"/>
              <a:t> </a:t>
            </a:r>
            <a:r>
              <a:rPr lang="de-CH" dirty="0" err="1"/>
              <a:t>Odometry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a </a:t>
            </a:r>
            <a:r>
              <a:rPr lang="de-CH" dirty="0" err="1"/>
              <a:t>Direct</a:t>
            </a:r>
            <a:r>
              <a:rPr lang="de-CH" dirty="0"/>
              <a:t> EKF-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smtClean="0"/>
              <a:t>Approach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2612148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21.11.15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OKVIS – Optimal </a:t>
            </a:r>
            <a:r>
              <a:rPr lang="de-CH" dirty="0" err="1" smtClean="0"/>
              <a:t>Keyframe-Based</a:t>
            </a:r>
            <a:r>
              <a:rPr lang="de-CH" dirty="0" smtClean="0"/>
              <a:t> Visual </a:t>
            </a:r>
            <a:r>
              <a:rPr lang="de-CH" dirty="0" err="1" smtClean="0"/>
              <a:t>Inertial</a:t>
            </a:r>
            <a:r>
              <a:rPr lang="de-CH" dirty="0" smtClean="0"/>
              <a:t> SLAM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4013098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21.11.15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Datasets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2612148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21.11.15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 Sensor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5790895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21.11.15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r>
              <a:rPr lang="de-CH" dirty="0" smtClean="0"/>
              <a:t> ...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7112093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owerPoint_Template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PowerPoint_Template.potx</Template>
  <TotalTime>0</TotalTime>
  <Words>124</Words>
  <Application>Microsoft Macintosh PowerPoint</Application>
  <PresentationFormat>Bildschirmpräsentation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PowerPoint_Template</vt:lpstr>
      <vt:lpstr>Comparing ROVIO and OKVIS – two Visual-Inertial Odometry Approaches</vt:lpstr>
      <vt:lpstr>Introduction</vt:lpstr>
      <vt:lpstr>Evaluation Metrics</vt:lpstr>
      <vt:lpstr>ROVIO – Robust Visual Inertial Odometry Using a Direct EKF-Based Approach</vt:lpstr>
      <vt:lpstr>OKVIS – Optimal Keyframe-Based Visual Inertial SLAM</vt:lpstr>
      <vt:lpstr>Datasets</vt:lpstr>
      <vt:lpstr>VI Sensor</vt:lpstr>
      <vt:lpstr>Results 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Valentin Surber</cp:lastModifiedBy>
  <cp:revision>65</cp:revision>
  <cp:lastPrinted>2013-06-08T11:22:51Z</cp:lastPrinted>
  <dcterms:created xsi:type="dcterms:W3CDTF">2013-05-24T16:23:39Z</dcterms:created>
  <dcterms:modified xsi:type="dcterms:W3CDTF">2015-11-21T13:47:48Z</dcterms:modified>
</cp:coreProperties>
</file>