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5.xml" ContentType="application/inkml+xml"/>
  <Override PartName="/ppt/notesSlides/notesSlide9.xml" ContentType="application/vnd.openxmlformats-officedocument.presentationml.notesSlide+xml"/>
  <Override PartName="/ppt/ink/ink6.xml" ContentType="application/inkml+xml"/>
  <Override PartName="/ppt/notesSlides/notesSlide10.xml" ContentType="application/vnd.openxmlformats-officedocument.presentationml.notesSlide+xml"/>
  <Override PartName="/ppt/ink/ink7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8" r:id="rId9"/>
    <p:sldId id="261" r:id="rId10"/>
    <p:sldId id="262" r:id="rId11"/>
    <p:sldId id="269" r:id="rId12"/>
    <p:sldId id="270" r:id="rId13"/>
    <p:sldId id="263" r:id="rId14"/>
    <p:sldId id="26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1221" autoAdjust="0"/>
  </p:normalViewPr>
  <p:slideViewPr>
    <p:cSldViewPr snapToGrid="0">
      <p:cViewPr varScale="1">
        <p:scale>
          <a:sx n="98" d="100"/>
          <a:sy n="98" d="100"/>
        </p:scale>
        <p:origin x="8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231B7C-213E-4288-8DFC-DA92D83D542F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94137AD-4063-4E0F-B8B0-A5B442165262}">
      <dgm:prSet/>
      <dgm:spPr/>
      <dgm:t>
        <a:bodyPr/>
        <a:lstStyle/>
        <a:p>
          <a:r>
            <a:rPr lang="ko-KR"/>
            <a:t>충분한 데이터포인트</a:t>
          </a:r>
          <a:endParaRPr lang="en-US"/>
        </a:p>
      </dgm:t>
    </dgm:pt>
    <dgm:pt modelId="{3C856AB7-2ABB-4570-8951-D862D46B395F}" type="parTrans" cxnId="{7157C539-5FF1-40A5-9D1D-1371E84A0BB5}">
      <dgm:prSet/>
      <dgm:spPr/>
      <dgm:t>
        <a:bodyPr/>
        <a:lstStyle/>
        <a:p>
          <a:endParaRPr lang="en-US"/>
        </a:p>
      </dgm:t>
    </dgm:pt>
    <dgm:pt modelId="{E1F14BE6-B3D3-4B02-8CA3-B0D9035DB941}" type="sibTrans" cxnId="{7157C539-5FF1-40A5-9D1D-1371E84A0BB5}">
      <dgm:prSet/>
      <dgm:spPr/>
      <dgm:t>
        <a:bodyPr/>
        <a:lstStyle/>
        <a:p>
          <a:endParaRPr lang="en-US"/>
        </a:p>
      </dgm:t>
    </dgm:pt>
    <dgm:pt modelId="{1ACC84C7-B26A-4CB6-A5CD-4E0CC47B7B07}">
      <dgm:prSet/>
      <dgm:spPr/>
      <dgm:t>
        <a:bodyPr/>
        <a:lstStyle/>
        <a:p>
          <a:r>
            <a:rPr lang="ko-KR"/>
            <a:t>적절한 이상치 및 결측치 수</a:t>
          </a:r>
          <a:endParaRPr lang="en-US"/>
        </a:p>
      </dgm:t>
    </dgm:pt>
    <dgm:pt modelId="{EDB90FCD-4C9D-4AD5-957E-E7A0D65821D4}" type="parTrans" cxnId="{09B228C8-BFA0-4CB3-9C65-98370E275178}">
      <dgm:prSet/>
      <dgm:spPr/>
      <dgm:t>
        <a:bodyPr/>
        <a:lstStyle/>
        <a:p>
          <a:endParaRPr lang="en-US"/>
        </a:p>
      </dgm:t>
    </dgm:pt>
    <dgm:pt modelId="{8B161BBF-5698-439A-9211-F9CA7124D3CB}" type="sibTrans" cxnId="{09B228C8-BFA0-4CB3-9C65-98370E275178}">
      <dgm:prSet/>
      <dgm:spPr/>
      <dgm:t>
        <a:bodyPr/>
        <a:lstStyle/>
        <a:p>
          <a:endParaRPr lang="en-US"/>
        </a:p>
      </dgm:t>
    </dgm:pt>
    <dgm:pt modelId="{D23B8933-F3C0-4BE0-81E7-60285389AD62}">
      <dgm:prSet/>
      <dgm:spPr/>
      <dgm:t>
        <a:bodyPr/>
        <a:lstStyle/>
        <a:p>
          <a:r>
            <a:rPr lang="ko-KR"/>
            <a:t>기본 특성의 수</a:t>
          </a:r>
          <a:r>
            <a:rPr lang="en-US"/>
            <a:t>(</a:t>
          </a:r>
          <a:r>
            <a:rPr lang="ko-KR"/>
            <a:t>약 </a:t>
          </a:r>
          <a:r>
            <a:rPr lang="en-US"/>
            <a:t>10</a:t>
          </a:r>
          <a:r>
            <a:rPr lang="ko-KR"/>
            <a:t>개</a:t>
          </a:r>
          <a:r>
            <a:rPr lang="en-US"/>
            <a:t>)</a:t>
          </a:r>
        </a:p>
      </dgm:t>
    </dgm:pt>
    <dgm:pt modelId="{87C983FE-8BA0-4D72-A750-E15972AF670E}" type="parTrans" cxnId="{E2A194E0-1948-48C5-B721-22A509C9E971}">
      <dgm:prSet/>
      <dgm:spPr/>
      <dgm:t>
        <a:bodyPr/>
        <a:lstStyle/>
        <a:p>
          <a:endParaRPr lang="en-US"/>
        </a:p>
      </dgm:t>
    </dgm:pt>
    <dgm:pt modelId="{2F1B9471-45B0-4926-8F33-5C2FAC632D70}" type="sibTrans" cxnId="{E2A194E0-1948-48C5-B721-22A509C9E971}">
      <dgm:prSet/>
      <dgm:spPr/>
      <dgm:t>
        <a:bodyPr/>
        <a:lstStyle/>
        <a:p>
          <a:endParaRPr lang="en-US"/>
        </a:p>
      </dgm:t>
    </dgm:pt>
    <dgm:pt modelId="{3A84A82B-16F3-45D0-ACF3-D3EEAF7D82DA}">
      <dgm:prSet/>
      <dgm:spPr/>
      <dgm:t>
        <a:bodyPr/>
        <a:lstStyle/>
        <a:p>
          <a:r>
            <a:rPr lang="ko-KR" b="1"/>
            <a:t>회귀</a:t>
          </a:r>
          <a:r>
            <a:rPr lang="en-US" b="1"/>
            <a:t>/</a:t>
          </a:r>
          <a:r>
            <a:rPr lang="ko-KR" b="1"/>
            <a:t>분류</a:t>
          </a:r>
          <a:r>
            <a:rPr lang="ko-KR"/>
            <a:t> 문제로 다양하게 시도할 수 있는 가능성</a:t>
          </a:r>
          <a:endParaRPr lang="en-US"/>
        </a:p>
      </dgm:t>
    </dgm:pt>
    <dgm:pt modelId="{FD408042-7C07-442E-B469-2A0C799C15C3}" type="parTrans" cxnId="{C1FFA120-08C9-4503-B9F3-33E30493AE9A}">
      <dgm:prSet/>
      <dgm:spPr/>
      <dgm:t>
        <a:bodyPr/>
        <a:lstStyle/>
        <a:p>
          <a:endParaRPr lang="en-US"/>
        </a:p>
      </dgm:t>
    </dgm:pt>
    <dgm:pt modelId="{B4EA60D8-B41E-4280-B8E2-69CFB427FC7E}" type="sibTrans" cxnId="{C1FFA120-08C9-4503-B9F3-33E30493AE9A}">
      <dgm:prSet/>
      <dgm:spPr/>
      <dgm:t>
        <a:bodyPr/>
        <a:lstStyle/>
        <a:p>
          <a:endParaRPr lang="en-US"/>
        </a:p>
      </dgm:t>
    </dgm:pt>
    <dgm:pt modelId="{24BE65D6-C5FF-42C8-AE3A-EC064CB720F3}">
      <dgm:prSet/>
      <dgm:spPr/>
      <dgm:t>
        <a:bodyPr/>
        <a:lstStyle/>
        <a:p>
          <a:r>
            <a:rPr lang="ko-KR" b="1"/>
            <a:t>회귀 문제로 정의</a:t>
          </a:r>
          <a:endParaRPr lang="en-US"/>
        </a:p>
      </dgm:t>
    </dgm:pt>
    <dgm:pt modelId="{1752B5ED-66A6-4E2C-B3DC-743C60477EEC}" type="parTrans" cxnId="{973FC82B-F9C3-4373-B130-CF62F1D756F9}">
      <dgm:prSet/>
      <dgm:spPr/>
      <dgm:t>
        <a:bodyPr/>
        <a:lstStyle/>
        <a:p>
          <a:endParaRPr lang="en-US"/>
        </a:p>
      </dgm:t>
    </dgm:pt>
    <dgm:pt modelId="{751D9E7B-C363-4E2C-87D5-A56E38998BC5}" type="sibTrans" cxnId="{973FC82B-F9C3-4373-B130-CF62F1D756F9}">
      <dgm:prSet/>
      <dgm:spPr/>
      <dgm:t>
        <a:bodyPr/>
        <a:lstStyle/>
        <a:p>
          <a:endParaRPr lang="en-US"/>
        </a:p>
      </dgm:t>
    </dgm:pt>
    <dgm:pt modelId="{FC432922-A8F1-4B65-9B8B-CDB09E9ED996}" type="pres">
      <dgm:prSet presAssocID="{20231B7C-213E-4288-8DFC-DA92D83D542F}" presName="matrix" presStyleCnt="0">
        <dgm:presLayoutVars>
          <dgm:chMax val="1"/>
          <dgm:dir/>
          <dgm:resizeHandles val="exact"/>
        </dgm:presLayoutVars>
      </dgm:prSet>
      <dgm:spPr/>
    </dgm:pt>
    <dgm:pt modelId="{16BE04C7-C7E9-419B-9416-41E442DB8887}" type="pres">
      <dgm:prSet presAssocID="{20231B7C-213E-4288-8DFC-DA92D83D542F}" presName="diamond" presStyleLbl="bgShp" presStyleIdx="0" presStyleCnt="1"/>
      <dgm:spPr/>
    </dgm:pt>
    <dgm:pt modelId="{B6E8F76F-09FD-4F3D-94EA-4AE492D8DD96}" type="pres">
      <dgm:prSet presAssocID="{20231B7C-213E-4288-8DFC-DA92D83D542F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9F94A73-8552-490B-927C-FA14469B2DA3}" type="pres">
      <dgm:prSet presAssocID="{20231B7C-213E-4288-8DFC-DA92D83D542F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B289BAC-0975-4CF0-8870-03D28F4AAC9B}" type="pres">
      <dgm:prSet presAssocID="{20231B7C-213E-4288-8DFC-DA92D83D542F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8E3B08F-E78B-4AD7-83D0-DE8665F373BE}" type="pres">
      <dgm:prSet presAssocID="{20231B7C-213E-4288-8DFC-DA92D83D542F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2F6CF08-1991-4512-86EC-EB8EA6EC9551}" type="presOf" srcId="{20231B7C-213E-4288-8DFC-DA92D83D542F}" destId="{FC432922-A8F1-4B65-9B8B-CDB09E9ED996}" srcOrd="0" destOrd="0" presId="urn:microsoft.com/office/officeart/2005/8/layout/matrix3"/>
    <dgm:cxn modelId="{1C573712-C025-4605-AE60-CE7E21C231EA}" type="presOf" srcId="{3A84A82B-16F3-45D0-ACF3-D3EEAF7D82DA}" destId="{28E3B08F-E78B-4AD7-83D0-DE8665F373BE}" srcOrd="0" destOrd="0" presId="urn:microsoft.com/office/officeart/2005/8/layout/matrix3"/>
    <dgm:cxn modelId="{C1FFA120-08C9-4503-B9F3-33E30493AE9A}" srcId="{20231B7C-213E-4288-8DFC-DA92D83D542F}" destId="{3A84A82B-16F3-45D0-ACF3-D3EEAF7D82DA}" srcOrd="3" destOrd="0" parTransId="{FD408042-7C07-442E-B469-2A0C799C15C3}" sibTransId="{B4EA60D8-B41E-4280-B8E2-69CFB427FC7E}"/>
    <dgm:cxn modelId="{973FC82B-F9C3-4373-B130-CF62F1D756F9}" srcId="{3A84A82B-16F3-45D0-ACF3-D3EEAF7D82DA}" destId="{24BE65D6-C5FF-42C8-AE3A-EC064CB720F3}" srcOrd="0" destOrd="0" parTransId="{1752B5ED-66A6-4E2C-B3DC-743C60477EEC}" sibTransId="{751D9E7B-C363-4E2C-87D5-A56E38998BC5}"/>
    <dgm:cxn modelId="{7157C539-5FF1-40A5-9D1D-1371E84A0BB5}" srcId="{20231B7C-213E-4288-8DFC-DA92D83D542F}" destId="{694137AD-4063-4E0F-B8B0-A5B442165262}" srcOrd="0" destOrd="0" parTransId="{3C856AB7-2ABB-4570-8951-D862D46B395F}" sibTransId="{E1F14BE6-B3D3-4B02-8CA3-B0D9035DB941}"/>
    <dgm:cxn modelId="{B5651A54-970D-4E7D-8574-7656715CABD1}" type="presOf" srcId="{694137AD-4063-4E0F-B8B0-A5B442165262}" destId="{B6E8F76F-09FD-4F3D-94EA-4AE492D8DD96}" srcOrd="0" destOrd="0" presId="urn:microsoft.com/office/officeart/2005/8/layout/matrix3"/>
    <dgm:cxn modelId="{59EAB487-6648-40EC-A37D-F768CAD83BB3}" type="presOf" srcId="{D23B8933-F3C0-4BE0-81E7-60285389AD62}" destId="{9B289BAC-0975-4CF0-8870-03D28F4AAC9B}" srcOrd="0" destOrd="0" presId="urn:microsoft.com/office/officeart/2005/8/layout/matrix3"/>
    <dgm:cxn modelId="{190B1F9A-68E4-421B-B3C7-5B5E75CF6BB5}" type="presOf" srcId="{1ACC84C7-B26A-4CB6-A5CD-4E0CC47B7B07}" destId="{79F94A73-8552-490B-927C-FA14469B2DA3}" srcOrd="0" destOrd="0" presId="urn:microsoft.com/office/officeart/2005/8/layout/matrix3"/>
    <dgm:cxn modelId="{09B228C8-BFA0-4CB3-9C65-98370E275178}" srcId="{20231B7C-213E-4288-8DFC-DA92D83D542F}" destId="{1ACC84C7-B26A-4CB6-A5CD-4E0CC47B7B07}" srcOrd="1" destOrd="0" parTransId="{EDB90FCD-4C9D-4AD5-957E-E7A0D65821D4}" sibTransId="{8B161BBF-5698-439A-9211-F9CA7124D3CB}"/>
    <dgm:cxn modelId="{9180FEDC-2849-4251-8720-504548D7432C}" type="presOf" srcId="{24BE65D6-C5FF-42C8-AE3A-EC064CB720F3}" destId="{28E3B08F-E78B-4AD7-83D0-DE8665F373BE}" srcOrd="0" destOrd="1" presId="urn:microsoft.com/office/officeart/2005/8/layout/matrix3"/>
    <dgm:cxn modelId="{E2A194E0-1948-48C5-B721-22A509C9E971}" srcId="{20231B7C-213E-4288-8DFC-DA92D83D542F}" destId="{D23B8933-F3C0-4BE0-81E7-60285389AD62}" srcOrd="2" destOrd="0" parTransId="{87C983FE-8BA0-4D72-A750-E15972AF670E}" sibTransId="{2F1B9471-45B0-4926-8F33-5C2FAC632D70}"/>
    <dgm:cxn modelId="{85953C8A-3235-4878-B932-601A5EF99769}" type="presParOf" srcId="{FC432922-A8F1-4B65-9B8B-CDB09E9ED996}" destId="{16BE04C7-C7E9-419B-9416-41E442DB8887}" srcOrd="0" destOrd="0" presId="urn:microsoft.com/office/officeart/2005/8/layout/matrix3"/>
    <dgm:cxn modelId="{D02D1E8E-975C-4818-966F-8BE349AC8EB8}" type="presParOf" srcId="{FC432922-A8F1-4B65-9B8B-CDB09E9ED996}" destId="{B6E8F76F-09FD-4F3D-94EA-4AE492D8DD96}" srcOrd="1" destOrd="0" presId="urn:microsoft.com/office/officeart/2005/8/layout/matrix3"/>
    <dgm:cxn modelId="{EE11AE55-2AFB-475B-956B-9B962FEBF2D9}" type="presParOf" srcId="{FC432922-A8F1-4B65-9B8B-CDB09E9ED996}" destId="{79F94A73-8552-490B-927C-FA14469B2DA3}" srcOrd="2" destOrd="0" presId="urn:microsoft.com/office/officeart/2005/8/layout/matrix3"/>
    <dgm:cxn modelId="{4C1720F1-0AF5-47BE-89A3-7CCC0FC4EC32}" type="presParOf" srcId="{FC432922-A8F1-4B65-9B8B-CDB09E9ED996}" destId="{9B289BAC-0975-4CF0-8870-03D28F4AAC9B}" srcOrd="3" destOrd="0" presId="urn:microsoft.com/office/officeart/2005/8/layout/matrix3"/>
    <dgm:cxn modelId="{4E125180-C766-4EAB-9986-FD4E4CB84C5A}" type="presParOf" srcId="{FC432922-A8F1-4B65-9B8B-CDB09E9ED996}" destId="{28E3B08F-E78B-4AD7-83D0-DE8665F373B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BE04C7-C7E9-419B-9416-41E442DB8887}">
      <dsp:nvSpPr>
        <dsp:cNvPr id="0" name=""/>
        <dsp:cNvSpPr/>
      </dsp:nvSpPr>
      <dsp:spPr>
        <a:xfrm>
          <a:off x="682185" y="0"/>
          <a:ext cx="5536141" cy="5536141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E8F76F-09FD-4F3D-94EA-4AE492D8DD96}">
      <dsp:nvSpPr>
        <dsp:cNvPr id="0" name=""/>
        <dsp:cNvSpPr/>
      </dsp:nvSpPr>
      <dsp:spPr>
        <a:xfrm>
          <a:off x="1208118" y="525933"/>
          <a:ext cx="2159094" cy="215909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/>
            <a:t>충분한 데이터포인트</a:t>
          </a:r>
          <a:endParaRPr lang="en-US" sz="1800" kern="1200"/>
        </a:p>
      </dsp:txBody>
      <dsp:txXfrm>
        <a:off x="1313516" y="631331"/>
        <a:ext cx="1948298" cy="1948298"/>
      </dsp:txXfrm>
    </dsp:sp>
    <dsp:sp modelId="{79F94A73-8552-490B-927C-FA14469B2DA3}">
      <dsp:nvSpPr>
        <dsp:cNvPr id="0" name=""/>
        <dsp:cNvSpPr/>
      </dsp:nvSpPr>
      <dsp:spPr>
        <a:xfrm>
          <a:off x="3533298" y="525933"/>
          <a:ext cx="2159094" cy="2159094"/>
        </a:xfrm>
        <a:prstGeom prst="roundRect">
          <a:avLst/>
        </a:prstGeom>
        <a:solidFill>
          <a:schemeClr val="accent5">
            <a:hueOff val="5803288"/>
            <a:satOff val="2564"/>
            <a:lumOff val="-28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/>
            <a:t>적절한 이상치 및 결측치 수</a:t>
          </a:r>
          <a:endParaRPr lang="en-US" sz="1800" kern="1200"/>
        </a:p>
      </dsp:txBody>
      <dsp:txXfrm>
        <a:off x="3638696" y="631331"/>
        <a:ext cx="1948298" cy="1948298"/>
      </dsp:txXfrm>
    </dsp:sp>
    <dsp:sp modelId="{9B289BAC-0975-4CF0-8870-03D28F4AAC9B}">
      <dsp:nvSpPr>
        <dsp:cNvPr id="0" name=""/>
        <dsp:cNvSpPr/>
      </dsp:nvSpPr>
      <dsp:spPr>
        <a:xfrm>
          <a:off x="1208118" y="2851112"/>
          <a:ext cx="2159094" cy="2159094"/>
        </a:xfrm>
        <a:prstGeom prst="roundRect">
          <a:avLst/>
        </a:prstGeom>
        <a:solidFill>
          <a:schemeClr val="accent5">
            <a:hueOff val="11606576"/>
            <a:satOff val="5128"/>
            <a:lumOff val="-5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/>
            <a:t>기본 특성의 수</a:t>
          </a:r>
          <a:r>
            <a:rPr lang="en-US" sz="1800" kern="1200"/>
            <a:t>(</a:t>
          </a:r>
          <a:r>
            <a:rPr lang="ko-KR" sz="1800" kern="1200"/>
            <a:t>약 </a:t>
          </a:r>
          <a:r>
            <a:rPr lang="en-US" sz="1800" kern="1200"/>
            <a:t>10</a:t>
          </a:r>
          <a:r>
            <a:rPr lang="ko-KR" sz="1800" kern="1200"/>
            <a:t>개</a:t>
          </a:r>
          <a:r>
            <a:rPr lang="en-US" sz="1800" kern="1200"/>
            <a:t>)</a:t>
          </a:r>
        </a:p>
      </dsp:txBody>
      <dsp:txXfrm>
        <a:off x="1313516" y="2956510"/>
        <a:ext cx="1948298" cy="1948298"/>
      </dsp:txXfrm>
    </dsp:sp>
    <dsp:sp modelId="{28E3B08F-E78B-4AD7-83D0-DE8665F373BE}">
      <dsp:nvSpPr>
        <dsp:cNvPr id="0" name=""/>
        <dsp:cNvSpPr/>
      </dsp:nvSpPr>
      <dsp:spPr>
        <a:xfrm>
          <a:off x="3533298" y="2851112"/>
          <a:ext cx="2159094" cy="2159094"/>
        </a:xfrm>
        <a:prstGeom prst="roundRect">
          <a:avLst/>
        </a:prstGeom>
        <a:solidFill>
          <a:schemeClr val="accent5">
            <a:hueOff val="17409864"/>
            <a:satOff val="7692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b="1" kern="1200"/>
            <a:t>회귀</a:t>
          </a:r>
          <a:r>
            <a:rPr lang="en-US" sz="1800" b="1" kern="1200"/>
            <a:t>/</a:t>
          </a:r>
          <a:r>
            <a:rPr lang="ko-KR" sz="1800" b="1" kern="1200"/>
            <a:t>분류</a:t>
          </a:r>
          <a:r>
            <a:rPr lang="ko-KR" sz="1800" kern="1200"/>
            <a:t> 문제로 다양하게 시도할 수 있는 가능성</a:t>
          </a:r>
          <a:endParaRPr lang="en-US" sz="18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400" b="1" kern="1200"/>
            <a:t>회귀 문제로 정의</a:t>
          </a:r>
          <a:endParaRPr lang="en-US" sz="1400" kern="1200"/>
        </a:p>
      </dsp:txBody>
      <dsp:txXfrm>
        <a:off x="3638696" y="2956510"/>
        <a:ext cx="1948298" cy="1948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03:26:33.3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03:42:29.4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03:48:27.0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03:51:04.4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04:51:57.9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04:53:17.4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07:55:12.8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A71C3-1207-45B2-80DB-1B98BD48E99F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928F8-EE89-4FE1-B043-099D872B7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022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선정 이유는 다음과 같습니다</a:t>
            </a:r>
            <a:r>
              <a:rPr lang="en-US" altLang="ko-KR" dirty="0"/>
              <a:t>. </a:t>
            </a:r>
            <a:r>
              <a:rPr lang="ko-KR" altLang="en-US" dirty="0"/>
              <a:t>해당 데이터는 </a:t>
            </a:r>
            <a:r>
              <a:rPr lang="en-US" altLang="ko-KR" dirty="0"/>
              <a:t>Kaggle </a:t>
            </a:r>
            <a:r>
              <a:rPr lang="ko-KR" altLang="en-US" dirty="0"/>
              <a:t>데이터셋에서 검색하여 찾은 것인데요</a:t>
            </a:r>
            <a:r>
              <a:rPr lang="en-US" altLang="ko-KR" dirty="0"/>
              <a:t>. 6</a:t>
            </a:r>
            <a:r>
              <a:rPr lang="ko-KR" altLang="en-US" dirty="0"/>
              <a:t>만</a:t>
            </a:r>
            <a:r>
              <a:rPr lang="en-US" altLang="ko-KR" dirty="0"/>
              <a:t>2</a:t>
            </a:r>
            <a:r>
              <a:rPr lang="ko-KR" altLang="en-US" dirty="0"/>
              <a:t>천개 정도로 충분한 데이터포인트</a:t>
            </a:r>
            <a:r>
              <a:rPr lang="en-US" altLang="ko-KR" dirty="0"/>
              <a:t>, </a:t>
            </a:r>
            <a:r>
              <a:rPr lang="ko-KR" altLang="en-US" dirty="0"/>
              <a:t>그리고 흥미로운 여러 가지 기본 특성</a:t>
            </a:r>
            <a:r>
              <a:rPr lang="en-US" altLang="ko-KR" dirty="0"/>
              <a:t>, </a:t>
            </a:r>
            <a:r>
              <a:rPr lang="ko-KR" altLang="en-US" dirty="0"/>
              <a:t>적절한 이상치 및 </a:t>
            </a:r>
            <a:r>
              <a:rPr lang="ko-KR" altLang="en-US" dirty="0" err="1"/>
              <a:t>결측치</a:t>
            </a:r>
            <a:r>
              <a:rPr lang="ko-KR" altLang="en-US" dirty="0"/>
              <a:t> 수</a:t>
            </a:r>
            <a:r>
              <a:rPr lang="en-US" altLang="ko-KR" dirty="0"/>
              <a:t>, </a:t>
            </a:r>
            <a:r>
              <a:rPr lang="ko-KR" altLang="en-US" dirty="0"/>
              <a:t>회귀</a:t>
            </a:r>
            <a:r>
              <a:rPr lang="en-US" altLang="ko-KR" dirty="0"/>
              <a:t>, </a:t>
            </a:r>
            <a:r>
              <a:rPr lang="ko-KR" altLang="en-US" dirty="0"/>
              <a:t>분류 문제로 다양하게 시도할 수 있는 가능성을 보고 </a:t>
            </a:r>
            <a:r>
              <a:rPr lang="ko-KR" altLang="en-US" dirty="0" err="1"/>
              <a:t>머신러닝</a:t>
            </a:r>
            <a:r>
              <a:rPr lang="ko-KR" altLang="en-US" dirty="0"/>
              <a:t> 모델링을 시도해보고자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928F8-EE89-4FE1-B043-099D872B7C5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575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앞의 두 특성보다 보너스는 값의 증가에 따른 기울기 감소가 크지 않습니다</a:t>
            </a:r>
            <a:r>
              <a:rPr lang="en-US" altLang="ko-KR" dirty="0"/>
              <a:t>. </a:t>
            </a:r>
            <a:r>
              <a:rPr lang="ko-KR" altLang="en-US" dirty="0"/>
              <a:t>이는</a:t>
            </a:r>
            <a:r>
              <a:rPr lang="en-US" altLang="ko-KR" dirty="0"/>
              <a:t>, </a:t>
            </a:r>
            <a:r>
              <a:rPr lang="ko-KR" altLang="en-US" dirty="0"/>
              <a:t>어느 정도 스톡옵션</a:t>
            </a:r>
            <a:r>
              <a:rPr lang="en-US" altLang="ko-KR" dirty="0"/>
              <a:t>, </a:t>
            </a:r>
            <a:r>
              <a:rPr lang="ko-KR" altLang="en-US" dirty="0"/>
              <a:t>기본급 이상으로는 보너스가 연봉 인상에 미치는 영향이 더 크다고 해석할 수 있겠네요</a:t>
            </a:r>
            <a:r>
              <a:rPr lang="en-US" altLang="ko-KR" dirty="0"/>
              <a:t>. </a:t>
            </a:r>
            <a:r>
              <a:rPr lang="ko-KR" altLang="en-US" dirty="0"/>
              <a:t>단 오차 범위도 값이 증가할수록 커집니다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928F8-EE89-4FE1-B043-099D872B7C5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675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가지 시도를 해보았지만 아쉬운 점도 많이 있었습니다</a:t>
            </a:r>
            <a:r>
              <a:rPr lang="en-US" altLang="ko-KR" dirty="0"/>
              <a:t>. </a:t>
            </a:r>
            <a:r>
              <a:rPr lang="ko-KR" altLang="en-US" dirty="0"/>
              <a:t>우선 모델들 성능이 너무 좋게 나와서 정보 누수가 의심됩니다</a:t>
            </a:r>
            <a:r>
              <a:rPr lang="en-US" altLang="ko-KR" dirty="0"/>
              <a:t>. </a:t>
            </a:r>
            <a:r>
              <a:rPr lang="ko-KR" altLang="en-US" dirty="0"/>
              <a:t>이것이 어디서 발생했는지 찾는 걸 제 다음 과제로 </a:t>
            </a:r>
            <a:r>
              <a:rPr lang="ko-KR" altLang="en-US" dirty="0" err="1"/>
              <a:t>해야겠습니다</a:t>
            </a:r>
            <a:r>
              <a:rPr lang="en-US" altLang="ko-KR" dirty="0"/>
              <a:t>. </a:t>
            </a:r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ko-KR" altLang="en-US" dirty="0"/>
              <a:t>다양한 모델과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튜닝 등 시도를 하고 싶었으나 여러 가지로 이미 많이 프로젝트가 지체된 이유로 하지 못했습니다</a:t>
            </a:r>
            <a:r>
              <a:rPr lang="en-US" altLang="ko-KR" dirty="0"/>
              <a:t>. </a:t>
            </a:r>
            <a:r>
              <a:rPr lang="ko-KR" altLang="en-US" dirty="0"/>
              <a:t>해석이 쉽지도 않아서 개념적인 이해를 확고히 해야 그게 가능하겠다는 것도 느꼈습니다</a:t>
            </a:r>
            <a:r>
              <a:rPr lang="en-US" altLang="ko-KR" dirty="0"/>
              <a:t>. </a:t>
            </a:r>
            <a:r>
              <a:rPr lang="ko-KR" altLang="en-US" dirty="0"/>
              <a:t>또</a:t>
            </a:r>
            <a:r>
              <a:rPr lang="en-US" altLang="ko-KR" dirty="0"/>
              <a:t>, </a:t>
            </a:r>
            <a:r>
              <a:rPr lang="ko-KR" altLang="en-US" dirty="0"/>
              <a:t>처음에 버린 특성을 가지고 다시 모델을 만들어서 이 모델과 비교해보고 싶다는 생각도 들었습니다</a:t>
            </a:r>
            <a:r>
              <a:rPr lang="en-US" altLang="ko-KR" dirty="0"/>
              <a:t>. </a:t>
            </a:r>
            <a:r>
              <a:rPr lang="ko-KR" altLang="en-US"/>
              <a:t>하지만 여러모로 많은 </a:t>
            </a:r>
            <a:r>
              <a:rPr lang="ko-KR" altLang="en-US" dirty="0"/>
              <a:t>걸 배운 프로젝트였습니다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928F8-EE89-4FE1-B043-099D872B7C5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76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마치겠습니다</a:t>
            </a:r>
            <a:r>
              <a:rPr lang="en-US" altLang="ko-KR" dirty="0"/>
              <a:t>. </a:t>
            </a:r>
            <a:r>
              <a:rPr lang="ko-KR" altLang="en-US" dirty="0"/>
              <a:t>이상 임동혁이었습니다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928F8-EE89-4FE1-B043-099D872B7C5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424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가설 설정입니다</a:t>
            </a:r>
            <a:r>
              <a:rPr lang="en-US" altLang="ko-KR" dirty="0"/>
              <a:t>. </a:t>
            </a:r>
            <a:r>
              <a:rPr lang="ko-KR" altLang="en-US" dirty="0"/>
              <a:t>해당 데이터로 여러 가지에 대한 질문을 해볼 수 있겠는데</a:t>
            </a:r>
            <a:r>
              <a:rPr lang="en-US" altLang="ko-KR" dirty="0"/>
              <a:t>, </a:t>
            </a:r>
            <a:r>
              <a:rPr lang="ko-KR" altLang="en-US" dirty="0"/>
              <a:t>예시를 하나 들면 </a:t>
            </a:r>
            <a:r>
              <a:rPr lang="en-US" altLang="ko-KR" dirty="0"/>
              <a:t>~~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이는 실제로는 틀린 것으로 판명되었습니다</a:t>
            </a:r>
            <a:r>
              <a:rPr lang="en-US" altLang="ko-KR" dirty="0"/>
              <a:t>. </a:t>
            </a:r>
            <a:r>
              <a:rPr lang="ko-KR" altLang="en-US" dirty="0"/>
              <a:t>타겟은 상여금</a:t>
            </a:r>
            <a:r>
              <a:rPr lang="en-US" altLang="ko-KR" dirty="0"/>
              <a:t>,</a:t>
            </a:r>
            <a:r>
              <a:rPr lang="ko-KR" altLang="en-US" dirty="0"/>
              <a:t> 스톡옵션</a:t>
            </a:r>
            <a:r>
              <a:rPr lang="en-US" altLang="ko-KR" dirty="0"/>
              <a:t>, </a:t>
            </a:r>
            <a:r>
              <a:rPr lang="ko-KR" altLang="en-US" dirty="0"/>
              <a:t>기본급</a:t>
            </a:r>
            <a:r>
              <a:rPr lang="en-US" altLang="ko-KR" dirty="0"/>
              <a:t>, </a:t>
            </a:r>
            <a:r>
              <a:rPr lang="ko-KR" altLang="en-US" dirty="0"/>
              <a:t>그리고 기타 금액을 합한 금액인 연봉을 나타내는 </a:t>
            </a:r>
            <a:r>
              <a:rPr lang="en-US" altLang="ko-KR" dirty="0"/>
              <a:t>‘</a:t>
            </a:r>
            <a:r>
              <a:rPr lang="en-US" altLang="ko-KR" dirty="0" err="1"/>
              <a:t>totalyearlycompensation</a:t>
            </a:r>
            <a:r>
              <a:rPr lang="en-US" altLang="ko-KR" dirty="0"/>
              <a:t>’ </a:t>
            </a:r>
            <a:r>
              <a:rPr lang="ko-KR" altLang="en-US" dirty="0"/>
              <a:t>열로 선정했습니다</a:t>
            </a:r>
            <a:r>
              <a:rPr lang="en-US" altLang="ko-KR" dirty="0"/>
              <a:t>. </a:t>
            </a:r>
            <a:r>
              <a:rPr lang="ko-KR" altLang="en-US" dirty="0"/>
              <a:t>기준모델은 타겟의 평균값으로 정했는데요</a:t>
            </a:r>
            <a:r>
              <a:rPr lang="en-US" altLang="ko-KR" dirty="0"/>
              <a:t>, </a:t>
            </a:r>
            <a:r>
              <a:rPr lang="ko-KR" altLang="en-US" dirty="0"/>
              <a:t>이 때 평가지표를 </a:t>
            </a:r>
            <a:r>
              <a:rPr lang="en-US" altLang="ko-KR" dirty="0"/>
              <a:t>MAE</a:t>
            </a:r>
            <a:r>
              <a:rPr lang="ko-KR" altLang="en-US" dirty="0"/>
              <a:t>로 한 것은 단위를 그대로 볼 수 있기 때문입니다</a:t>
            </a:r>
            <a:r>
              <a:rPr lang="en-US" altLang="ko-KR" dirty="0"/>
              <a:t>. </a:t>
            </a:r>
            <a:r>
              <a:rPr lang="ko-KR" altLang="en-US" dirty="0"/>
              <a:t>값은 </a:t>
            </a:r>
            <a:r>
              <a:rPr lang="en-US" altLang="ko-KR" dirty="0"/>
              <a:t>$87797 </a:t>
            </a:r>
            <a:r>
              <a:rPr lang="ko-KR" altLang="en-US" dirty="0"/>
              <a:t>정도가 되겠네요</a:t>
            </a:r>
            <a:r>
              <a:rPr lang="en-US" altLang="ko-KR" dirty="0"/>
              <a:t>. </a:t>
            </a:r>
            <a:r>
              <a:rPr lang="ko-KR" altLang="en-US" dirty="0"/>
              <a:t>결국 모델링의 목표는 다양한 특성들을 이용하여 미국 내 </a:t>
            </a:r>
            <a:r>
              <a:rPr lang="en-US" altLang="ko-KR" dirty="0"/>
              <a:t>STEM(</a:t>
            </a:r>
            <a:r>
              <a:rPr lang="ko-KR" altLang="en-US" dirty="0"/>
              <a:t>과학</a:t>
            </a:r>
            <a:r>
              <a:rPr lang="en-US" altLang="ko-KR" dirty="0"/>
              <a:t>, </a:t>
            </a:r>
            <a:r>
              <a:rPr lang="ko-KR" altLang="en-US" dirty="0"/>
              <a:t>기술</a:t>
            </a:r>
            <a:r>
              <a:rPr lang="en-US" altLang="ko-KR" dirty="0"/>
              <a:t>, </a:t>
            </a:r>
            <a:r>
              <a:rPr lang="ko-KR" altLang="en-US" dirty="0"/>
              <a:t>공학</a:t>
            </a:r>
            <a:r>
              <a:rPr lang="en-US" altLang="ko-KR" dirty="0"/>
              <a:t>, </a:t>
            </a:r>
            <a:r>
              <a:rPr lang="ko-KR" altLang="en-US" dirty="0"/>
              <a:t>수학</a:t>
            </a:r>
            <a:r>
              <a:rPr lang="en-US" altLang="ko-KR" dirty="0"/>
              <a:t>) </a:t>
            </a:r>
            <a:r>
              <a:rPr lang="ko-KR" altLang="en-US" dirty="0"/>
              <a:t>직군 종사자들의 연봉을 예측하는 것입니다</a:t>
            </a:r>
            <a:r>
              <a:rPr lang="en-US" altLang="ko-KR" dirty="0"/>
              <a:t>. </a:t>
            </a:r>
            <a:r>
              <a:rPr lang="ko-KR" altLang="en-US" dirty="0"/>
              <a:t>타겟의 분포 그래프는 </a:t>
            </a:r>
            <a:r>
              <a:rPr lang="ko-KR" altLang="en-US" dirty="0" err="1"/>
              <a:t>전처리</a:t>
            </a:r>
            <a:r>
              <a:rPr lang="ko-KR" altLang="en-US" dirty="0"/>
              <a:t> 이후에 로그 변환을 해준 것에 대해 그렸습니다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928F8-EE89-4FE1-B043-099D872B7C5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992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EDA</a:t>
            </a:r>
            <a:r>
              <a:rPr lang="ko-KR" altLang="en-US" dirty="0"/>
              <a:t>와 </a:t>
            </a:r>
            <a:r>
              <a:rPr lang="ko-KR" altLang="en-US" dirty="0" err="1"/>
              <a:t>전처리</a:t>
            </a:r>
            <a:r>
              <a:rPr lang="ko-KR" altLang="en-US" dirty="0"/>
              <a:t> 과정에 대한 설명입니다</a:t>
            </a:r>
            <a:r>
              <a:rPr lang="en-US" altLang="ko-KR" dirty="0"/>
              <a:t>. </a:t>
            </a:r>
            <a:r>
              <a:rPr lang="ko-KR" altLang="en-US" dirty="0"/>
              <a:t>우선 특성과 타겟 간 상관관계를 파악하고자 여러 시각화와 코드를 이용했는데</a:t>
            </a:r>
            <a:r>
              <a:rPr lang="en-US" altLang="ko-KR" dirty="0"/>
              <a:t>, </a:t>
            </a:r>
            <a:r>
              <a:rPr lang="ko-KR" altLang="en-US" dirty="0"/>
              <a:t>이것은 그 중 상관관계 표입니다</a:t>
            </a:r>
            <a:r>
              <a:rPr lang="en-US" altLang="ko-KR" dirty="0"/>
              <a:t>. </a:t>
            </a:r>
            <a:r>
              <a:rPr lang="ko-KR" altLang="en-US" dirty="0"/>
              <a:t>절대값이 </a:t>
            </a:r>
            <a:r>
              <a:rPr lang="en-US" altLang="ko-KR" dirty="0"/>
              <a:t>1</a:t>
            </a:r>
            <a:r>
              <a:rPr lang="ko-KR" altLang="en-US" dirty="0"/>
              <a:t>에 가까울수록 상관관계가 큰 것이므로</a:t>
            </a:r>
            <a:r>
              <a:rPr lang="en-US" altLang="ko-KR" dirty="0"/>
              <a:t>, </a:t>
            </a:r>
            <a:r>
              <a:rPr lang="ko-KR" altLang="en-US" dirty="0"/>
              <a:t>연봉과의 상관관계는 스톡옵션이 가장 크고</a:t>
            </a:r>
            <a:r>
              <a:rPr lang="en-US" altLang="ko-KR" dirty="0"/>
              <a:t>, </a:t>
            </a:r>
            <a:r>
              <a:rPr lang="ko-KR" altLang="en-US" dirty="0"/>
              <a:t>기본급</a:t>
            </a:r>
            <a:r>
              <a:rPr lang="en-US" altLang="ko-KR" dirty="0"/>
              <a:t>, </a:t>
            </a:r>
            <a:r>
              <a:rPr lang="ko-KR" altLang="en-US" dirty="0"/>
              <a:t>보너스</a:t>
            </a:r>
            <a:r>
              <a:rPr lang="en-US" altLang="ko-KR" dirty="0"/>
              <a:t>, </a:t>
            </a:r>
            <a:r>
              <a:rPr lang="ko-KR" altLang="en-US" dirty="0"/>
              <a:t>경력 연차 순으로 나타나는 걸 확인하실 수 있습니다</a:t>
            </a:r>
            <a:r>
              <a:rPr lang="en-US" altLang="ko-KR" dirty="0"/>
              <a:t>. </a:t>
            </a:r>
            <a:r>
              <a:rPr lang="ko-KR" altLang="en-US" dirty="0"/>
              <a:t>다음 표는 </a:t>
            </a:r>
            <a:r>
              <a:rPr lang="en-US" altLang="ko-KR" dirty="0"/>
              <a:t>‘company’</a:t>
            </a:r>
            <a:r>
              <a:rPr lang="ko-KR" altLang="en-US" dirty="0"/>
              <a:t>에서 가장 많이 집계된</a:t>
            </a:r>
            <a:r>
              <a:rPr lang="en-US" altLang="ko-KR" dirty="0"/>
              <a:t>, </a:t>
            </a:r>
            <a:r>
              <a:rPr lang="ko-KR" altLang="en-US" dirty="0"/>
              <a:t>즉 고용인 수가 </a:t>
            </a:r>
            <a:r>
              <a:rPr lang="en-US" altLang="ko-KR" dirty="0"/>
              <a:t>a</a:t>
            </a:r>
            <a:r>
              <a:rPr lang="ko-KR" altLang="en-US" dirty="0"/>
              <a:t>낳은 </a:t>
            </a:r>
            <a:r>
              <a:rPr lang="en-US" altLang="ko-KR" dirty="0"/>
              <a:t>100</a:t>
            </a:r>
            <a:r>
              <a:rPr lang="ko-KR" altLang="en-US" dirty="0"/>
              <a:t>개사 중 연봉 평균이 높은 순서대로 정렬한 것입니다</a:t>
            </a:r>
            <a:r>
              <a:rPr lang="en-US" altLang="ko-KR" dirty="0"/>
              <a:t>. </a:t>
            </a:r>
            <a:r>
              <a:rPr lang="ko-KR" altLang="en-US" dirty="0" err="1"/>
              <a:t>넷플릭스가</a:t>
            </a:r>
            <a:r>
              <a:rPr lang="ko-KR" altLang="en-US" dirty="0"/>
              <a:t> 압도적으로 높은 것을 볼 수 있고</a:t>
            </a:r>
            <a:r>
              <a:rPr lang="en-US" altLang="ko-KR" dirty="0"/>
              <a:t>, </a:t>
            </a:r>
            <a:r>
              <a:rPr lang="ko-KR" altLang="en-US" dirty="0"/>
              <a:t>일반적으로 </a:t>
            </a:r>
            <a:r>
              <a:rPr lang="en-US" altLang="ko-KR" dirty="0"/>
              <a:t>Snap, Facebook, Twitter, Google, Pinterest, LinkedIn </a:t>
            </a:r>
            <a:r>
              <a:rPr lang="ko-KR" altLang="en-US" dirty="0"/>
              <a:t>등 소셜 미디어 회사가 많은 비중을 차지하는 걸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928F8-EE89-4FE1-B043-099D872B7C5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440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여기선 </a:t>
            </a:r>
            <a:r>
              <a:rPr lang="ko-KR" altLang="en-US" dirty="0" err="1"/>
              <a:t>결측치</a:t>
            </a:r>
            <a:r>
              <a:rPr lang="ko-KR" altLang="en-US" dirty="0"/>
              <a:t> 처리 과정에 대해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 </a:t>
            </a:r>
            <a:r>
              <a:rPr lang="ko-KR" altLang="en-US" dirty="0"/>
              <a:t>젠더</a:t>
            </a:r>
            <a:r>
              <a:rPr lang="en-US" altLang="ko-KR" dirty="0"/>
              <a:t>, </a:t>
            </a:r>
            <a:r>
              <a:rPr lang="ko-KR" altLang="en-US" dirty="0"/>
              <a:t>세부사항</a:t>
            </a:r>
            <a:r>
              <a:rPr lang="en-US" altLang="ko-KR" dirty="0"/>
              <a:t>, </a:t>
            </a:r>
            <a:r>
              <a:rPr lang="ko-KR" altLang="en-US" dirty="0"/>
              <a:t>인종</a:t>
            </a:r>
            <a:r>
              <a:rPr lang="en-US" altLang="ko-KR" dirty="0"/>
              <a:t>, </a:t>
            </a:r>
            <a:r>
              <a:rPr lang="ko-KR" altLang="en-US" dirty="0"/>
              <a:t>교육 등 네 가지는 </a:t>
            </a:r>
            <a:r>
              <a:rPr lang="ko-KR" altLang="en-US" dirty="0" err="1"/>
              <a:t>결측치가</a:t>
            </a:r>
            <a:r>
              <a:rPr lang="ko-KR" altLang="en-US" dirty="0"/>
              <a:t> 만 단위로 매우 많습니다</a:t>
            </a:r>
            <a:r>
              <a:rPr lang="en-US" altLang="ko-KR" dirty="0"/>
              <a:t>. </a:t>
            </a:r>
            <a:r>
              <a:rPr lang="ko-KR" altLang="en-US" dirty="0"/>
              <a:t>그리고 특정 학력이나 인종에 속하는지 여부를 묻는 여러 이진 특성들도 확인 결과 </a:t>
            </a:r>
            <a:r>
              <a:rPr lang="en-US" altLang="ko-KR" dirty="0"/>
              <a:t>‘Race’, ‘Education’ </a:t>
            </a:r>
            <a:r>
              <a:rPr lang="ko-KR" altLang="en-US" dirty="0"/>
              <a:t>특성에서 나온 것으로 확인되었습니다</a:t>
            </a:r>
            <a:r>
              <a:rPr lang="en-US" altLang="ko-KR" dirty="0"/>
              <a:t>. </a:t>
            </a:r>
            <a:r>
              <a:rPr lang="ko-KR" altLang="en-US" dirty="0"/>
              <a:t>이 값을 채울 마땅한 방법이 없어 특성들을 지웠습니다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928F8-EE89-4FE1-B043-099D872B7C5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149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이상치 처리 단계입니다</a:t>
            </a:r>
            <a:r>
              <a:rPr lang="en-US" altLang="ko-KR" dirty="0"/>
              <a:t>. </a:t>
            </a:r>
            <a:r>
              <a:rPr lang="ko-KR" altLang="en-US" dirty="0"/>
              <a:t>분포도를 그렸을 때</a:t>
            </a:r>
            <a:r>
              <a:rPr lang="en-US" altLang="ko-KR" dirty="0"/>
              <a:t>, </a:t>
            </a:r>
            <a:r>
              <a:rPr lang="ko-KR" altLang="en-US" dirty="0"/>
              <a:t>기본급이 </a:t>
            </a:r>
            <a:r>
              <a:rPr lang="en-US" altLang="ko-KR" dirty="0"/>
              <a:t>0</a:t>
            </a:r>
            <a:r>
              <a:rPr lang="ko-KR" altLang="en-US" dirty="0"/>
              <a:t>인 값이 </a:t>
            </a:r>
            <a:r>
              <a:rPr lang="en-US" altLang="ko-KR" dirty="0"/>
              <a:t>2000</a:t>
            </a:r>
            <a:r>
              <a:rPr lang="ko-KR" altLang="en-US" dirty="0"/>
              <a:t>개 이상 확인되어 이를 평균값으로 대체하였고</a:t>
            </a:r>
            <a:r>
              <a:rPr lang="en-US" altLang="ko-KR" dirty="0"/>
              <a:t>, </a:t>
            </a:r>
            <a:r>
              <a:rPr lang="ko-KR" altLang="en-US" dirty="0"/>
              <a:t>총 연봉이 </a:t>
            </a:r>
            <a:r>
              <a:rPr lang="en-US" altLang="ko-KR" dirty="0"/>
              <a:t>80</a:t>
            </a:r>
            <a:r>
              <a:rPr lang="ko-KR" altLang="en-US" dirty="0"/>
              <a:t>만 달러 이상인 경우를 평균인 </a:t>
            </a:r>
            <a:r>
              <a:rPr lang="en-US" altLang="ko-KR" dirty="0"/>
              <a:t>20</a:t>
            </a:r>
            <a:r>
              <a:rPr lang="ko-KR" altLang="en-US" dirty="0"/>
              <a:t>만대 초반과 차이가 너무 크다고 보고 제거하였습니다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928F8-EE89-4FE1-B043-099D872B7C5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775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특성공학 단계입니다</a:t>
            </a:r>
            <a:r>
              <a:rPr lang="en-US" altLang="ko-KR" dirty="0"/>
              <a:t>. </a:t>
            </a:r>
            <a:r>
              <a:rPr lang="ko-KR" altLang="en-US" dirty="0"/>
              <a:t>특성은 </a:t>
            </a:r>
            <a:r>
              <a:rPr lang="en-US" altLang="ko-KR" dirty="0"/>
              <a:t>‘tag’, ‘company’, ‘title’ </a:t>
            </a:r>
            <a:r>
              <a:rPr lang="ko-KR" altLang="en-US" dirty="0"/>
              <a:t>특성 등을 이용하여 열 가지 넘게 만들어 보았으나 상관관계가 높지 않았고</a:t>
            </a:r>
            <a:r>
              <a:rPr lang="en-US" altLang="ko-KR" dirty="0"/>
              <a:t>, </a:t>
            </a:r>
            <a:r>
              <a:rPr lang="ko-KR" altLang="en-US" dirty="0"/>
              <a:t>그중 </a:t>
            </a:r>
            <a:r>
              <a:rPr lang="ko-KR" altLang="en-US" dirty="0" err="1"/>
              <a:t>작게나마</a:t>
            </a:r>
            <a:r>
              <a:rPr lang="ko-KR" altLang="en-US" dirty="0"/>
              <a:t> 상관관계를 보여준 것은 다음 두 특성입니다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928F8-EE89-4FE1-B043-099D872B7C5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602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전처리와 특성공학을 거친 후 모델을 학습 시켰습니다</a:t>
            </a:r>
            <a:r>
              <a:rPr lang="en-US" altLang="ko-KR" dirty="0"/>
              <a:t>. </a:t>
            </a:r>
            <a:r>
              <a:rPr lang="ko-KR" altLang="en-US" dirty="0"/>
              <a:t>네 가지 모델 모두 결과가 너무 잘 나와서 정보 누수가 의심됩니다</a:t>
            </a:r>
            <a:r>
              <a:rPr lang="en-US" altLang="ko-KR" dirty="0"/>
              <a:t>. </a:t>
            </a:r>
            <a:r>
              <a:rPr lang="ko-KR" altLang="en-US" dirty="0"/>
              <a:t>이중 가장 잘 나온 모델은 </a:t>
            </a:r>
            <a:r>
              <a:rPr lang="en-US" altLang="ko-KR" dirty="0"/>
              <a:t>XG</a:t>
            </a:r>
            <a:r>
              <a:rPr lang="ko-KR" altLang="en-US" dirty="0" err="1"/>
              <a:t>부스팅입니다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928F8-EE89-4FE1-B043-099D872B7C5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300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부분의존도 그림은 특성 값에 따라 </a:t>
            </a:r>
            <a:r>
              <a:rPr lang="ko-KR" altLang="en-US" dirty="0" err="1"/>
              <a:t>타겟값에</a:t>
            </a:r>
            <a:r>
              <a:rPr lang="ko-KR" altLang="en-US" dirty="0"/>
              <a:t> 어떻게 영향을 미치는지에 대한 정보를 알려줍니다</a:t>
            </a:r>
            <a:r>
              <a:rPr lang="en-US" altLang="ko-KR" dirty="0"/>
              <a:t>. </a:t>
            </a:r>
            <a:r>
              <a:rPr lang="ko-KR" altLang="en-US" dirty="0"/>
              <a:t>여기서는 스톡옵션의 부분의존도 그림을 보실 수 있는데</a:t>
            </a:r>
            <a:r>
              <a:rPr lang="en-US" altLang="ko-KR" dirty="0"/>
              <a:t>, </a:t>
            </a:r>
            <a:r>
              <a:rPr lang="ko-KR" altLang="en-US" dirty="0"/>
              <a:t>값이 증가합에 따라 </a:t>
            </a:r>
            <a:r>
              <a:rPr lang="ko-KR" altLang="en-US" dirty="0" err="1"/>
              <a:t>타겟값도</a:t>
            </a:r>
            <a:r>
              <a:rPr lang="ko-KR" altLang="en-US" dirty="0"/>
              <a:t> 같이 증가하는 걸 볼 수 있습니다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스톡옵션이 </a:t>
            </a:r>
            <a:r>
              <a:rPr lang="en-US" altLang="ko-KR" dirty="0"/>
              <a:t>10</a:t>
            </a:r>
            <a:r>
              <a:rPr lang="ko-KR" altLang="en-US" dirty="0"/>
              <a:t>만 달러를 넘어가는 시점 근방에서 그 기울기가 급격히 감소해서</a:t>
            </a:r>
            <a:r>
              <a:rPr lang="en-US" altLang="ko-KR" dirty="0"/>
              <a:t>, </a:t>
            </a:r>
            <a:r>
              <a:rPr lang="ko-KR" altLang="en-US" dirty="0"/>
              <a:t>그 이후에서는 스톡옵션과 </a:t>
            </a:r>
            <a:r>
              <a:rPr lang="ko-KR" altLang="en-US" dirty="0" err="1"/>
              <a:t>타겟값의</a:t>
            </a:r>
            <a:r>
              <a:rPr lang="ko-KR" altLang="en-US" dirty="0"/>
              <a:t> 상관관계가 약해진다는 걸 확인하실 수 있습니다</a:t>
            </a:r>
            <a:r>
              <a:rPr lang="en-US" altLang="ko-KR" dirty="0"/>
              <a:t>. </a:t>
            </a:r>
            <a:r>
              <a:rPr lang="ko-KR" altLang="en-US" dirty="0"/>
              <a:t>옅은 하늘색 부분은 값의 오차 범위를 나타냅니다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928F8-EE89-4FE1-B043-099D872B7C5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813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기본급 </a:t>
            </a:r>
            <a:r>
              <a:rPr lang="en-US" altLang="ko-KR" dirty="0"/>
              <a:t>＇</a:t>
            </a:r>
            <a:r>
              <a:rPr lang="en-US" altLang="ko-KR" dirty="0" err="1"/>
              <a:t>basesalary</a:t>
            </a:r>
            <a:r>
              <a:rPr lang="en-US" altLang="ko-KR" dirty="0"/>
              <a:t>’ </a:t>
            </a:r>
            <a:r>
              <a:rPr lang="ko-KR" altLang="en-US" dirty="0"/>
              <a:t>특성과 </a:t>
            </a:r>
            <a:r>
              <a:rPr lang="ko-KR" altLang="en-US" dirty="0" err="1"/>
              <a:t>타겟값의</a:t>
            </a:r>
            <a:r>
              <a:rPr lang="ko-KR" altLang="en-US" dirty="0"/>
              <a:t> 상관관계도 마찬가지로 양의 값을 가지지만</a:t>
            </a:r>
            <a:r>
              <a:rPr lang="en-US" altLang="ko-KR" dirty="0"/>
              <a:t>, </a:t>
            </a:r>
            <a:r>
              <a:rPr lang="ko-KR" altLang="en-US" dirty="0"/>
              <a:t>그 기울기가 </a:t>
            </a:r>
            <a:r>
              <a:rPr lang="en-US" altLang="ko-KR" dirty="0"/>
              <a:t>20</a:t>
            </a:r>
            <a:r>
              <a:rPr lang="ko-KR" altLang="en-US" dirty="0"/>
              <a:t>만 달러 근처에서 급격히 감소합니다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80</a:t>
            </a:r>
            <a:r>
              <a:rPr lang="ko-KR" altLang="en-US" dirty="0"/>
              <a:t>만 달러 이상 고연봉자의 값을 이상치로 제외했기 때문일 수도 있고</a:t>
            </a:r>
            <a:r>
              <a:rPr lang="en-US" altLang="ko-KR" dirty="0"/>
              <a:t>, </a:t>
            </a:r>
            <a:r>
              <a:rPr lang="ko-KR" altLang="en-US" dirty="0"/>
              <a:t>아니면 기본급의 인상이 연봉에 미치는 영향보다 다른 특성이 미치는 영향이 더 커지는 지점이 </a:t>
            </a:r>
            <a:r>
              <a:rPr lang="en-US" altLang="ko-KR" dirty="0"/>
              <a:t>20</a:t>
            </a:r>
            <a:r>
              <a:rPr lang="ko-KR" altLang="en-US" dirty="0"/>
              <a:t>만 달러 지점이라고 볼 수도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928F8-EE89-4FE1-B043-099D872B7C5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7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lnSpc>
                <a:spcPct val="105000"/>
              </a:lnSpc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9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9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3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2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02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86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909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71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9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3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5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65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9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5000"/>
        </a:lnSpc>
        <a:spcBef>
          <a:spcPts val="1000"/>
        </a:spcBef>
        <a:buFont typeface="Arial" panose="020B0604020202020204" pitchFamily="34" charset="0"/>
        <a:buChar char="•"/>
        <a:defRPr sz="26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2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A70844D-9506-4255-A801-42CE9F026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32" y="1295231"/>
            <a:ext cx="5895178" cy="3807446"/>
          </a:xfrm>
        </p:spPr>
        <p:txBody>
          <a:bodyPr anchor="b">
            <a:normAutofit/>
          </a:bodyPr>
          <a:lstStyle/>
          <a:p>
            <a:pPr>
              <a:lnSpc>
                <a:spcPct val="95000"/>
              </a:lnSpc>
            </a:pPr>
            <a:r>
              <a:rPr lang="ko-KR" altLang="en-US" sz="6200" dirty="0"/>
              <a:t>데이터 과학 및 </a:t>
            </a:r>
            <a:r>
              <a:rPr lang="en-US" altLang="ko-KR" sz="6200" dirty="0"/>
              <a:t>STEM </a:t>
            </a:r>
            <a:r>
              <a:rPr lang="ko-KR" altLang="en-US" sz="6200" dirty="0"/>
              <a:t>직업군의 연봉 예측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" name="AutoShape 4" descr="How to Become a Software Engineer: Take These 5 Steps">
            <a:extLst>
              <a:ext uri="{FF2B5EF4-FFF2-40B4-BE49-F238E27FC236}">
                <a16:creationId xmlns:a16="http://schemas.microsoft.com/office/drawing/2014/main" id="{941D9FB5-0C95-45C8-B84E-CBD4BEB8589A}"/>
              </a:ext>
            </a:extLst>
          </p:cNvPr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8129588" y="1122363"/>
            <a:ext cx="3224212" cy="38068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ko-KR" altLang="en-US" sz="3600" dirty="0">
                <a:solidFill>
                  <a:srgbClr val="FFFFFF"/>
                </a:solidFill>
              </a:rPr>
              <a:t>임동혁</a:t>
            </a:r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27432"/>
          </a:xfrm>
          <a:custGeom>
            <a:avLst/>
            <a:gdLst>
              <a:gd name="connsiteX0" fmla="*/ 0 w 5897880"/>
              <a:gd name="connsiteY0" fmla="*/ 0 h 27432"/>
              <a:gd name="connsiteX1" fmla="*/ 537362 w 5897880"/>
              <a:gd name="connsiteY1" fmla="*/ 0 h 27432"/>
              <a:gd name="connsiteX2" fmla="*/ 1133704 w 5897880"/>
              <a:gd name="connsiteY2" fmla="*/ 0 h 27432"/>
              <a:gd name="connsiteX3" fmla="*/ 1671066 w 5897880"/>
              <a:gd name="connsiteY3" fmla="*/ 0 h 27432"/>
              <a:gd name="connsiteX4" fmla="*/ 2385365 w 5897880"/>
              <a:gd name="connsiteY4" fmla="*/ 0 h 27432"/>
              <a:gd name="connsiteX5" fmla="*/ 3040685 w 5897880"/>
              <a:gd name="connsiteY5" fmla="*/ 0 h 27432"/>
              <a:gd name="connsiteX6" fmla="*/ 3696005 w 5897880"/>
              <a:gd name="connsiteY6" fmla="*/ 0 h 27432"/>
              <a:gd name="connsiteX7" fmla="*/ 4469282 w 5897880"/>
              <a:gd name="connsiteY7" fmla="*/ 0 h 27432"/>
              <a:gd name="connsiteX8" fmla="*/ 5183581 w 5897880"/>
              <a:gd name="connsiteY8" fmla="*/ 0 h 27432"/>
              <a:gd name="connsiteX9" fmla="*/ 5897880 w 5897880"/>
              <a:gd name="connsiteY9" fmla="*/ 0 h 27432"/>
              <a:gd name="connsiteX10" fmla="*/ 5897880 w 5897880"/>
              <a:gd name="connsiteY10" fmla="*/ 27432 h 27432"/>
              <a:gd name="connsiteX11" fmla="*/ 5419496 w 5897880"/>
              <a:gd name="connsiteY11" fmla="*/ 27432 h 27432"/>
              <a:gd name="connsiteX12" fmla="*/ 4882134 w 5897880"/>
              <a:gd name="connsiteY12" fmla="*/ 27432 h 27432"/>
              <a:gd name="connsiteX13" fmla="*/ 4167835 w 5897880"/>
              <a:gd name="connsiteY13" fmla="*/ 27432 h 27432"/>
              <a:gd name="connsiteX14" fmla="*/ 3394558 w 5897880"/>
              <a:gd name="connsiteY14" fmla="*/ 27432 h 27432"/>
              <a:gd name="connsiteX15" fmla="*/ 2798216 w 5897880"/>
              <a:gd name="connsiteY15" fmla="*/ 27432 h 27432"/>
              <a:gd name="connsiteX16" fmla="*/ 2024939 w 5897880"/>
              <a:gd name="connsiteY16" fmla="*/ 27432 h 27432"/>
              <a:gd name="connsiteX17" fmla="*/ 1487576 w 5897880"/>
              <a:gd name="connsiteY17" fmla="*/ 27432 h 27432"/>
              <a:gd name="connsiteX18" fmla="*/ 1009193 w 5897880"/>
              <a:gd name="connsiteY18" fmla="*/ 27432 h 27432"/>
              <a:gd name="connsiteX19" fmla="*/ 0 w 5897880"/>
              <a:gd name="connsiteY19" fmla="*/ 27432 h 27432"/>
              <a:gd name="connsiteX20" fmla="*/ 0 w 5897880"/>
              <a:gd name="connsiteY20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27432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716" y="13055"/>
                  <a:pt x="5897707" y="18641"/>
                  <a:pt x="5897880" y="27432"/>
                </a:cubicBezTo>
                <a:cubicBezTo>
                  <a:pt x="5682742" y="40412"/>
                  <a:pt x="5520014" y="23844"/>
                  <a:pt x="5419496" y="27432"/>
                </a:cubicBezTo>
                <a:cubicBezTo>
                  <a:pt x="5318978" y="31020"/>
                  <a:pt x="5012864" y="6698"/>
                  <a:pt x="4882134" y="27432"/>
                </a:cubicBezTo>
                <a:cubicBezTo>
                  <a:pt x="4751404" y="48166"/>
                  <a:pt x="4313676" y="5207"/>
                  <a:pt x="4167835" y="27432"/>
                </a:cubicBezTo>
                <a:cubicBezTo>
                  <a:pt x="4021994" y="49657"/>
                  <a:pt x="3715729" y="59193"/>
                  <a:pt x="3394558" y="27432"/>
                </a:cubicBezTo>
                <a:cubicBezTo>
                  <a:pt x="3073387" y="-4329"/>
                  <a:pt x="3093227" y="38972"/>
                  <a:pt x="2798216" y="27432"/>
                </a:cubicBezTo>
                <a:cubicBezTo>
                  <a:pt x="2503205" y="15892"/>
                  <a:pt x="2297615" y="31603"/>
                  <a:pt x="2024939" y="27432"/>
                </a:cubicBezTo>
                <a:cubicBezTo>
                  <a:pt x="1752263" y="23261"/>
                  <a:pt x="1629814" y="3659"/>
                  <a:pt x="1487576" y="27432"/>
                </a:cubicBezTo>
                <a:cubicBezTo>
                  <a:pt x="1345338" y="51205"/>
                  <a:pt x="1238885" y="24954"/>
                  <a:pt x="1009193" y="27432"/>
                </a:cubicBezTo>
                <a:cubicBezTo>
                  <a:pt x="779501" y="29910"/>
                  <a:pt x="441829" y="-15535"/>
                  <a:pt x="0" y="27432"/>
                </a:cubicBezTo>
                <a:cubicBezTo>
                  <a:pt x="988" y="17221"/>
                  <a:pt x="-970" y="7538"/>
                  <a:pt x="0" y="0"/>
                </a:cubicBezTo>
                <a:close/>
              </a:path>
              <a:path w="5897880" h="27432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677" y="11634"/>
                  <a:pt x="5899083" y="16994"/>
                  <a:pt x="5897880" y="27432"/>
                </a:cubicBezTo>
                <a:cubicBezTo>
                  <a:pt x="5630425" y="7719"/>
                  <a:pt x="5532865" y="21388"/>
                  <a:pt x="5242560" y="27432"/>
                </a:cubicBezTo>
                <a:cubicBezTo>
                  <a:pt x="4952255" y="33476"/>
                  <a:pt x="4783060" y="14892"/>
                  <a:pt x="4646219" y="27432"/>
                </a:cubicBezTo>
                <a:cubicBezTo>
                  <a:pt x="4509378" y="39972"/>
                  <a:pt x="4163771" y="-4851"/>
                  <a:pt x="3872941" y="27432"/>
                </a:cubicBezTo>
                <a:cubicBezTo>
                  <a:pt x="3582111" y="59715"/>
                  <a:pt x="3362704" y="7742"/>
                  <a:pt x="3099664" y="27432"/>
                </a:cubicBezTo>
                <a:cubicBezTo>
                  <a:pt x="2836624" y="47122"/>
                  <a:pt x="2747441" y="28801"/>
                  <a:pt x="2562301" y="27432"/>
                </a:cubicBezTo>
                <a:cubicBezTo>
                  <a:pt x="2377161" y="26063"/>
                  <a:pt x="2104946" y="30879"/>
                  <a:pt x="1906981" y="27432"/>
                </a:cubicBezTo>
                <a:cubicBezTo>
                  <a:pt x="1709016" y="23985"/>
                  <a:pt x="1304654" y="6821"/>
                  <a:pt x="1133704" y="27432"/>
                </a:cubicBezTo>
                <a:cubicBezTo>
                  <a:pt x="962754" y="48043"/>
                  <a:pt x="457048" y="12129"/>
                  <a:pt x="0" y="27432"/>
                </a:cubicBezTo>
                <a:cubicBezTo>
                  <a:pt x="894" y="14250"/>
                  <a:pt x="667" y="11053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6">
            <a:extLst>
              <a:ext uri="{FF2B5EF4-FFF2-40B4-BE49-F238E27FC236}">
                <a16:creationId xmlns:a16="http://schemas.microsoft.com/office/drawing/2014/main" id="{53BEA983-EAAB-42FB-84E9-E77708168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016" y="5440680"/>
            <a:ext cx="3200400" cy="27432"/>
          </a:xfrm>
          <a:custGeom>
            <a:avLst/>
            <a:gdLst>
              <a:gd name="connsiteX0" fmla="*/ 0 w 3200400"/>
              <a:gd name="connsiteY0" fmla="*/ 0 h 27432"/>
              <a:gd name="connsiteX1" fmla="*/ 608076 w 3200400"/>
              <a:gd name="connsiteY1" fmla="*/ 0 h 27432"/>
              <a:gd name="connsiteX2" fmla="*/ 1248156 w 3200400"/>
              <a:gd name="connsiteY2" fmla="*/ 0 h 27432"/>
              <a:gd name="connsiteX3" fmla="*/ 1920240 w 3200400"/>
              <a:gd name="connsiteY3" fmla="*/ 0 h 27432"/>
              <a:gd name="connsiteX4" fmla="*/ 2592324 w 3200400"/>
              <a:gd name="connsiteY4" fmla="*/ 0 h 27432"/>
              <a:gd name="connsiteX5" fmla="*/ 3200400 w 3200400"/>
              <a:gd name="connsiteY5" fmla="*/ 0 h 27432"/>
              <a:gd name="connsiteX6" fmla="*/ 3200400 w 3200400"/>
              <a:gd name="connsiteY6" fmla="*/ 27432 h 27432"/>
              <a:gd name="connsiteX7" fmla="*/ 2496312 w 3200400"/>
              <a:gd name="connsiteY7" fmla="*/ 27432 h 27432"/>
              <a:gd name="connsiteX8" fmla="*/ 1792224 w 3200400"/>
              <a:gd name="connsiteY8" fmla="*/ 27432 h 27432"/>
              <a:gd name="connsiteX9" fmla="*/ 1152144 w 3200400"/>
              <a:gd name="connsiteY9" fmla="*/ 27432 h 27432"/>
              <a:gd name="connsiteX10" fmla="*/ 0 w 3200400"/>
              <a:gd name="connsiteY10" fmla="*/ 27432 h 27432"/>
              <a:gd name="connsiteX11" fmla="*/ 0 w 320040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00400" h="27432" fill="none" extrusionOk="0">
                <a:moveTo>
                  <a:pt x="0" y="0"/>
                </a:moveTo>
                <a:cubicBezTo>
                  <a:pt x="176560" y="-17034"/>
                  <a:pt x="345323" y="-28956"/>
                  <a:pt x="608076" y="0"/>
                </a:cubicBezTo>
                <a:cubicBezTo>
                  <a:pt x="870829" y="28956"/>
                  <a:pt x="955637" y="-27357"/>
                  <a:pt x="1248156" y="0"/>
                </a:cubicBezTo>
                <a:cubicBezTo>
                  <a:pt x="1540675" y="27357"/>
                  <a:pt x="1624069" y="30558"/>
                  <a:pt x="1920240" y="0"/>
                </a:cubicBezTo>
                <a:cubicBezTo>
                  <a:pt x="2216411" y="-30558"/>
                  <a:pt x="2344585" y="12271"/>
                  <a:pt x="2592324" y="0"/>
                </a:cubicBezTo>
                <a:cubicBezTo>
                  <a:pt x="2840063" y="-12271"/>
                  <a:pt x="2987913" y="7129"/>
                  <a:pt x="3200400" y="0"/>
                </a:cubicBezTo>
                <a:cubicBezTo>
                  <a:pt x="3199234" y="7395"/>
                  <a:pt x="3200445" y="21864"/>
                  <a:pt x="3200400" y="27432"/>
                </a:cubicBezTo>
                <a:cubicBezTo>
                  <a:pt x="2991642" y="45977"/>
                  <a:pt x="2778729" y="1200"/>
                  <a:pt x="2496312" y="27432"/>
                </a:cubicBezTo>
                <a:cubicBezTo>
                  <a:pt x="2213895" y="53664"/>
                  <a:pt x="2080041" y="8460"/>
                  <a:pt x="1792224" y="27432"/>
                </a:cubicBezTo>
                <a:cubicBezTo>
                  <a:pt x="1504407" y="46404"/>
                  <a:pt x="1357364" y="6320"/>
                  <a:pt x="1152144" y="27432"/>
                </a:cubicBezTo>
                <a:cubicBezTo>
                  <a:pt x="946924" y="48544"/>
                  <a:pt x="515176" y="6141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00400" h="27432" stroke="0" extrusionOk="0">
                <a:moveTo>
                  <a:pt x="0" y="0"/>
                </a:moveTo>
                <a:cubicBezTo>
                  <a:pt x="273892" y="-2049"/>
                  <a:pt x="368520" y="4190"/>
                  <a:pt x="608076" y="0"/>
                </a:cubicBezTo>
                <a:cubicBezTo>
                  <a:pt x="847632" y="-4190"/>
                  <a:pt x="971999" y="7437"/>
                  <a:pt x="1152144" y="0"/>
                </a:cubicBezTo>
                <a:cubicBezTo>
                  <a:pt x="1332289" y="-7437"/>
                  <a:pt x="1665848" y="24107"/>
                  <a:pt x="1856232" y="0"/>
                </a:cubicBezTo>
                <a:cubicBezTo>
                  <a:pt x="2046616" y="-24107"/>
                  <a:pt x="2167965" y="18079"/>
                  <a:pt x="2464308" y="0"/>
                </a:cubicBezTo>
                <a:cubicBezTo>
                  <a:pt x="2760651" y="-18079"/>
                  <a:pt x="2877599" y="28161"/>
                  <a:pt x="3200400" y="0"/>
                </a:cubicBezTo>
                <a:cubicBezTo>
                  <a:pt x="3200593" y="12649"/>
                  <a:pt x="3199412" y="17989"/>
                  <a:pt x="3200400" y="27432"/>
                </a:cubicBezTo>
                <a:cubicBezTo>
                  <a:pt x="2978255" y="22115"/>
                  <a:pt x="2854979" y="18349"/>
                  <a:pt x="2560320" y="27432"/>
                </a:cubicBezTo>
                <a:cubicBezTo>
                  <a:pt x="2265661" y="36515"/>
                  <a:pt x="2043241" y="2929"/>
                  <a:pt x="1856232" y="27432"/>
                </a:cubicBezTo>
                <a:cubicBezTo>
                  <a:pt x="1669223" y="51935"/>
                  <a:pt x="1428863" y="5228"/>
                  <a:pt x="1312164" y="27432"/>
                </a:cubicBezTo>
                <a:cubicBezTo>
                  <a:pt x="1195465" y="49636"/>
                  <a:pt x="838125" y="31438"/>
                  <a:pt x="672084" y="27432"/>
                </a:cubicBezTo>
                <a:cubicBezTo>
                  <a:pt x="506043" y="23426"/>
                  <a:pt x="200317" y="-1243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2" descr="How to Become a Software Engineer: Take These 5 Steps">
            <a:extLst>
              <a:ext uri="{FF2B5EF4-FFF2-40B4-BE49-F238E27FC236}">
                <a16:creationId xmlns:a16="http://schemas.microsoft.com/office/drawing/2014/main" id="{7E4ED6BD-F430-4D64-BED4-BFDEA9A744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8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44F7BF-9F77-4973-802E-429D56F0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결과 해석 및 시각화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4D7D8A"/>
          </a:solidFill>
          <a:ln w="38100" cap="rnd">
            <a:solidFill>
              <a:srgbClr val="4D7D8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C4F706-E178-4F47-99B7-FDCD6D933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ko-KR" altLang="en-US" sz="2400" dirty="0"/>
              <a:t>부분의존도 그림</a:t>
            </a:r>
            <a:r>
              <a:rPr lang="en-US" altLang="ko-KR" sz="2400" dirty="0"/>
              <a:t>(PDP)</a:t>
            </a:r>
          </a:p>
          <a:p>
            <a:pPr lvl="1"/>
            <a:r>
              <a:rPr lang="ko-KR" altLang="en-US" sz="2000" dirty="0"/>
              <a:t>스톡옵션과 타겟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9E616B91-A597-4496-BF88-BC0F95F993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4296" y="1211180"/>
            <a:ext cx="6903720" cy="443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41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44F7BF-9F77-4973-802E-429D56F0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결과 해석 및 시각화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52818E"/>
          </a:solidFill>
          <a:ln w="38100" cap="rnd">
            <a:solidFill>
              <a:srgbClr val="52818E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C4F706-E178-4F47-99B7-FDCD6D933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ko-KR" altLang="en-US" sz="2400" dirty="0"/>
              <a:t>부분의존도 그림</a:t>
            </a:r>
            <a:r>
              <a:rPr lang="en-US" altLang="ko-KR" sz="2400" dirty="0"/>
              <a:t>(PDP)</a:t>
            </a:r>
          </a:p>
          <a:p>
            <a:pPr lvl="1"/>
            <a:r>
              <a:rPr lang="ko-KR" altLang="en-US" dirty="0"/>
              <a:t>기본급과 타겟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4A6A5EB8-CCDF-4D2A-956C-9E87CE2C5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4296" y="1288847"/>
            <a:ext cx="6903720" cy="428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34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44F7BF-9F77-4973-802E-429D56F0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결과 해석 및 시각화</a:t>
            </a:r>
          </a:p>
        </p:txBody>
      </p:sp>
      <p:sp>
        <p:nvSpPr>
          <p:cNvPr id="73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3FBEDA"/>
          </a:solidFill>
          <a:ln w="38100" cap="rnd">
            <a:solidFill>
              <a:srgbClr val="3FBED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C4F706-E178-4F47-99B7-FDCD6D933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ko-KR" altLang="en-US" sz="2400" dirty="0"/>
              <a:t>부분의존도 그림</a:t>
            </a:r>
            <a:r>
              <a:rPr lang="en-US" altLang="ko-KR" sz="2400" dirty="0"/>
              <a:t>(PDP)</a:t>
            </a:r>
          </a:p>
          <a:p>
            <a:pPr lvl="1"/>
            <a:r>
              <a:rPr lang="ko-KR" altLang="en-US" dirty="0"/>
              <a:t>보너스와 타겟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E15DD43F-A169-47B4-806F-D6C035ED4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262958"/>
            <a:ext cx="6903720" cy="433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433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E6A3B-EF1C-46BE-AF64-0ED0E38FA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고찰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BF6C53-0148-4541-A097-006EBAEC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모델들 성능이 너무 좋게 나와서 정보 누수가 의심됨</a:t>
            </a:r>
            <a:endParaRPr lang="en-US" altLang="ko-KR" dirty="0"/>
          </a:p>
          <a:p>
            <a:pPr lvl="1"/>
            <a:r>
              <a:rPr lang="ko-KR" altLang="en-US" dirty="0"/>
              <a:t>어디서 발생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더욱 다양한 모델을 만들고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튜닝을 해보고 싶었으나 시간 관계상 하지 못함</a:t>
            </a:r>
            <a:endParaRPr lang="en-US" altLang="ko-KR" dirty="0"/>
          </a:p>
          <a:p>
            <a:r>
              <a:rPr lang="ko-KR" altLang="en-US" dirty="0"/>
              <a:t>해석이 쉽지 않음을 느낌</a:t>
            </a:r>
            <a:endParaRPr lang="en-US" altLang="ko-KR" dirty="0"/>
          </a:p>
          <a:p>
            <a:pPr lvl="1"/>
            <a:r>
              <a:rPr lang="ko-KR" altLang="en-US" dirty="0"/>
              <a:t>개념적인 이해를 확고히 </a:t>
            </a:r>
            <a:r>
              <a:rPr lang="ko-KR" altLang="en-US" dirty="0" err="1"/>
              <a:t>해야할</a:t>
            </a:r>
            <a:r>
              <a:rPr lang="ko-KR" altLang="en-US" dirty="0"/>
              <a:t> 것</a:t>
            </a:r>
            <a:endParaRPr lang="en-US" altLang="ko-KR" dirty="0"/>
          </a:p>
          <a:p>
            <a:r>
              <a:rPr lang="ko-KR" altLang="en-US" dirty="0"/>
              <a:t>처음에 버린 특성을 가지고 다시 전처리를 거쳐서 모델 만들기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0863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51">
            <a:extLst>
              <a:ext uri="{FF2B5EF4-FFF2-40B4-BE49-F238E27FC236}">
                <a16:creationId xmlns:a16="http://schemas.microsoft.com/office/drawing/2014/main" id="{5E0D0E5A-6E97-46A9-AF74-EAEA1E044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9417" y="6756322"/>
            <a:ext cx="5657849" cy="101678"/>
          </a:xfrm>
          <a:custGeom>
            <a:avLst/>
            <a:gdLst>
              <a:gd name="connsiteX0" fmla="*/ 0 w 2374107"/>
              <a:gd name="connsiteY0" fmla="*/ 0 h 45719"/>
              <a:gd name="connsiteX1" fmla="*/ 2374107 w 2374107"/>
              <a:gd name="connsiteY1" fmla="*/ 0 h 45719"/>
              <a:gd name="connsiteX2" fmla="*/ 2374107 w 2374107"/>
              <a:gd name="connsiteY2" fmla="*/ 45719 h 45719"/>
              <a:gd name="connsiteX3" fmla="*/ 0 w 2374107"/>
              <a:gd name="connsiteY3" fmla="*/ 45719 h 45719"/>
              <a:gd name="connsiteX4" fmla="*/ 0 w 2374107"/>
              <a:gd name="connsiteY4" fmla="*/ 0 h 45719"/>
              <a:gd name="connsiteX0" fmla="*/ 0 w 2430067"/>
              <a:gd name="connsiteY0" fmla="*/ 0 h 64769"/>
              <a:gd name="connsiteX1" fmla="*/ 2430067 w 2430067"/>
              <a:gd name="connsiteY1" fmla="*/ 19050 h 64769"/>
              <a:gd name="connsiteX2" fmla="*/ 2430067 w 2430067"/>
              <a:gd name="connsiteY2" fmla="*/ 64769 h 64769"/>
              <a:gd name="connsiteX3" fmla="*/ 55960 w 2430067"/>
              <a:gd name="connsiteY3" fmla="*/ 64769 h 64769"/>
              <a:gd name="connsiteX4" fmla="*/ 0 w 2430067"/>
              <a:gd name="connsiteY4" fmla="*/ 0 h 64769"/>
              <a:gd name="connsiteX0" fmla="*/ 0 w 2431088"/>
              <a:gd name="connsiteY0" fmla="*/ 0 h 94534"/>
              <a:gd name="connsiteX1" fmla="*/ 2431088 w 2431088"/>
              <a:gd name="connsiteY1" fmla="*/ 48815 h 94534"/>
              <a:gd name="connsiteX2" fmla="*/ 2431088 w 2431088"/>
              <a:gd name="connsiteY2" fmla="*/ 94534 h 94534"/>
              <a:gd name="connsiteX3" fmla="*/ 56981 w 2431088"/>
              <a:gd name="connsiteY3" fmla="*/ 94534 h 94534"/>
              <a:gd name="connsiteX4" fmla="*/ 0 w 2431088"/>
              <a:gd name="connsiteY4" fmla="*/ 0 h 94534"/>
              <a:gd name="connsiteX0" fmla="*/ 0 w 2425473"/>
              <a:gd name="connsiteY0" fmla="*/ 0 h 101678"/>
              <a:gd name="connsiteX1" fmla="*/ 2425473 w 2425473"/>
              <a:gd name="connsiteY1" fmla="*/ 55959 h 101678"/>
              <a:gd name="connsiteX2" fmla="*/ 2425473 w 2425473"/>
              <a:gd name="connsiteY2" fmla="*/ 101678 h 101678"/>
              <a:gd name="connsiteX3" fmla="*/ 51366 w 2425473"/>
              <a:gd name="connsiteY3" fmla="*/ 101678 h 101678"/>
              <a:gd name="connsiteX4" fmla="*/ 0 w 2425473"/>
              <a:gd name="connsiteY4" fmla="*/ 0 h 101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473" h="101678">
                <a:moveTo>
                  <a:pt x="0" y="0"/>
                </a:moveTo>
                <a:lnTo>
                  <a:pt x="2425473" y="55959"/>
                </a:lnTo>
                <a:lnTo>
                  <a:pt x="2425473" y="101678"/>
                </a:lnTo>
                <a:lnTo>
                  <a:pt x="51366" y="1016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52">
            <a:extLst>
              <a:ext uri="{FF2B5EF4-FFF2-40B4-BE49-F238E27FC236}">
                <a16:creationId xmlns:a16="http://schemas.microsoft.com/office/drawing/2014/main" id="{E197A7FD-CD8D-4609-AE35-64C89063E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8697" y="6809135"/>
            <a:ext cx="160496" cy="48864"/>
          </a:xfrm>
          <a:custGeom>
            <a:avLst/>
            <a:gdLst>
              <a:gd name="connsiteX0" fmla="*/ 0 w 91440"/>
              <a:gd name="connsiteY0" fmla="*/ 0 h 27432"/>
              <a:gd name="connsiteX1" fmla="*/ 91440 w 91440"/>
              <a:gd name="connsiteY1" fmla="*/ 0 h 27432"/>
              <a:gd name="connsiteX2" fmla="*/ 91440 w 91440"/>
              <a:gd name="connsiteY2" fmla="*/ 27432 h 27432"/>
              <a:gd name="connsiteX3" fmla="*/ 0 w 91440"/>
              <a:gd name="connsiteY3" fmla="*/ 27432 h 27432"/>
              <a:gd name="connsiteX4" fmla="*/ 0 w 91440"/>
              <a:gd name="connsiteY4" fmla="*/ 0 h 27432"/>
              <a:gd name="connsiteX0" fmla="*/ 0 w 128350"/>
              <a:gd name="connsiteY0" fmla="*/ 0 h 36957"/>
              <a:gd name="connsiteX1" fmla="*/ 128350 w 128350"/>
              <a:gd name="connsiteY1" fmla="*/ 9525 h 36957"/>
              <a:gd name="connsiteX2" fmla="*/ 128350 w 128350"/>
              <a:gd name="connsiteY2" fmla="*/ 36957 h 36957"/>
              <a:gd name="connsiteX3" fmla="*/ 36910 w 128350"/>
              <a:gd name="connsiteY3" fmla="*/ 36957 h 36957"/>
              <a:gd name="connsiteX4" fmla="*/ 0 w 128350"/>
              <a:gd name="connsiteY4" fmla="*/ 0 h 36957"/>
              <a:gd name="connsiteX0" fmla="*/ 0 w 128350"/>
              <a:gd name="connsiteY0" fmla="*/ 0 h 36957"/>
              <a:gd name="connsiteX1" fmla="*/ 83106 w 128350"/>
              <a:gd name="connsiteY1" fmla="*/ 11906 h 36957"/>
              <a:gd name="connsiteX2" fmla="*/ 128350 w 128350"/>
              <a:gd name="connsiteY2" fmla="*/ 36957 h 36957"/>
              <a:gd name="connsiteX3" fmla="*/ 36910 w 128350"/>
              <a:gd name="connsiteY3" fmla="*/ 36957 h 36957"/>
              <a:gd name="connsiteX4" fmla="*/ 0 w 128350"/>
              <a:gd name="connsiteY4" fmla="*/ 0 h 36957"/>
              <a:gd name="connsiteX0" fmla="*/ 0 w 162878"/>
              <a:gd name="connsiteY0" fmla="*/ 0 h 44101"/>
              <a:gd name="connsiteX1" fmla="*/ 117634 w 162878"/>
              <a:gd name="connsiteY1" fmla="*/ 19050 h 44101"/>
              <a:gd name="connsiteX2" fmla="*/ 162878 w 162878"/>
              <a:gd name="connsiteY2" fmla="*/ 44101 h 44101"/>
              <a:gd name="connsiteX3" fmla="*/ 71438 w 162878"/>
              <a:gd name="connsiteY3" fmla="*/ 44101 h 44101"/>
              <a:gd name="connsiteX4" fmla="*/ 0 w 162878"/>
              <a:gd name="connsiteY4" fmla="*/ 0 h 44101"/>
              <a:gd name="connsiteX0" fmla="*/ 0 w 160496"/>
              <a:gd name="connsiteY0" fmla="*/ 0 h 48864"/>
              <a:gd name="connsiteX1" fmla="*/ 115252 w 160496"/>
              <a:gd name="connsiteY1" fmla="*/ 23813 h 48864"/>
              <a:gd name="connsiteX2" fmla="*/ 160496 w 160496"/>
              <a:gd name="connsiteY2" fmla="*/ 48864 h 48864"/>
              <a:gd name="connsiteX3" fmla="*/ 69056 w 160496"/>
              <a:gd name="connsiteY3" fmla="*/ 48864 h 48864"/>
              <a:gd name="connsiteX4" fmla="*/ 0 w 160496"/>
              <a:gd name="connsiteY4" fmla="*/ 0 h 48864"/>
              <a:gd name="connsiteX0" fmla="*/ 0 w 160496"/>
              <a:gd name="connsiteY0" fmla="*/ 0 h 48864"/>
              <a:gd name="connsiteX1" fmla="*/ 115252 w 160496"/>
              <a:gd name="connsiteY1" fmla="*/ 23813 h 48864"/>
              <a:gd name="connsiteX2" fmla="*/ 160496 w 160496"/>
              <a:gd name="connsiteY2" fmla="*/ 48864 h 48864"/>
              <a:gd name="connsiteX3" fmla="*/ 61912 w 160496"/>
              <a:gd name="connsiteY3" fmla="*/ 48864 h 48864"/>
              <a:gd name="connsiteX4" fmla="*/ 0 w 160496"/>
              <a:gd name="connsiteY4" fmla="*/ 0 h 48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496" h="48864">
                <a:moveTo>
                  <a:pt x="0" y="0"/>
                </a:moveTo>
                <a:lnTo>
                  <a:pt x="115252" y="23813"/>
                </a:lnTo>
                <a:lnTo>
                  <a:pt x="160496" y="48864"/>
                </a:lnTo>
                <a:lnTo>
                  <a:pt x="61912" y="4886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6161ABE-7C43-454D-987F-F3F7525E4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716" y="955309"/>
            <a:ext cx="7074568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8800">
                <a:solidFill>
                  <a:srgbClr val="FFFFFF"/>
                </a:solidFill>
              </a:rPr>
              <a:t>감사합니다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C0B64B74-19BE-47D9-8BB8-7081BF0E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0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45DEEED-BE3A-4307-800A-45F555B5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5C73706-35AD-4797-B796-D806B8FE5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5006297" cy="6858000"/>
          </a:xfrm>
          <a:custGeom>
            <a:avLst/>
            <a:gdLst>
              <a:gd name="connsiteX0" fmla="*/ 5006297 w 5006297"/>
              <a:gd name="connsiteY0" fmla="*/ 0 h 6858000"/>
              <a:gd name="connsiteX1" fmla="*/ 1229608 w 5006297"/>
              <a:gd name="connsiteY1" fmla="*/ 0 h 6858000"/>
              <a:gd name="connsiteX2" fmla="*/ 1128285 w 5006297"/>
              <a:gd name="connsiteY2" fmla="*/ 156518 h 6858000"/>
              <a:gd name="connsiteX3" fmla="*/ 768782 w 5006297"/>
              <a:gd name="connsiteY3" fmla="*/ 825746 h 6858000"/>
              <a:gd name="connsiteX4" fmla="*/ 743290 w 5006297"/>
              <a:gd name="connsiteY4" fmla="*/ 860183 h 6858000"/>
              <a:gd name="connsiteX5" fmla="*/ 787138 w 5006297"/>
              <a:gd name="connsiteY5" fmla="*/ 756243 h 6858000"/>
              <a:gd name="connsiteX6" fmla="*/ 980544 w 5006297"/>
              <a:gd name="connsiteY6" fmla="*/ 339016 h 6858000"/>
              <a:gd name="connsiteX7" fmla="*/ 1161966 w 5006297"/>
              <a:gd name="connsiteY7" fmla="*/ 0 h 6858000"/>
              <a:gd name="connsiteX8" fmla="*/ 1104491 w 5006297"/>
              <a:gd name="connsiteY8" fmla="*/ 0 h 6858000"/>
              <a:gd name="connsiteX9" fmla="*/ 993044 w 5006297"/>
              <a:gd name="connsiteY9" fmla="*/ 204247 h 6858000"/>
              <a:gd name="connsiteX10" fmla="*/ 494731 w 5006297"/>
              <a:gd name="connsiteY10" fmla="*/ 1375322 h 6858000"/>
              <a:gd name="connsiteX11" fmla="*/ 46559 w 5006297"/>
              <a:gd name="connsiteY11" fmla="*/ 3329787 h 6858000"/>
              <a:gd name="connsiteX12" fmla="*/ 12272 w 5006297"/>
              <a:gd name="connsiteY12" fmla="*/ 4352595 h 6858000"/>
              <a:gd name="connsiteX13" fmla="*/ 171094 w 5006297"/>
              <a:gd name="connsiteY13" fmla="*/ 5544543 h 6858000"/>
              <a:gd name="connsiteX14" fmla="*/ 538125 w 5006297"/>
              <a:gd name="connsiteY14" fmla="*/ 6816123 h 6858000"/>
              <a:gd name="connsiteX15" fmla="*/ 555724 w 5006297"/>
              <a:gd name="connsiteY15" fmla="*/ 6858000 h 6858000"/>
              <a:gd name="connsiteX16" fmla="*/ 608303 w 5006297"/>
              <a:gd name="connsiteY16" fmla="*/ 6858000 h 6858000"/>
              <a:gd name="connsiteX17" fmla="*/ 596366 w 5006297"/>
              <a:gd name="connsiteY17" fmla="*/ 6829337 h 6858000"/>
              <a:gd name="connsiteX18" fmla="*/ 364843 w 5006297"/>
              <a:gd name="connsiteY18" fmla="*/ 6132604 h 6858000"/>
              <a:gd name="connsiteX19" fmla="*/ 213412 w 5006297"/>
              <a:gd name="connsiteY19" fmla="*/ 5505676 h 6858000"/>
              <a:gd name="connsiteX20" fmla="*/ 211628 w 5006297"/>
              <a:gd name="connsiteY20" fmla="*/ 5472254 h 6858000"/>
              <a:gd name="connsiteX21" fmla="*/ 311945 w 5006297"/>
              <a:gd name="connsiteY21" fmla="*/ 5821167 h 6858000"/>
              <a:gd name="connsiteX22" fmla="*/ 623960 w 5006297"/>
              <a:gd name="connsiteY22" fmla="*/ 6658826 h 6858000"/>
              <a:gd name="connsiteX23" fmla="*/ 717350 w 5006297"/>
              <a:gd name="connsiteY23" fmla="*/ 6858000 h 6858000"/>
              <a:gd name="connsiteX24" fmla="*/ 5006297 w 5006297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06297" h="6858000">
                <a:moveTo>
                  <a:pt x="5006297" y="0"/>
                </a:moveTo>
                <a:lnTo>
                  <a:pt x="1229608" y="0"/>
                </a:lnTo>
                <a:lnTo>
                  <a:pt x="1128285" y="156518"/>
                </a:lnTo>
                <a:cubicBezTo>
                  <a:pt x="996915" y="372642"/>
                  <a:pt x="877575" y="596029"/>
                  <a:pt x="768782" y="825746"/>
                </a:cubicBezTo>
                <a:cubicBezTo>
                  <a:pt x="763429" y="839224"/>
                  <a:pt x="754646" y="851089"/>
                  <a:pt x="743290" y="860183"/>
                </a:cubicBezTo>
                <a:cubicBezTo>
                  <a:pt x="757948" y="825621"/>
                  <a:pt x="772224" y="790805"/>
                  <a:pt x="787138" y="756243"/>
                </a:cubicBezTo>
                <a:cubicBezTo>
                  <a:pt x="848067" y="615114"/>
                  <a:pt x="912406" y="475964"/>
                  <a:pt x="980544" y="339016"/>
                </a:cubicBezTo>
                <a:lnTo>
                  <a:pt x="1161966" y="0"/>
                </a:lnTo>
                <a:lnTo>
                  <a:pt x="1104491" y="0"/>
                </a:lnTo>
                <a:lnTo>
                  <a:pt x="993044" y="204247"/>
                </a:lnTo>
                <a:cubicBezTo>
                  <a:pt x="798291" y="579761"/>
                  <a:pt x="634561" y="971401"/>
                  <a:pt x="494731" y="1375322"/>
                </a:cubicBezTo>
                <a:cubicBezTo>
                  <a:pt x="277072" y="2009491"/>
                  <a:pt x="126862" y="2664550"/>
                  <a:pt x="46559" y="3329787"/>
                </a:cubicBezTo>
                <a:cubicBezTo>
                  <a:pt x="4496" y="3670216"/>
                  <a:pt x="-14242" y="4010141"/>
                  <a:pt x="12272" y="4352595"/>
                </a:cubicBezTo>
                <a:cubicBezTo>
                  <a:pt x="43627" y="4752907"/>
                  <a:pt x="90918" y="5150814"/>
                  <a:pt x="171094" y="5544543"/>
                </a:cubicBezTo>
                <a:cubicBezTo>
                  <a:pt x="259524" y="5979227"/>
                  <a:pt x="379573" y="6403657"/>
                  <a:pt x="538125" y="6816123"/>
                </a:cubicBezTo>
                <a:lnTo>
                  <a:pt x="555724" y="6858000"/>
                </a:lnTo>
                <a:lnTo>
                  <a:pt x="608303" y="6858000"/>
                </a:lnTo>
                <a:lnTo>
                  <a:pt x="596366" y="6829337"/>
                </a:lnTo>
                <a:cubicBezTo>
                  <a:pt x="508696" y="6602484"/>
                  <a:pt x="431985" y="6369981"/>
                  <a:pt x="364843" y="6132604"/>
                </a:cubicBezTo>
                <a:cubicBezTo>
                  <a:pt x="306463" y="5925865"/>
                  <a:pt x="263378" y="5714822"/>
                  <a:pt x="213412" y="5505676"/>
                </a:cubicBezTo>
                <a:cubicBezTo>
                  <a:pt x="212231" y="5494574"/>
                  <a:pt x="211637" y="5483421"/>
                  <a:pt x="211628" y="5472254"/>
                </a:cubicBezTo>
                <a:cubicBezTo>
                  <a:pt x="248210" y="5599108"/>
                  <a:pt x="277401" y="5710897"/>
                  <a:pt x="311945" y="5821167"/>
                </a:cubicBezTo>
                <a:cubicBezTo>
                  <a:pt x="401999" y="6108329"/>
                  <a:pt x="505868" y="6387643"/>
                  <a:pt x="623960" y="6658826"/>
                </a:cubicBezTo>
                <a:lnTo>
                  <a:pt x="717350" y="6858000"/>
                </a:lnTo>
                <a:lnTo>
                  <a:pt x="5006297" y="6858000"/>
                </a:ln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F94AD10-86F5-40E1-B24F-B3F175BE7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4652"/>
            <a:ext cx="3182112" cy="5568696"/>
          </a:xfrm>
        </p:spPr>
        <p:txBody>
          <a:bodyPr>
            <a:normAutofit/>
          </a:bodyPr>
          <a:lstStyle/>
          <a:p>
            <a:r>
              <a:rPr lang="ko-KR" altLang="en-US" sz="6600">
                <a:solidFill>
                  <a:srgbClr val="FFFFFF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49573E-5505-42C7-A53F-92E40CAC1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350" y="644652"/>
            <a:ext cx="5856401" cy="5568696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데이터 선정 이유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가설 설정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EDA</a:t>
            </a:r>
            <a:r>
              <a:rPr lang="ko-KR" altLang="en-US" dirty="0"/>
              <a:t>와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dirty="0" err="1"/>
              <a:t>머신러닝</a:t>
            </a:r>
            <a:r>
              <a:rPr lang="ko-KR" altLang="en-US" dirty="0"/>
              <a:t> 모델 학습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결과 해석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고찰</a:t>
            </a:r>
          </a:p>
        </p:txBody>
      </p:sp>
    </p:spTree>
    <p:extLst>
      <p:ext uri="{BB962C8B-B14F-4D97-AF65-F5344CB8AC3E}">
        <p14:creationId xmlns:p14="http://schemas.microsoft.com/office/powerpoint/2010/main" val="305408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41ACB6-B40F-4B43-9991-9CDCB840F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altLang="ko-KR" sz="6000"/>
              <a:t>1. </a:t>
            </a:r>
            <a:r>
              <a:rPr lang="ko-KR" altLang="en-US" sz="6000"/>
              <a:t>데이터 선정 이유</a:t>
            </a:r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9F91BC09-6256-4AD2-A07F-478A7E067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790681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898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B96EE9-4EFC-40C4-8BF2-8E9A6E64C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가설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D7235C-B445-4215-AFFE-FBCAB7FDD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630936"/>
            <a:ext cx="7145356" cy="2063626"/>
          </a:xfrm>
        </p:spPr>
        <p:txBody>
          <a:bodyPr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ko-KR" altLang="en-US" sz="1300" dirty="0"/>
              <a:t>타겟</a:t>
            </a:r>
            <a:r>
              <a:rPr lang="en-US" altLang="ko-KR" sz="1300" dirty="0"/>
              <a:t> : ‘</a:t>
            </a:r>
            <a:r>
              <a:rPr lang="en-US" altLang="ko-KR" sz="1300" dirty="0" err="1"/>
              <a:t>totalyearlycompensation</a:t>
            </a:r>
            <a:r>
              <a:rPr lang="en-US" altLang="ko-KR" sz="1300" dirty="0"/>
              <a:t>’ – </a:t>
            </a:r>
            <a:r>
              <a:rPr lang="ko-KR" altLang="en-US" sz="1300" dirty="0"/>
              <a:t>총 연봉</a:t>
            </a:r>
            <a:endParaRPr lang="en-US" altLang="ko-KR" sz="1300" dirty="0"/>
          </a:p>
          <a:p>
            <a:pPr>
              <a:lnSpc>
                <a:spcPct val="95000"/>
              </a:lnSpc>
            </a:pPr>
            <a:r>
              <a:rPr lang="ko-KR" altLang="en-US" sz="1300" dirty="0"/>
              <a:t>가설 </a:t>
            </a:r>
            <a:r>
              <a:rPr lang="en-US" altLang="ko-KR" sz="1300" dirty="0"/>
              <a:t>: </a:t>
            </a:r>
            <a:r>
              <a:rPr lang="ko-KR" altLang="en-US" sz="1300" dirty="0"/>
              <a:t>가장 많이 고용하는 회사의 평균 연봉이 </a:t>
            </a:r>
            <a:r>
              <a:rPr lang="en-US" altLang="ko-KR" sz="1300" dirty="0"/>
              <a:t>STEM</a:t>
            </a:r>
            <a:r>
              <a:rPr lang="ko-KR" altLang="en-US" sz="1300" dirty="0"/>
              <a:t> 직군 전체 평균 연봉보다 더 높을 것이다</a:t>
            </a:r>
            <a:r>
              <a:rPr lang="en-US" altLang="ko-KR" sz="1300" dirty="0"/>
              <a:t>.</a:t>
            </a:r>
          </a:p>
          <a:p>
            <a:pPr lvl="1">
              <a:lnSpc>
                <a:spcPct val="95000"/>
              </a:lnSpc>
            </a:pPr>
            <a:r>
              <a:rPr lang="ko-KR" altLang="en-US" sz="1300" dirty="0"/>
              <a:t>실제 </a:t>
            </a:r>
            <a:r>
              <a:rPr lang="en-US" altLang="ko-KR" sz="1300" dirty="0"/>
              <a:t>: </a:t>
            </a:r>
            <a:r>
              <a:rPr lang="ko-KR" altLang="en-US" sz="1300" dirty="0"/>
              <a:t>마이크로소프트</a:t>
            </a:r>
            <a:r>
              <a:rPr lang="en-US" altLang="ko-KR" sz="1300" dirty="0"/>
              <a:t> </a:t>
            </a:r>
            <a:r>
              <a:rPr lang="ko-KR" altLang="en-US" sz="1300" dirty="0"/>
              <a:t>평균</a:t>
            </a:r>
            <a:r>
              <a:rPr lang="en-US" altLang="ko-KR" sz="1300" dirty="0"/>
              <a:t>($204199)</a:t>
            </a:r>
            <a:r>
              <a:rPr lang="ko-KR" altLang="en-US" sz="1300" dirty="0"/>
              <a:t> </a:t>
            </a:r>
            <a:r>
              <a:rPr lang="en-US" altLang="ko-KR" sz="1300" dirty="0"/>
              <a:t>&lt; </a:t>
            </a:r>
            <a:r>
              <a:rPr lang="ko-KR" altLang="en-US" sz="1300" dirty="0"/>
              <a:t>전체 평균</a:t>
            </a:r>
            <a:r>
              <a:rPr lang="en-US" altLang="ko-KR" sz="1300" dirty="0"/>
              <a:t>(</a:t>
            </a:r>
            <a:r>
              <a:rPr lang="ko-KR" altLang="en-US" sz="1300" dirty="0"/>
              <a:t>기준모델</a:t>
            </a:r>
            <a:r>
              <a:rPr lang="en-US" altLang="ko-KR" sz="1300" dirty="0"/>
              <a:t>)</a:t>
            </a:r>
            <a:endParaRPr lang="en-US" altLang="ko-KR" sz="2100" dirty="0"/>
          </a:p>
          <a:p>
            <a:pPr>
              <a:lnSpc>
                <a:spcPct val="95000"/>
              </a:lnSpc>
            </a:pPr>
            <a:r>
              <a:rPr lang="ko-KR" altLang="en-US" sz="1300" dirty="0"/>
              <a:t>모델 목표 </a:t>
            </a:r>
            <a:r>
              <a:rPr lang="en-US" altLang="ko-KR" sz="1300" dirty="0"/>
              <a:t>: </a:t>
            </a:r>
            <a:r>
              <a:rPr lang="ko-KR" altLang="en-US" sz="1300" dirty="0"/>
              <a:t>여러 특성을 이용하여 </a:t>
            </a:r>
            <a:r>
              <a:rPr lang="en-US" altLang="ko-KR" sz="1300" dirty="0"/>
              <a:t>(</a:t>
            </a:r>
            <a:r>
              <a:rPr lang="ko-KR" altLang="en-US" sz="1300" dirty="0"/>
              <a:t>미국 내</a:t>
            </a:r>
            <a:r>
              <a:rPr lang="en-US" altLang="ko-KR" sz="1300" dirty="0"/>
              <a:t>) STEM </a:t>
            </a:r>
            <a:r>
              <a:rPr lang="ko-KR" altLang="en-US" sz="1300" dirty="0"/>
              <a:t>직군 종사자들의 연봉 예측 </a:t>
            </a:r>
            <a:r>
              <a:rPr lang="en-US" altLang="ko-KR" sz="1300" dirty="0"/>
              <a:t> </a:t>
            </a:r>
          </a:p>
          <a:p>
            <a:pPr>
              <a:lnSpc>
                <a:spcPct val="95000"/>
              </a:lnSpc>
            </a:pPr>
            <a:r>
              <a:rPr lang="ko-KR" altLang="en-US" sz="1300" dirty="0"/>
              <a:t>기준모델과 평가지표</a:t>
            </a:r>
            <a:r>
              <a:rPr lang="en-US" altLang="ko-KR" sz="1300" dirty="0"/>
              <a:t> :</a:t>
            </a:r>
            <a:endParaRPr lang="ko-KR" altLang="en-US" sz="13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04088"/>
            <a:ext cx="18288" cy="1316736"/>
          </a:xfrm>
          <a:custGeom>
            <a:avLst/>
            <a:gdLst>
              <a:gd name="connsiteX0" fmla="*/ 0 w 18288"/>
              <a:gd name="connsiteY0" fmla="*/ 0 h 1316736"/>
              <a:gd name="connsiteX1" fmla="*/ 18288 w 18288"/>
              <a:gd name="connsiteY1" fmla="*/ 0 h 1316736"/>
              <a:gd name="connsiteX2" fmla="*/ 18288 w 18288"/>
              <a:gd name="connsiteY2" fmla="*/ 632033 h 1316736"/>
              <a:gd name="connsiteX3" fmla="*/ 18288 w 18288"/>
              <a:gd name="connsiteY3" fmla="*/ 1316736 h 1316736"/>
              <a:gd name="connsiteX4" fmla="*/ 0 w 18288"/>
              <a:gd name="connsiteY4" fmla="*/ 1316736 h 1316736"/>
              <a:gd name="connsiteX5" fmla="*/ 0 w 18288"/>
              <a:gd name="connsiteY5" fmla="*/ 671535 h 1316736"/>
              <a:gd name="connsiteX6" fmla="*/ 0 w 18288"/>
              <a:gd name="connsiteY6" fmla="*/ 0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1316736" fill="none" extrusionOk="0">
                <a:moveTo>
                  <a:pt x="0" y="0"/>
                </a:moveTo>
                <a:cubicBezTo>
                  <a:pt x="5414" y="683"/>
                  <a:pt x="12510" y="720"/>
                  <a:pt x="18288" y="0"/>
                </a:cubicBezTo>
                <a:cubicBezTo>
                  <a:pt x="11385" y="276484"/>
                  <a:pt x="47354" y="495364"/>
                  <a:pt x="18288" y="632033"/>
                </a:cubicBezTo>
                <a:cubicBezTo>
                  <a:pt x="-10778" y="768702"/>
                  <a:pt x="26786" y="1005085"/>
                  <a:pt x="18288" y="1316736"/>
                </a:cubicBezTo>
                <a:cubicBezTo>
                  <a:pt x="9577" y="1315893"/>
                  <a:pt x="6900" y="1316365"/>
                  <a:pt x="0" y="1316736"/>
                </a:cubicBezTo>
                <a:cubicBezTo>
                  <a:pt x="-29997" y="1144491"/>
                  <a:pt x="20055" y="926108"/>
                  <a:pt x="0" y="671535"/>
                </a:cubicBezTo>
                <a:cubicBezTo>
                  <a:pt x="-20055" y="416962"/>
                  <a:pt x="15787" y="211813"/>
                  <a:pt x="0" y="0"/>
                </a:cubicBezTo>
                <a:close/>
              </a:path>
              <a:path w="18288" h="1316736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-6741" y="195124"/>
                  <a:pt x="36996" y="409062"/>
                  <a:pt x="18288" y="618866"/>
                </a:cubicBezTo>
                <a:cubicBezTo>
                  <a:pt x="-420" y="828670"/>
                  <a:pt x="28345" y="1144651"/>
                  <a:pt x="18288" y="1316736"/>
                </a:cubicBezTo>
                <a:cubicBezTo>
                  <a:pt x="10476" y="1317615"/>
                  <a:pt x="8805" y="1316987"/>
                  <a:pt x="0" y="1316736"/>
                </a:cubicBezTo>
                <a:cubicBezTo>
                  <a:pt x="30302" y="1053606"/>
                  <a:pt x="-1997" y="890047"/>
                  <a:pt x="0" y="671535"/>
                </a:cubicBezTo>
                <a:cubicBezTo>
                  <a:pt x="1997" y="453023"/>
                  <a:pt x="-25538" y="322042"/>
                  <a:pt x="0" y="0"/>
                </a:cubicBezTo>
                <a:close/>
              </a:path>
            </a:pathLst>
          </a:custGeom>
          <a:solidFill>
            <a:srgbClr val="CD9C59"/>
          </a:solidFill>
          <a:ln w="34925">
            <a:solidFill>
              <a:srgbClr val="CD9C5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0F0BFF-9AD7-4112-B262-320032800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936" y="3165171"/>
            <a:ext cx="10917936" cy="22108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63EA43-95D7-475A-8C58-A9F070026F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384676"/>
            <a:ext cx="12192000" cy="447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0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F1C3A76-3B39-4AE5-A638-11C4763CF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/>
              <a:t>3. EDA</a:t>
            </a:r>
            <a:r>
              <a:rPr lang="ko-KR" altLang="en-US"/>
              <a:t>와 전처리</a:t>
            </a: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479AB5"/>
          </a:solidFill>
          <a:ln w="38100" cap="rnd">
            <a:solidFill>
              <a:srgbClr val="479AB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9DE902-2301-4FEC-BD94-D8F3D526A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특성의 통계치 및 특성과 타겟 간 상관관계 파악</a:t>
            </a: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0" name="Ink 2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30" name="Ink 2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481BE139-5184-4A45-B656-DAA1D2421C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4296" y="1133513"/>
            <a:ext cx="6903720" cy="459097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1812472-D838-42D3-9E17-806A98DF13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2272" y="452022"/>
            <a:ext cx="3182112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3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F1C3A76-3B39-4AE5-A638-11C4763CF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4800"/>
              <a:t>3. EDA</a:t>
            </a:r>
            <a:r>
              <a:rPr lang="ko-KR" altLang="en-US" sz="4800"/>
              <a:t>와 전처리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CE9077"/>
          </a:solidFill>
          <a:ln w="38100" cap="rnd">
            <a:solidFill>
              <a:srgbClr val="CE907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9DE902-2301-4FEC-BD94-D8F3D526A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ko-KR" altLang="en-US" dirty="0" err="1"/>
              <a:t>결측치가</a:t>
            </a:r>
            <a:r>
              <a:rPr lang="ko-KR" altLang="en-US" dirty="0"/>
              <a:t> 많은 특성과 파생 특성 처리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DF967160-D3D5-4596-BD8C-C563C66439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2806" y="640080"/>
            <a:ext cx="3337920" cy="55778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7E023C1-684A-4E72-8DD4-BF2BD6FCA5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7314" y="640080"/>
            <a:ext cx="2595492" cy="55679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46D236-2F98-44F2-A774-4645FB9A5B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9898" y="3991958"/>
            <a:ext cx="7306695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4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F1C3A76-3B39-4AE5-A638-11C4763CF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3. EDA</a:t>
            </a:r>
            <a:r>
              <a:rPr lang="ko-KR" altLang="en-US" dirty="0"/>
              <a:t>와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8AA3CB"/>
          </a:solidFill>
          <a:ln w="38100" cap="rnd">
            <a:solidFill>
              <a:srgbClr val="8AA3C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9DE902-2301-4FEC-BD94-D8F3D526A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ko-KR" altLang="en-US" sz="2400" dirty="0"/>
              <a:t>이상치 처리</a:t>
            </a:r>
            <a:endParaRPr lang="en-US" altLang="ko-KR" sz="2400" dirty="0"/>
          </a:p>
          <a:p>
            <a:pPr lvl="1"/>
            <a:r>
              <a:rPr lang="ko-KR" altLang="en-US" sz="2000" dirty="0"/>
              <a:t>기본급이 </a:t>
            </a:r>
            <a:r>
              <a:rPr lang="en-US" altLang="ko-KR" sz="2000" dirty="0"/>
              <a:t>0</a:t>
            </a:r>
            <a:r>
              <a:rPr lang="ko-KR" altLang="en-US" sz="2000" dirty="0"/>
              <a:t>인 값 </a:t>
            </a:r>
            <a:r>
              <a:rPr lang="en-US" altLang="ko-KR" sz="2000" dirty="0"/>
              <a:t>2000</a:t>
            </a:r>
            <a:r>
              <a:rPr lang="ko-KR" altLang="en-US" sz="2000" dirty="0"/>
              <a:t>개 이상</a:t>
            </a:r>
            <a:endParaRPr lang="en-US" altLang="ko-KR" sz="2000" dirty="0"/>
          </a:p>
          <a:p>
            <a:pPr lvl="2"/>
            <a:r>
              <a:rPr lang="ko-KR" altLang="en-US" sz="1600" dirty="0"/>
              <a:t>평균값으로 대체</a:t>
            </a:r>
            <a:endParaRPr lang="en-US" altLang="ko-KR" sz="1600" dirty="0"/>
          </a:p>
          <a:p>
            <a:pPr lvl="1"/>
            <a:r>
              <a:rPr lang="ko-KR" altLang="en-US" sz="2000" dirty="0"/>
              <a:t>총 연봉이 </a:t>
            </a:r>
            <a:r>
              <a:rPr lang="en-US" altLang="ko-KR" sz="2000" dirty="0"/>
              <a:t>80</a:t>
            </a:r>
            <a:r>
              <a:rPr lang="ko-KR" altLang="en-US" sz="2000" dirty="0"/>
              <a:t>만 달러 이상</a:t>
            </a:r>
            <a:endParaRPr lang="en-US" altLang="ko-KR" sz="2000" dirty="0"/>
          </a:p>
          <a:p>
            <a:pPr lvl="2"/>
            <a:r>
              <a:rPr lang="ko-KR" altLang="en-US" sz="1600" dirty="0"/>
              <a:t>평균보다 너무 크므로 제거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14DAF53D-E24E-4324-89C7-FE0977D43A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4296" y="1487329"/>
            <a:ext cx="6903720" cy="38833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B640C1-1DD4-4612-8869-26165FFA92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4295" y="5569130"/>
            <a:ext cx="6977603" cy="3744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C225243-1D99-4DAC-B256-0A03EBDF43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4295" y="6036919"/>
            <a:ext cx="6563602" cy="50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0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26C03E-35FB-411B-8EAD-DD16D97A2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3. EDA</a:t>
            </a:r>
            <a:r>
              <a:rPr lang="ko-KR" altLang="en-US" dirty="0"/>
              <a:t>와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5AD8443-F80F-481A-A3DE-89A2D0BA7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648" y="265475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B68951"/>
          </a:solidFill>
          <a:ln w="38100" cap="rnd">
            <a:solidFill>
              <a:srgbClr val="B6895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BA4791-19F8-47CC-99D3-6C792013C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908005"/>
            <a:ext cx="5295015" cy="3268957"/>
          </a:xfrm>
        </p:spPr>
        <p:txBody>
          <a:bodyPr>
            <a:normAutofit/>
          </a:bodyPr>
          <a:lstStyle/>
          <a:p>
            <a:r>
              <a:rPr lang="ko-KR" altLang="en-US" dirty="0"/>
              <a:t>특성공학</a:t>
            </a:r>
            <a:endParaRPr lang="en-US" altLang="ko-KR" dirty="0"/>
          </a:p>
          <a:p>
            <a:pPr lvl="1"/>
            <a:r>
              <a:rPr lang="ko-KR" altLang="en-US" dirty="0"/>
              <a:t>여러 가지 특성 만들었으나</a:t>
            </a:r>
            <a:r>
              <a:rPr lang="en-US" altLang="ko-KR" dirty="0"/>
              <a:t>, </a:t>
            </a:r>
            <a:r>
              <a:rPr lang="ko-KR" altLang="en-US" dirty="0"/>
              <a:t>대체로 타겟과 상관관계가 높지 않음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545B65F-9AA7-44F7-B62B-3C4F48EF8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754" y="362383"/>
            <a:ext cx="3087494" cy="55630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F52229-353C-4D8E-B9E9-FDAF8459E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530" y="1810460"/>
            <a:ext cx="4603942" cy="15383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C7C8795-0E87-4B57-8011-E18656850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4247" y="4084320"/>
            <a:ext cx="6593018" cy="121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0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55F27F-0C0B-4740-9904-BC9D883E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altLang="ko-KR" sz="7200"/>
              <a:t>4. </a:t>
            </a:r>
            <a:r>
              <a:rPr lang="ko-KR" altLang="en-US" sz="7200"/>
              <a:t>머신러닝 모델 학습</a:t>
            </a:r>
          </a:p>
        </p:txBody>
      </p:sp>
      <p:sp>
        <p:nvSpPr>
          <p:cNvPr id="73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1AA3E1"/>
          </a:solidFill>
          <a:ln w="38100" cap="rnd">
            <a:solidFill>
              <a:srgbClr val="1AA3E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70604D-F1B0-4A87-9831-EF345AF74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네 가지 모델 이용 </a:t>
            </a:r>
            <a:r>
              <a:rPr lang="en-US" altLang="ko-KR" dirty="0"/>
              <a:t>: </a:t>
            </a:r>
            <a:r>
              <a:rPr lang="ko-KR" altLang="en-US" dirty="0"/>
              <a:t>결정계수</a:t>
            </a:r>
            <a:r>
              <a:rPr lang="en-US" altLang="ko-KR" dirty="0"/>
              <a:t>(r2 score)</a:t>
            </a:r>
          </a:p>
          <a:p>
            <a:pPr lvl="1"/>
            <a:r>
              <a:rPr lang="ko-KR" altLang="en-US" dirty="0"/>
              <a:t>다중선형회귀 </a:t>
            </a:r>
            <a:r>
              <a:rPr lang="en-US" altLang="ko-KR" dirty="0"/>
              <a:t>: 0.906</a:t>
            </a:r>
          </a:p>
          <a:p>
            <a:pPr lvl="1"/>
            <a:r>
              <a:rPr lang="ko-KR" altLang="en-US" dirty="0" err="1"/>
              <a:t>릿지회귀</a:t>
            </a:r>
            <a:r>
              <a:rPr lang="en-US" altLang="ko-KR" dirty="0"/>
              <a:t>(</a:t>
            </a:r>
            <a:r>
              <a:rPr lang="en-US" altLang="ko-KR" dirty="0" err="1"/>
              <a:t>RidgeCV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0.914</a:t>
            </a:r>
          </a:p>
          <a:p>
            <a:pPr lvl="1"/>
            <a:r>
              <a:rPr lang="ko-KR" altLang="en-US" dirty="0" err="1"/>
              <a:t>랜덤포레스트</a:t>
            </a:r>
            <a:r>
              <a:rPr lang="ko-KR" altLang="en-US" dirty="0"/>
              <a:t> </a:t>
            </a:r>
            <a:r>
              <a:rPr lang="en-US" altLang="ko-KR" dirty="0"/>
              <a:t>: 0.956</a:t>
            </a:r>
          </a:p>
          <a:p>
            <a:pPr lvl="1"/>
            <a:r>
              <a:rPr lang="en-US" altLang="ko-KR" dirty="0"/>
              <a:t>XG</a:t>
            </a:r>
            <a:r>
              <a:rPr lang="ko-KR" altLang="en-US" dirty="0" err="1"/>
              <a:t>부스팅</a:t>
            </a:r>
            <a:r>
              <a:rPr lang="ko-KR" altLang="en-US" dirty="0"/>
              <a:t> </a:t>
            </a:r>
            <a:r>
              <a:rPr lang="en-US" altLang="ko-KR" dirty="0"/>
              <a:t>: 0.960 </a:t>
            </a:r>
            <a:r>
              <a:rPr lang="en-US" altLang="ko-KR" dirty="0">
                <a:solidFill>
                  <a:srgbClr val="FF0000"/>
                </a:solidFill>
              </a:rPr>
              <a:t>√</a:t>
            </a:r>
          </a:p>
        </p:txBody>
      </p:sp>
      <p:pic>
        <p:nvPicPr>
          <p:cNvPr id="1026" name="Picture 2" descr="xgboost - Data Application Lab">
            <a:extLst>
              <a:ext uri="{FF2B5EF4-FFF2-40B4-BE49-F238E27FC236}">
                <a16:creationId xmlns:a16="http://schemas.microsoft.com/office/drawing/2014/main" id="{A3CFB63B-67F1-40F9-B5F6-F004CA5908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3720" b="-3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14244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algun Gothic Semilight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979</Words>
  <Application>Microsoft Office PowerPoint</Application>
  <PresentationFormat>와이드스크린</PresentationFormat>
  <Paragraphs>81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Malgun Gothic Semilight</vt:lpstr>
      <vt:lpstr>맑은 고딕</vt:lpstr>
      <vt:lpstr>Arial</vt:lpstr>
      <vt:lpstr>SketchyVTI</vt:lpstr>
      <vt:lpstr>데이터 과학 및 STEM 직업군의 연봉 예측</vt:lpstr>
      <vt:lpstr>목차</vt:lpstr>
      <vt:lpstr>1. 데이터 선정 이유</vt:lpstr>
      <vt:lpstr>2. 가설 설정</vt:lpstr>
      <vt:lpstr>3. EDA와 전처리</vt:lpstr>
      <vt:lpstr>3. EDA와 전처리</vt:lpstr>
      <vt:lpstr>3. EDA와 전처리</vt:lpstr>
      <vt:lpstr>3. EDA와 전처리</vt:lpstr>
      <vt:lpstr>4. 머신러닝 모델 학습</vt:lpstr>
      <vt:lpstr>5. 결과 해석 및 시각화</vt:lpstr>
      <vt:lpstr>5. 결과 해석 및 시각화</vt:lpstr>
      <vt:lpstr>5. 결과 해석 및 시각화</vt:lpstr>
      <vt:lpstr>6. 고찰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과학 및 STEM 직업군의 연봉 예측</dc:title>
  <dc:creator>ImDongHyeok</dc:creator>
  <cp:lastModifiedBy>ImDongHyeok</cp:lastModifiedBy>
  <cp:revision>2</cp:revision>
  <dcterms:created xsi:type="dcterms:W3CDTF">2022-01-17T02:42:23Z</dcterms:created>
  <dcterms:modified xsi:type="dcterms:W3CDTF">2022-01-17T08:02:42Z</dcterms:modified>
</cp:coreProperties>
</file>