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4" r:id="rId3"/>
    <p:sldId id="267" r:id="rId4"/>
    <p:sldId id="266" r:id="rId5"/>
    <p:sldId id="270" r:id="rId6"/>
    <p:sldId id="268" r:id="rId7"/>
    <p:sldId id="271" r:id="rId8"/>
    <p:sldId id="269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1pPr>
    <a:lvl2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2pPr>
    <a:lvl3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3pPr>
    <a:lvl4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4pPr>
    <a:lvl5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5pPr>
    <a:lvl6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6pPr>
    <a:lvl7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7pPr>
    <a:lvl8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8pPr>
    <a:lvl9pPr marL="0" marR="81280" indent="406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Lucida Grand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/>
    <p:restoredTop sz="70410"/>
  </p:normalViewPr>
  <p:slideViewPr>
    <p:cSldViewPr snapToGrid="0" snapToObjects="1">
      <p:cViewPr varScale="1">
        <p:scale>
          <a:sx n="32" d="100"/>
          <a:sy n="32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7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4400">
        <a:latin typeface="+mj-lt"/>
        <a:ea typeface="+mj-ea"/>
        <a:cs typeface="+mj-cs"/>
        <a:sym typeface="Lucida Grande"/>
      </a:defRPr>
    </a:lvl1pPr>
    <a:lvl2pPr indent="228600" latinLnBrk="0">
      <a:defRPr sz="4400">
        <a:latin typeface="+mj-lt"/>
        <a:ea typeface="+mj-ea"/>
        <a:cs typeface="+mj-cs"/>
        <a:sym typeface="Lucida Grande"/>
      </a:defRPr>
    </a:lvl2pPr>
    <a:lvl3pPr indent="457200" latinLnBrk="0">
      <a:defRPr sz="4400">
        <a:latin typeface="+mj-lt"/>
        <a:ea typeface="+mj-ea"/>
        <a:cs typeface="+mj-cs"/>
        <a:sym typeface="Lucida Grande"/>
      </a:defRPr>
    </a:lvl3pPr>
    <a:lvl4pPr indent="685800" latinLnBrk="0">
      <a:defRPr sz="4400">
        <a:latin typeface="+mj-lt"/>
        <a:ea typeface="+mj-ea"/>
        <a:cs typeface="+mj-cs"/>
        <a:sym typeface="Lucida Grande"/>
      </a:defRPr>
    </a:lvl4pPr>
    <a:lvl5pPr indent="914400" latinLnBrk="0">
      <a:defRPr sz="4400">
        <a:latin typeface="+mj-lt"/>
        <a:ea typeface="+mj-ea"/>
        <a:cs typeface="+mj-cs"/>
        <a:sym typeface="Lucida Grande"/>
      </a:defRPr>
    </a:lvl5pPr>
    <a:lvl6pPr indent="1143000" latinLnBrk="0">
      <a:defRPr sz="4400">
        <a:latin typeface="+mj-lt"/>
        <a:ea typeface="+mj-ea"/>
        <a:cs typeface="+mj-cs"/>
        <a:sym typeface="Lucida Grande"/>
      </a:defRPr>
    </a:lvl6pPr>
    <a:lvl7pPr indent="1371600" latinLnBrk="0">
      <a:defRPr sz="4400">
        <a:latin typeface="+mj-lt"/>
        <a:ea typeface="+mj-ea"/>
        <a:cs typeface="+mj-cs"/>
        <a:sym typeface="Lucida Grande"/>
      </a:defRPr>
    </a:lvl7pPr>
    <a:lvl8pPr indent="1600200" latinLnBrk="0">
      <a:defRPr sz="4400">
        <a:latin typeface="+mj-lt"/>
        <a:ea typeface="+mj-ea"/>
        <a:cs typeface="+mj-cs"/>
        <a:sym typeface="Lucida Grande"/>
      </a:defRPr>
    </a:lvl8pPr>
    <a:lvl9pPr indent="1828800" latinLnBrk="0">
      <a:defRPr sz="44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Feature: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 针对模型训练之前进行特征管理和预处理的一个系统</a:t>
            </a:r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altLang="zh-CN" sz="4400" dirty="0" err="1" smtClean="0">
                <a:latin typeface="+mj-lt"/>
                <a:ea typeface="+mj-ea"/>
                <a:cs typeface="+mj-cs"/>
                <a:sym typeface="Lucida Grande"/>
              </a:rPr>
              <a:t>Zsearch</a:t>
            </a:r>
            <a:r>
              <a:rPr lang="zh-CN" altLang="en-US" sz="4400" baseline="0" dirty="0" smtClean="0">
                <a:latin typeface="+mj-lt"/>
                <a:ea typeface="+mj-ea"/>
                <a:cs typeface="+mj-cs"/>
                <a:sym typeface="Lucida Grande"/>
              </a:rPr>
              <a:t> 等的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在线服务</a:t>
            </a:r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,</a:t>
            </a:r>
            <a:r>
              <a:rPr lang="zh-CN" altLang="en-US" sz="4400" baseline="0" dirty="0" smtClean="0">
                <a:latin typeface="+mj-lt"/>
                <a:ea typeface="+mj-ea"/>
                <a:cs typeface="+mj-cs"/>
                <a:sym typeface="Lucida Grande"/>
              </a:rPr>
              <a:t> 包含模型预测</a:t>
            </a:r>
            <a:endParaRPr lang="zh-CN" altLang="en-US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从引擎召回物料，进行合并组装，调精排，排序，然后投放透出。</a:t>
            </a:r>
          </a:p>
          <a:p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Tiny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: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 模型训练，分析，可视化，队列</a:t>
            </a:r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业务系统：从引擎召回物料，进行合并组装，调精排，排序，然后投放透出。</a:t>
            </a:r>
          </a:p>
          <a:p>
            <a:r>
              <a:rPr lang="en-US" altLang="zh-CN" sz="4400" dirty="0" err="1" smtClean="0">
                <a:latin typeface="+mj-lt"/>
                <a:ea typeface="+mj-ea"/>
                <a:cs typeface="+mj-cs"/>
                <a:sym typeface="Lucida Grande"/>
              </a:rPr>
              <a:t>TopN</a:t>
            </a:r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 :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搜索图墙上面物料的投放</a:t>
            </a:r>
          </a:p>
          <a:p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Prism: 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推荐场景上物料的投放</a:t>
            </a:r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altLang="zh-CN" sz="4400" dirty="0" err="1" smtClean="0">
                <a:latin typeface="+mj-lt"/>
                <a:ea typeface="+mj-ea"/>
                <a:cs typeface="+mj-cs"/>
                <a:sym typeface="Lucida Grande"/>
              </a:rPr>
              <a:t>kapler</a:t>
            </a:r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: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精排系统，批量对物料进行打分排序。</a:t>
            </a:r>
          </a:p>
          <a:p>
            <a:r>
              <a:rPr lang="en-US" altLang="zh-CN" sz="4400" dirty="0" smtClean="0">
                <a:latin typeface="+mj-lt"/>
                <a:ea typeface="+mj-ea"/>
                <a:cs typeface="+mj-cs"/>
                <a:sym typeface="Lucida Grande"/>
              </a:rPr>
              <a:t>Dump:</a:t>
            </a:r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 接收上游数据处理、保存并转交下游。</a:t>
            </a:r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endParaRPr lang="en-US" altLang="zh-CN" sz="4400" dirty="0" smtClean="0">
              <a:latin typeface="+mj-lt"/>
              <a:ea typeface="+mj-ea"/>
              <a:cs typeface="+mj-cs"/>
              <a:sym typeface="Lucida Grande"/>
            </a:endParaRPr>
          </a:p>
          <a:p>
            <a:r>
              <a:rPr lang="zh-CN" altLang="en-US" sz="4400" dirty="0" smtClean="0">
                <a:latin typeface="+mj-lt"/>
                <a:ea typeface="+mj-ea"/>
                <a:cs typeface="+mj-cs"/>
                <a:sym typeface="Lucida Grande"/>
              </a:rPr>
              <a:t>日志收集：点击日志，曝光日志，浏览日志，实时特征日志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Mission: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fashion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</a:p>
          <a:p>
            <a:endParaRPr lang="en-US" dirty="0" smtClean="0"/>
          </a:p>
          <a:p>
            <a:r>
              <a:rPr lang="zh-CN" altLang="en-US" dirty="0" smtClean="0"/>
              <a:t>单机训练转入到</a:t>
            </a:r>
            <a:r>
              <a:rPr lang="en-US" altLang="zh-CN" dirty="0" smtClean="0"/>
              <a:t>yarn,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yarn</a:t>
            </a:r>
            <a:r>
              <a:rPr lang="zh-CN" altLang="en-US" baseline="0" dirty="0" smtClean="0"/>
              <a:t> 层面经常出现</a:t>
            </a:r>
            <a:r>
              <a:rPr lang="en-US" altLang="zh-CN" baseline="0" dirty="0" err="1" smtClean="0"/>
              <a:t>oom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并转入到</a:t>
            </a:r>
            <a:r>
              <a:rPr lang="en-US" altLang="zh-CN" baseline="0" dirty="0" smtClean="0"/>
              <a:t>k8s</a:t>
            </a:r>
            <a:r>
              <a:rPr lang="zh-CN" altLang="en-US" baseline="0" dirty="0" smtClean="0"/>
              <a:t>，部署包的版本冲突等问题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支持多版本的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 及</a:t>
            </a:r>
            <a:r>
              <a:rPr lang="en-US" altLang="zh-CN" baseline="0" dirty="0" err="1" smtClean="0"/>
              <a:t>tensorflow</a:t>
            </a:r>
            <a:r>
              <a:rPr lang="zh-CN" altLang="en-US" baseline="0" dirty="0" smtClean="0"/>
              <a:t> 及 资源隔离等层面</a:t>
            </a:r>
            <a:r>
              <a:rPr lang="en-US" altLang="zh-CN" baseline="0" dirty="0" smtClean="0"/>
              <a:t>k8s</a:t>
            </a:r>
            <a:r>
              <a:rPr lang="zh-CN" altLang="en-US" baseline="0" dirty="0" smtClean="0"/>
              <a:t> 支持更优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为了弥补这些不足，注意到</a:t>
            </a:r>
            <a:r>
              <a:rPr lang="en-US" altLang="zh-CN" dirty="0" err="1" smtClean="0"/>
              <a:t>kubeflow</a:t>
            </a:r>
            <a:r>
              <a:rPr lang="zh-CN" altLang="en-US" dirty="0" smtClean="0"/>
              <a:t>这个工程，原生支持机器学习套件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3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Dr</a:t>
            </a:r>
            <a:r>
              <a:rPr lang="zh-CN" altLang="en-US" dirty="0" smtClean="0"/>
              <a:t>方案的实现</a:t>
            </a: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为何使用</a:t>
            </a:r>
            <a:r>
              <a:rPr lang="en-US" altLang="zh-CN" dirty="0" err="1" smtClean="0"/>
              <a:t>tfmaster</a:t>
            </a:r>
            <a:r>
              <a:rPr lang="zh-CN" altLang="en-US" dirty="0" smtClean="0"/>
              <a:t>这个角色 </a:t>
            </a: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never</a:t>
            </a:r>
            <a:r>
              <a:rPr lang="zh-CN" altLang="en-US" dirty="0" smtClean="0"/>
              <a:t>， 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来保存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point</a:t>
            </a:r>
            <a:r>
              <a:rPr lang="zh-CN" altLang="en-US" baseline="0" dirty="0" smtClean="0"/>
              <a:t>，重启之后继续之前的任务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没有使用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queue,</a:t>
            </a:r>
            <a:r>
              <a:rPr lang="zh-CN" altLang="en-US" baseline="0" dirty="0" smtClean="0"/>
              <a:t> 暂时没使用</a:t>
            </a:r>
            <a:r>
              <a:rPr lang="en-US" altLang="zh-CN" baseline="0" dirty="0" smtClean="0"/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6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每秒处理的任务越多表示越好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特性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</a:rPr>
              <a:t>发现 PS 流量节点分布不均匀，其中某个 PS 节点的流量非常大，而其它 PS 节点的流量相对较低。通过 </a:t>
            </a:r>
            <a:r>
              <a:rPr lang="en-US" dirty="0" err="1" smtClean="0">
                <a:latin typeface="Helvetica" charset="0"/>
              </a:rPr>
              <a:t>timeline.json</a:t>
            </a:r>
            <a:r>
              <a:rPr lang="en-US" dirty="0" smtClean="0">
                <a:latin typeface="Helvetica" charset="0"/>
              </a:rPr>
              <a:t> 发现，主要是某个 embedding 向量非常之大，所以通过 </a:t>
            </a:r>
            <a:r>
              <a:rPr lang="en-US" dirty="0" err="1" smtClean="0">
                <a:latin typeface="Helvetica" charset="0"/>
              </a:rPr>
              <a:t>partion，将该</a:t>
            </a:r>
            <a:r>
              <a:rPr lang="en-US" dirty="0" smtClean="0">
                <a:latin typeface="Helvetica" charset="0"/>
              </a:rPr>
              <a:t> tensor 分散到不同的 PS 节点上，避免某个 PS 节点瓶颈。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母版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86283" y="12776200"/>
            <a:ext cx="611437" cy="597967"/>
          </a:xfrm>
          <a:prstGeom prst="rect">
            <a:avLst/>
          </a:prstGeom>
        </p:spPr>
        <p:txBody>
          <a:bodyPr lIns="101600" tIns="101600" rIns="101600" bIns="101600" anchor="t"/>
          <a:lstStyle>
            <a:lvl1pPr algn="ctr" defTabSz="11684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母版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19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pic>
          <p:nvPicPr>
            <p:cNvPr id="36" name="美丽联合集团ppt 模板-05.jpg" descr="美丽联合集团ppt 模板-05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" name="Shape 118"/>
            <p:cNvSpPr/>
            <p:nvPr/>
          </p:nvSpPr>
          <p:spPr>
            <a:xfrm>
              <a:off x="1117598" y="11988800"/>
              <a:ext cx="3149602" cy="12192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indent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2324" y="12776200"/>
            <a:ext cx="679352" cy="762000"/>
          </a:xfrm>
          <a:prstGeom prst="rect">
            <a:avLst/>
          </a:prstGeom>
        </p:spPr>
        <p:txBody>
          <a:bodyPr lIns="101600" tIns="101600" rIns="101600" bIns="101600" anchor="t"/>
          <a:lstStyle>
            <a:lvl1pPr algn="ctr" defTabSz="1168400"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72998" y="12802236"/>
            <a:ext cx="534606" cy="551175"/>
          </a:xfrm>
          <a:prstGeom prst="rect">
            <a:avLst/>
          </a:prstGeom>
          <a:ln w="12700">
            <a:miter lim="400000"/>
          </a:ln>
        </p:spPr>
        <p:txBody>
          <a:bodyPr wrap="none" lIns="91436" tIns="91436" rIns="91436" bIns="91436" anchor="ctr">
            <a:spAutoFit/>
          </a:bodyPr>
          <a:lstStyle>
            <a:lvl1pPr marR="0" indent="0" algn="r" defTabSz="1828800">
              <a:defRPr sz="2400">
                <a:solidFill>
                  <a:srgbClr val="888888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 Light"/>
          <a:ea typeface="DengXian Light"/>
          <a:cs typeface="DengXian Light"/>
          <a:sym typeface="DengXian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2pPr>
      <a:lvl3pPr marL="1554477" marR="0" indent="-640077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5pPr>
      <a:lvl6pPr marL="2509520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6pPr>
      <a:lvl7pPr marL="2509520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7pPr>
      <a:lvl8pPr marL="2509520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8pPr>
      <a:lvl9pPr marL="2509520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DengXian"/>
          <a:ea typeface="DengXian"/>
          <a:cs typeface="DengXian"/>
          <a:sym typeface="DengXian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ube-batch/pull/491" TargetMode="External"/><Relationship Id="rId4" Type="http://schemas.openxmlformats.org/officeDocument/2006/relationships/hyperlink" Target="https://github.com/kubernetes-sigs/kube-batch/issues/492" TargetMode="External"/><Relationship Id="rId5" Type="http://schemas.openxmlformats.org/officeDocument/2006/relationships/hyperlink" Target="https://github.com/kubernetes-sigs/kube-batch/issues/539" TargetMode="External"/><Relationship Id="rId6" Type="http://schemas.openxmlformats.org/officeDocument/2006/relationships/hyperlink" Target="https://github.com/kubernetes-sigs/kube-batch/issues/516" TargetMode="External"/><Relationship Id="rId7" Type="http://schemas.openxmlformats.org/officeDocument/2006/relationships/hyperlink" Target="https://github.com/kubernetes-sigs/kube-batch/issues/520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新logo PPT 风格.jpg" descr="新logo PPT 风格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0"/>
            <a:ext cx="24384001" cy="1370731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MEILI INC.…"/>
          <p:cNvSpPr txBox="1"/>
          <p:nvPr/>
        </p:nvSpPr>
        <p:spPr>
          <a:xfrm>
            <a:off x="705696" y="6100044"/>
            <a:ext cx="10655031" cy="284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1" indent="0" defTabSz="1641131">
              <a:lnSpc>
                <a:spcPct val="90000"/>
              </a:lnSpc>
              <a:defRPr sz="7000" cap="all" spc="28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en-US" sz="6600" cap="all" dirty="0" err="1" smtClean="0">
                <a:sym typeface="PingFang SC Light"/>
              </a:rPr>
              <a:t>基于KUBEFLOW</a:t>
            </a:r>
            <a:endParaRPr lang="en-US" sz="7000" cap="all" dirty="0">
              <a:sym typeface="PingFang SC Light"/>
            </a:endParaRPr>
          </a:p>
          <a:p>
            <a:pPr marR="0" lvl="1" indent="0" defTabSz="1641131">
              <a:lnSpc>
                <a:spcPct val="90000"/>
              </a:lnSpc>
              <a:defRPr sz="7000" cap="all" spc="28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en-US" sz="6600" cap="all" dirty="0" err="1" smtClean="0">
                <a:sym typeface="PingFang SC Light"/>
              </a:rPr>
              <a:t>和</a:t>
            </a:r>
            <a:r>
              <a:rPr lang="en-US" sz="6600" cap="all" dirty="0" err="1">
                <a:sym typeface="PingFang SC Light"/>
              </a:rPr>
              <a:t>Kubernetes</a:t>
            </a:r>
            <a:r>
              <a:rPr lang="en-US" sz="6600" cap="all" dirty="0" err="1" smtClean="0">
                <a:sym typeface="PingFang SC Light"/>
              </a:rPr>
              <a:t>的机器学习平台</a:t>
            </a:r>
            <a:endParaRPr sz="6600" dirty="0"/>
          </a:p>
        </p:txBody>
      </p:sp>
      <p:pic>
        <p:nvPicPr>
          <p:cNvPr id="7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19" y="12345979"/>
            <a:ext cx="2438419" cy="66112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59506" y="9900116"/>
            <a:ext cx="4133183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cap="all" spc="280" dirty="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</a:rPr>
              <a:t>周佳</a:t>
            </a:r>
            <a:r>
              <a:rPr lang="zh-CN" altLang="en-US" cap="all" spc="280" dirty="0" smtClean="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</a:rPr>
              <a:t>煊</a:t>
            </a:r>
            <a:endParaRPr lang="en-US" altLang="zh-CN" cap="all" spc="280" dirty="0" smtClean="0">
              <a:uFill>
                <a:solidFill>
                  <a:srgbClr val="FFFFFF"/>
                </a:solidFill>
              </a:uFill>
              <a:latin typeface="PingFang SC Light"/>
              <a:ea typeface="PingFang SC Light"/>
              <a:cs typeface="PingFang SC Light"/>
            </a:endParaRPr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cap="all" spc="280" dirty="0" smtClean="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</a:rPr>
              <a:t>蘑菇街</a:t>
            </a:r>
            <a:r>
              <a:rPr lang="en-US" altLang="zh-CN" cap="all" spc="280" dirty="0" smtClean="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</a:rPr>
              <a:t>PAAS</a:t>
            </a:r>
            <a:r>
              <a:rPr lang="zh-CN" altLang="en-US" cap="all" spc="280" dirty="0" smtClean="0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</a:rPr>
              <a:t>平台</a:t>
            </a:r>
            <a:endParaRPr lang="en-US" cap="all" spc="280" dirty="0">
              <a:uFill>
                <a:solidFill>
                  <a:srgbClr val="FFFFFF"/>
                </a:solidFill>
              </a:uFill>
              <a:latin typeface="PingFang SC Light"/>
              <a:ea typeface="PingFang SC Light"/>
              <a:cs typeface="PingFang SC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44700" y="2049540"/>
            <a:ext cx="5015476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Detail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of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Kube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-batch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05" y="3302241"/>
            <a:ext cx="19671790" cy="9563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5171" y="682910"/>
            <a:ext cx="5882701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如何</a:t>
            </a:r>
            <a:r>
              <a:rPr lang="zh-CN" altLang="en-US" dirty="0"/>
              <a:t>需要构建机器学习平台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894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644700" y="2049540"/>
            <a:ext cx="4966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MoGu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119" y="4104142"/>
            <a:ext cx="8424775" cy="52227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5171" y="682910"/>
            <a:ext cx="5882701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如何</a:t>
            </a:r>
            <a:r>
              <a:rPr lang="zh-CN" altLang="en-US" dirty="0"/>
              <a:t>需要构建机器学习平台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371" y="4059428"/>
            <a:ext cx="8365954" cy="5267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8687" y="4104142"/>
            <a:ext cx="4897613" cy="56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3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644700" y="645143"/>
            <a:ext cx="492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/>
              <a:t>如何构建机器学习平台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44700" y="2345321"/>
            <a:ext cx="36128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en-US" altLang="zh-CN" dirty="0" smtClean="0"/>
              <a:t>Authentication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12" y="3474720"/>
            <a:ext cx="18174534" cy="8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644700" y="645143"/>
            <a:ext cx="492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/>
              <a:t>如何构建机器学习平台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44700" y="2345321"/>
            <a:ext cx="3396443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en-US" altLang="zh-CN" dirty="0" smtClean="0"/>
              <a:t>Authorization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5" y="2724911"/>
            <a:ext cx="15059739" cy="10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01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8651424" y="4596477"/>
            <a:ext cx="6252994" cy="1220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性能调优及经验</a:t>
            </a:r>
            <a:endParaRPr kumimoji="0" lang="en-US" sz="6600" i="0" u="none" strike="noStrike" normalizeH="0" baseline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000000"/>
                </a:solidFill>
              </a:uFill>
              <a:sym typeface="Lucida Gran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171" y="682910"/>
            <a:ext cx="35599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性能调优及经验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521093" y="6169601"/>
            <a:ext cx="11877932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kubernetes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,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662011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555171" y="682910"/>
            <a:ext cx="35599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性能调优及经验</a:t>
            </a:r>
            <a:endParaRPr lang="en-US" altLang="zh-CN" dirty="0"/>
          </a:p>
        </p:txBody>
      </p:sp>
      <p:pic>
        <p:nvPicPr>
          <p:cNvPr id="1026" name="Picture 2" descr="http://wsfdl.oss-cn-qingdao.aliyuncs.com/cpushares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17" y="2775319"/>
            <a:ext cx="16959136" cy="86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0976" y="2016137"/>
            <a:ext cx="467563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k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ubernetes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层面调优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5102" y="11537575"/>
            <a:ext cx="15678651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en-US" altLang="zh-CN" dirty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-manager-policy=static --feature-gates=</a:t>
            </a:r>
            <a:r>
              <a:rPr lang="en-US" altLang="zh-CN" dirty="0" err="1"/>
              <a:t>CPUManager</a:t>
            </a:r>
            <a:r>
              <a:rPr lang="en-US" altLang="zh-CN" dirty="0"/>
              <a:t>=true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-manager-policy=static --</a:t>
            </a:r>
            <a:r>
              <a:rPr lang="en-US" altLang="zh-CN" dirty="0" err="1"/>
              <a:t>cpu</a:t>
            </a:r>
            <a:r>
              <a:rPr lang="en-US" altLang="zh-CN" dirty="0"/>
              <a:t>-manager-reconcile-period=5s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959" y="4702249"/>
            <a:ext cx="4710737" cy="54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555171" y="682910"/>
            <a:ext cx="35599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性能调优及经验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950976" y="2016137"/>
            <a:ext cx="5020285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en-US" b="1" dirty="0" err="1"/>
              <a:t>Tensorflow</a:t>
            </a:r>
            <a:r>
              <a:rPr lang="en-US" b="1" dirty="0"/>
              <a:t> </a:t>
            </a:r>
            <a:r>
              <a:rPr lang="en-US" dirty="0" smtClean="0"/>
              <a:t>层面调优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5145" y="3621024"/>
            <a:ext cx="1371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= </a:t>
            </a:r>
            <a:r>
              <a:rPr lang="en-US" dirty="0" err="1"/>
              <a:t>tf.ConfigProto</a:t>
            </a:r>
            <a:r>
              <a:rPr lang="en-US" dirty="0"/>
              <a:t>() </a:t>
            </a:r>
            <a:r>
              <a:rPr lang="en-US" dirty="0" err="1"/>
              <a:t>config.intra_op_parallelism_threads</a:t>
            </a:r>
            <a:r>
              <a:rPr lang="en-US" dirty="0"/>
              <a:t> = </a:t>
            </a:r>
            <a:r>
              <a:rPr lang="en-US" dirty="0" err="1"/>
              <a:t>cpu_limit_cores</a:t>
            </a:r>
            <a:r>
              <a:rPr lang="en-US" dirty="0"/>
              <a:t> </a:t>
            </a:r>
            <a:r>
              <a:rPr lang="en-US" dirty="0" err="1"/>
              <a:t>config.inter_op_parallelism_threads</a:t>
            </a:r>
            <a:r>
              <a:rPr lang="en-US" dirty="0"/>
              <a:t> = </a:t>
            </a:r>
            <a:r>
              <a:rPr lang="en-US" dirty="0" err="1"/>
              <a:t>cpu_limit_cores</a:t>
            </a:r>
            <a:r>
              <a:rPr lang="en-US" dirty="0"/>
              <a:t> </a:t>
            </a:r>
            <a:r>
              <a:rPr lang="en-US" dirty="0" err="1"/>
              <a:t>tf.Session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=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5145" y="7389946"/>
            <a:ext cx="17757746" cy="1867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效果：</a:t>
            </a:r>
            <a:endParaRPr lang="en-US" altLang="zh-CN" dirty="0" smtClean="0"/>
          </a:p>
          <a:p>
            <a:r>
              <a:rPr lang="zh-CN" altLang="en-US" dirty="0"/>
              <a:t>以 </a:t>
            </a:r>
            <a:r>
              <a:rPr lang="en-US" altLang="zh-CN" dirty="0"/>
              <a:t>wide and deep </a:t>
            </a:r>
            <a:r>
              <a:rPr lang="zh-CN" altLang="en-US" dirty="0"/>
              <a:t>模型为</a:t>
            </a: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保持与 </a:t>
            </a:r>
            <a:r>
              <a:rPr lang="en-US" altLang="zh-CN" dirty="0" err="1"/>
              <a:t>cpu</a:t>
            </a:r>
            <a:r>
              <a:rPr lang="en-US" altLang="zh-CN" dirty="0"/>
              <a:t> limit </a:t>
            </a:r>
            <a:r>
              <a:rPr lang="zh-CN" altLang="en-US" dirty="0"/>
              <a:t>一致的线程数，上下文切换降低约 </a:t>
            </a:r>
            <a:r>
              <a:rPr lang="en-US" altLang="zh-CN" dirty="0"/>
              <a:t>40%</a:t>
            </a:r>
            <a:r>
              <a:rPr lang="zh-CN" altLang="en-US" dirty="0"/>
              <a:t>，训练速度提升约 </a:t>
            </a:r>
            <a:r>
              <a:rPr lang="en-US" altLang="zh-CN" dirty="0"/>
              <a:t>5%</a:t>
            </a:r>
            <a:r>
              <a:rPr lang="zh-CN" altLang="en-US" dirty="0"/>
              <a:t>。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46735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555171" y="682910"/>
            <a:ext cx="35599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性能调优及经验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950976" y="2016137"/>
            <a:ext cx="3098284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zh-CN" altLang="en-US" b="1" dirty="0" smtClean="0"/>
              <a:t>业务层面优化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7983" y="3522132"/>
            <a:ext cx="19911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" charset="0"/>
              </a:rPr>
              <a:t>Partition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417" y="4887915"/>
            <a:ext cx="19911165" cy="3378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5145" y="9632406"/>
            <a:ext cx="20386652" cy="1867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r>
              <a:rPr lang="en-US" dirty="0" err="1">
                <a:latin typeface="Helvetica" charset="0"/>
              </a:rPr>
              <a:t>partitioner</a:t>
            </a:r>
            <a:r>
              <a:rPr lang="en-US" dirty="0">
                <a:latin typeface="Helvetica" charset="0"/>
              </a:rPr>
              <a:t> = </a:t>
            </a:r>
            <a:r>
              <a:rPr lang="en-US" dirty="0" err="1">
                <a:latin typeface="Helvetica" charset="0"/>
              </a:rPr>
              <a:t>tf.fixed_size_partitioner</a:t>
            </a:r>
            <a:r>
              <a:rPr lang="en-US" dirty="0">
                <a:latin typeface="Helvetica" charset="0"/>
              </a:rPr>
              <a:t>(</a:t>
            </a:r>
            <a:r>
              <a:rPr lang="en-US" dirty="0" err="1">
                <a:latin typeface="Helvetica" charset="0"/>
              </a:rPr>
              <a:t>ps_number</a:t>
            </a:r>
            <a:r>
              <a:rPr lang="en-US" dirty="0">
                <a:latin typeface="Helvetica" charset="0"/>
              </a:rPr>
              <a:t>, axis=0) </a:t>
            </a:r>
            <a:endParaRPr lang="en-US" dirty="0" smtClean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	</a:t>
            </a:r>
            <a:r>
              <a:rPr lang="en-US" dirty="0" smtClean="0">
                <a:latin typeface="Helvetica" charset="0"/>
              </a:rPr>
              <a:t>		with </a:t>
            </a:r>
            <a:r>
              <a:rPr lang="en-US" dirty="0" err="1">
                <a:latin typeface="Helvetica" charset="0"/>
              </a:rPr>
              <a:t>tf.variable_scope</a:t>
            </a:r>
            <a:r>
              <a:rPr lang="en-US" dirty="0">
                <a:latin typeface="Helvetica" charset="0"/>
              </a:rPr>
              <a:t>("</a:t>
            </a:r>
            <a:r>
              <a:rPr lang="en-US" dirty="0" err="1">
                <a:latin typeface="Helvetica" charset="0"/>
              </a:rPr>
              <a:t>emb_layer</a:t>
            </a:r>
            <a:r>
              <a:rPr lang="en-US" dirty="0">
                <a:latin typeface="Helvetica" charset="0"/>
              </a:rPr>
              <a:t>", </a:t>
            </a:r>
            <a:r>
              <a:rPr lang="en-US" dirty="0" err="1">
                <a:latin typeface="Helvetica" charset="0"/>
              </a:rPr>
              <a:t>partitioner</a:t>
            </a:r>
            <a:r>
              <a:rPr lang="en-US" dirty="0">
                <a:latin typeface="Helvetica" charset="0"/>
              </a:rPr>
              <a:t>= </a:t>
            </a:r>
            <a:r>
              <a:rPr lang="en-US" dirty="0" err="1">
                <a:latin typeface="Helvetica" charset="0"/>
              </a:rPr>
              <a:t>partitioner</a:t>
            </a:r>
            <a:r>
              <a:rPr lang="en-US" dirty="0">
                <a:latin typeface="Helvetica" charset="0"/>
              </a:rPr>
              <a:t>) as scope: ...</a:t>
            </a:r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43521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555171" y="682910"/>
            <a:ext cx="355994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性能调优及经验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950976" y="2016137"/>
            <a:ext cx="4483279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r>
              <a:rPr lang="zh-CN" altLang="en-US" b="1" dirty="0" smtClean="0"/>
              <a:t>调度及系统层面优化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7983" y="3657600"/>
            <a:ext cx="200436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Helvetica" charset="0"/>
              </a:rPr>
              <a:t>优化：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>
                <a:latin typeface="Helvetica" charset="0"/>
              </a:rPr>
              <a:t> 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1,</a:t>
            </a:r>
            <a:r>
              <a:rPr lang="zh-CN" altLang="en-US" dirty="0" smtClean="0">
                <a:latin typeface="Helvetica" charset="0"/>
              </a:rPr>
              <a:t>    由于</a:t>
            </a:r>
            <a:r>
              <a:rPr lang="en-US" altLang="zh-CN" dirty="0" err="1" smtClean="0">
                <a:latin typeface="Helvetica" charset="0"/>
              </a:rPr>
              <a:t>kube</a:t>
            </a:r>
            <a:r>
              <a:rPr lang="en-US" altLang="zh-CN" dirty="0" smtClean="0">
                <a:latin typeface="Helvetica" charset="0"/>
              </a:rPr>
              <a:t>-batch</a:t>
            </a:r>
            <a:r>
              <a:rPr lang="zh-CN" altLang="en-US" dirty="0" smtClean="0">
                <a:latin typeface="Helvetica" charset="0"/>
              </a:rPr>
              <a:t>默认开启</a:t>
            </a:r>
            <a:r>
              <a:rPr lang="en-US" dirty="0" smtClean="0"/>
              <a:t>“reclaim</a:t>
            </a:r>
            <a:r>
              <a:rPr lang="en-US" dirty="0"/>
              <a:t>, allocate, backfill</a:t>
            </a:r>
            <a:r>
              <a:rPr lang="en-US" dirty="0" smtClean="0"/>
              <a:t>,”</a:t>
            </a:r>
            <a:r>
              <a:rPr lang="zh-CN" altLang="en-US" dirty="0" smtClean="0"/>
              <a:t>四种</a:t>
            </a:r>
            <a:r>
              <a:rPr lang="en-US" altLang="zh-CN" dirty="0" smtClean="0"/>
              <a:t>actions,</a:t>
            </a:r>
            <a:r>
              <a:rPr lang="zh-CN" altLang="en-US" dirty="0" smtClean="0"/>
              <a:t>导致每次调度时轮询周期较长，通过配置</a:t>
            </a:r>
            <a:r>
              <a:rPr lang="en-US" altLang="zh-CN" dirty="0" smtClean="0"/>
              <a:t>actions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一种可以提高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的调</a:t>
            </a:r>
            <a:r>
              <a:rPr lang="en-US" dirty="0"/>
              <a:t>preempt</a:t>
            </a:r>
            <a:r>
              <a:rPr lang="zh-CN" altLang="en-US" dirty="0" smtClean="0"/>
              <a:t>度效率。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  修复</a:t>
            </a:r>
            <a:r>
              <a:rPr lang="en-US" altLang="zh-CN" dirty="0" smtClean="0"/>
              <a:t>pod</a:t>
            </a:r>
            <a:r>
              <a:rPr lang="zh-CN" altLang="en-US" dirty="0" smtClean="0"/>
              <a:t>调度至</a:t>
            </a:r>
            <a:r>
              <a:rPr lang="en-US" altLang="zh-CN" dirty="0" err="1" smtClean="0"/>
              <a:t>unschedulable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（</a:t>
            </a:r>
            <a:r>
              <a:rPr lang="uk-UA" dirty="0">
                <a:hlinkClick r:id="rId3"/>
              </a:rPr>
              <a:t>#</a:t>
            </a:r>
            <a:r>
              <a:rPr lang="uk-UA" dirty="0" smtClean="0">
                <a:hlinkClick r:id="rId3"/>
              </a:rPr>
              <a:t>491</a:t>
            </a:r>
            <a:r>
              <a:rPr lang="zh-CN" altLang="en-US" dirty="0" smtClean="0"/>
              <a:t>）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7984" y="7402203"/>
            <a:ext cx="20043648" cy="4083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缺陷及后续思考：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资源临界出现调度死锁，对应</a:t>
            </a:r>
            <a:r>
              <a:rPr lang="zh-CN" altLang="en-US" dirty="0" smtClean="0"/>
              <a:t>解决方案及</a:t>
            </a:r>
            <a:r>
              <a:rPr lang="en-US" altLang="zh-CN" dirty="0" smtClean="0"/>
              <a:t>issue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>
                <a:sym typeface="Wingdings"/>
                <a:hlinkClick r:id="rId4"/>
              </a:rPr>
              <a:t>#492</a:t>
            </a:r>
            <a:r>
              <a:rPr lang="en-US" altLang="zh-CN" dirty="0" smtClean="0">
                <a:sym typeface="Wingdings"/>
              </a:rPr>
              <a:t>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  <a:hlinkClick r:id="rId5"/>
              </a:rPr>
              <a:t>#539</a:t>
            </a:r>
            <a:r>
              <a:rPr lang="en-US" altLang="zh-CN" dirty="0" smtClean="0">
                <a:sym typeface="Wingdings"/>
              </a:rPr>
              <a:t>)</a:t>
            </a:r>
          </a:p>
          <a:p>
            <a:r>
              <a:rPr lang="zh-CN" altLang="en-US" dirty="0" smtClean="0">
                <a:sym typeface="Wingdings"/>
              </a:rPr>
              <a:t>  </a:t>
            </a:r>
            <a:r>
              <a:rPr lang="en-US" altLang="zh-CN" dirty="0" smtClean="0">
                <a:sym typeface="Wingdings"/>
              </a:rPr>
              <a:t>2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,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   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kube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-batch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 目前不支持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priority</a:t>
            </a:r>
            <a:r>
              <a:rPr kumimoji="0" lang="zh-CN" alt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lang="zh-CN" altLang="en-US" dirty="0" smtClean="0">
                <a:sym typeface="Wingdings"/>
              </a:rPr>
              <a:t>及 </a:t>
            </a:r>
            <a:r>
              <a:rPr lang="en-US" altLang="zh-CN" dirty="0" smtClean="0">
                <a:sym typeface="Wingdings"/>
              </a:rPr>
              <a:t>pod</a:t>
            </a:r>
            <a:r>
              <a:rPr lang="zh-CN" altLang="en-US" dirty="0" smtClean="0">
                <a:sym typeface="Wingdings"/>
              </a:rPr>
              <a:t> 亲和等特性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>
                <a:sym typeface="Wingdings"/>
                <a:hlinkClick r:id="rId6"/>
              </a:rPr>
              <a:t>#516</a:t>
            </a:r>
            <a:r>
              <a:rPr lang="en-US" altLang="zh-CN" dirty="0" smtClean="0">
                <a:sym typeface="Wingdings"/>
              </a:rPr>
              <a:t>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  <a:hlinkClick r:id="rId7"/>
              </a:rPr>
              <a:t>#520</a:t>
            </a:r>
            <a:r>
              <a:rPr lang="zh-CN" altLang="en-US" dirty="0" smtClean="0">
                <a:sym typeface="Wingdings"/>
                <a:hlinkClick r:id="rId7"/>
              </a:rPr>
              <a:t> </a:t>
            </a:r>
            <a:r>
              <a:rPr lang="en-US" altLang="zh-CN" dirty="0" smtClean="0">
                <a:sym typeface="Wingdings"/>
              </a:rPr>
              <a:t>),</a:t>
            </a:r>
            <a:r>
              <a:rPr lang="zh-CN" altLang="en-US" dirty="0" smtClean="0">
                <a:sym typeface="Wingdings"/>
              </a:rPr>
              <a:t>导致</a:t>
            </a:r>
            <a:r>
              <a:rPr lang="en-US" altLang="zh-CN" dirty="0" smtClean="0">
                <a:sym typeface="Wingdings"/>
              </a:rPr>
              <a:t>worker</a:t>
            </a:r>
            <a:r>
              <a:rPr lang="zh-CN" altLang="en-US" dirty="0" smtClean="0">
                <a:sym typeface="Wingdings"/>
              </a:rPr>
              <a:t>节点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>
                <a:sym typeface="Wingdings"/>
              </a:rPr>
              <a:t> </a:t>
            </a:r>
            <a:r>
              <a:rPr lang="zh-CN" altLang="en-US" dirty="0" smtClean="0">
                <a:sym typeface="Wingdings"/>
              </a:rPr>
              <a:t>    及</a:t>
            </a:r>
            <a:r>
              <a:rPr lang="en-US" altLang="zh-CN" dirty="0" err="1" smtClean="0">
                <a:sym typeface="Wingdings"/>
              </a:rPr>
              <a:t>ps</a:t>
            </a:r>
            <a:r>
              <a:rPr lang="zh-CN" altLang="en-US" dirty="0" smtClean="0">
                <a:sym typeface="Wingdings"/>
              </a:rPr>
              <a:t>节点会汇聚调度至同一节点，造成流量压力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  </a:t>
            </a:r>
            <a:r>
              <a:rPr lang="en-US" altLang="zh-CN" dirty="0" smtClean="0">
                <a:sym typeface="Wingdings"/>
              </a:rPr>
              <a:t>3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，</a:t>
            </a:r>
            <a:r>
              <a:rPr kumimoji="0" lang="zh-CN" alt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kumimoji="0" lang="en-US" altLang="zh-CN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kube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-batch</a:t>
            </a:r>
            <a:r>
              <a:rPr kumimoji="0" lang="zh-CN" alt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使用</a:t>
            </a:r>
            <a:r>
              <a:rPr kumimoji="0" lang="en-US" altLang="zh-CN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snapshot</a:t>
            </a:r>
            <a:r>
              <a:rPr kumimoji="0" lang="zh-CN" alt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作为</a:t>
            </a:r>
            <a:r>
              <a:rPr lang="zh-CN" altLang="en-US" dirty="0" smtClean="0">
                <a:sym typeface="Wingdings"/>
              </a:rPr>
              <a:t>调度资源基础，有造成调度时数据与实时数据不一致的风险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  </a:t>
            </a:r>
            <a:r>
              <a:rPr lang="en-US" altLang="zh-CN" dirty="0" smtClean="0">
                <a:sym typeface="Wingdings"/>
              </a:rPr>
              <a:t>4</a:t>
            </a:r>
            <a:r>
              <a:rPr lang="zh-CN" altLang="en-US" dirty="0" smtClean="0">
                <a:sym typeface="Wingdings"/>
              </a:rPr>
              <a:t>， </a:t>
            </a:r>
            <a:r>
              <a:rPr lang="en-US" altLang="zh-CN" dirty="0" smtClean="0">
                <a:sym typeface="Wingdings"/>
              </a:rPr>
              <a:t>GPU</a:t>
            </a:r>
            <a:r>
              <a:rPr lang="zh-CN" altLang="en-US" dirty="0" smtClean="0">
                <a:sym typeface="Wingdings"/>
              </a:rPr>
              <a:t>虚拟化目前业界尚未有开源技术提供，且调度器层面也未对</a:t>
            </a:r>
            <a:r>
              <a:rPr lang="en-US" altLang="zh-CN" dirty="0" smtClean="0">
                <a:sym typeface="Wingdings"/>
              </a:rPr>
              <a:t>topology</a:t>
            </a:r>
            <a:r>
              <a:rPr lang="zh-CN" altLang="en-US" dirty="0" smtClean="0">
                <a:sym typeface="Wingdings"/>
              </a:rPr>
              <a:t>层面进行支持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  </a:t>
            </a:r>
            <a:r>
              <a:rPr lang="en-US" altLang="zh-CN" dirty="0">
                <a:sym typeface="Wingdings"/>
              </a:rPr>
              <a:t>5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， 引入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cluster-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Wingdings"/>
              </a:rPr>
              <a:t>scaler</a:t>
            </a:r>
            <a:r>
              <a:rPr lang="zh-CN" altLang="en-US" dirty="0" smtClean="0">
                <a:sym typeface="Wingdings"/>
              </a:rPr>
              <a:t>增强训练任务的资源弹性能力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69927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新logo PPT 风格.jpg" descr="新logo PPT 风格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44"/>
            <a:ext cx="24384001" cy="1370731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MEILI INC.…"/>
          <p:cNvSpPr txBox="1"/>
          <p:nvPr/>
        </p:nvSpPr>
        <p:spPr>
          <a:xfrm>
            <a:off x="756496" y="6436700"/>
            <a:ext cx="1169776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R="0" lvl="1" indent="0" defTabSz="1641131">
              <a:lnSpc>
                <a:spcPct val="70000"/>
              </a:lnSpc>
              <a:defRPr sz="8000" cap="all" spc="319">
                <a:uFill>
                  <a:solidFill>
                    <a:srgbClr val="FFFFFF"/>
                  </a:solidFill>
                </a:u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谢谢！</a:t>
            </a:r>
          </a:p>
        </p:txBody>
      </p:sp>
      <p:pic>
        <p:nvPicPr>
          <p:cNvPr id="8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019" y="12345979"/>
            <a:ext cx="2438419" cy="6611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756496" y="9749197"/>
            <a:ext cx="3197670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周佳煊</a:t>
            </a:r>
            <a:endParaRPr lang="en-US" altLang="zh-CN" dirty="0" smtClean="0"/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2019-01-12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0" y="1621334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18458" y="715203"/>
            <a:ext cx="2024272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Agenda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6736" y="3083717"/>
            <a:ext cx="7019870" cy="3282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4000" dirty="0" smtClean="0"/>
              <a:t>为何需要构建机器学习平台</a:t>
            </a:r>
            <a:endParaRPr lang="en-US" altLang="zh-CN" sz="4000" dirty="0" smtClean="0"/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4000" dirty="0" smtClean="0"/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Lucida Grande"/>
              </a:rPr>
              <a:t>如何构建机器学习平台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4000" dirty="0" smtClean="0"/>
              <a:t>性能优化及经验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3152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55171" y="682910"/>
            <a:ext cx="5868273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/>
              <a:t>为何需要构建机器学习平台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46028" y="2049540"/>
            <a:ext cx="4021614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机器学习生命周期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3302241"/>
            <a:ext cx="12014200" cy="97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50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364038" y="426862"/>
            <a:ext cx="5868273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/>
              <a:t>为何需要构建机器学习平台</a:t>
            </a:r>
            <a:endParaRPr lang="en-US" altLang="zh-CN" dirty="0"/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547" y="2869200"/>
            <a:ext cx="12405960" cy="4637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Gap:</a:t>
            </a:r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dirty="0" smtClean="0"/>
              <a:t>部署效率低：各团队单独部署训练框架</a:t>
            </a:r>
            <a:endParaRPr lang="en-US" altLang="zh-CN" dirty="0" smtClean="0"/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dirty="0" smtClean="0"/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资源利用率低：</a:t>
            </a:r>
            <a:r>
              <a:rPr lang="zh-CN" altLang="en-US" dirty="0" smtClean="0"/>
              <a:t>单机训练人肉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部署，资源大部分时间空闲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dirty="0" smtClean="0"/>
              <a:t>训练效率低：单机模式训练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  <a:p>
            <a:pPr marL="571500" marR="8128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81723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754575" y="5048999"/>
            <a:ext cx="9638536" cy="1220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如何构建机器学习平台？</a:t>
            </a:r>
            <a:endParaRPr kumimoji="0" lang="en-US" sz="6600" i="0" u="none" strike="noStrike" normalizeH="0" baseline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000000"/>
                </a:solidFill>
              </a:uFill>
              <a:sym typeface="Lucida Gran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38" y="426862"/>
            <a:ext cx="4944943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如何构建</a:t>
            </a:r>
            <a:r>
              <a:rPr lang="zh-CN" altLang="en-US" dirty="0"/>
              <a:t>机器学习平台</a:t>
            </a:r>
            <a:endParaRPr lang="en-US" altLang="zh-CN" dirty="0"/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575" y="6722494"/>
            <a:ext cx="9080691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algn="ctr"/>
            <a:r>
              <a:rPr lang="en-US" altLang="zh-CN" dirty="0"/>
              <a:t>Architecture,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-operator,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-batch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1226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/>
          <p:cNvSpPr/>
          <p:nvPr/>
        </p:nvSpPr>
        <p:spPr>
          <a:xfrm>
            <a:off x="1189959" y="2653356"/>
            <a:ext cx="2851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/>
              <a:t>Kubeflow</a:t>
            </a:r>
            <a:endParaRPr lang="en-US" sz="4400" dirty="0"/>
          </a:p>
        </p:txBody>
      </p:sp>
      <p:sp>
        <p:nvSpPr>
          <p:cNvPr id="12" name="Google Shape;164;p32"/>
          <p:cNvSpPr txBox="1">
            <a:spLocks/>
          </p:cNvSpPr>
          <p:nvPr/>
        </p:nvSpPr>
        <p:spPr>
          <a:xfrm>
            <a:off x="644700" y="7979824"/>
            <a:ext cx="23094600" cy="426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2pPr>
            <a:lvl3pPr marL="1554477" marR="0" indent="-640077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5pPr>
            <a:lvl6pPr marL="2509520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6pPr>
            <a:lvl7pPr marL="2509520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7pPr>
            <a:lvl8pPr marL="2509520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8pPr>
            <a:lvl9pPr marL="2509520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DengXian"/>
                <a:ea typeface="DengXian"/>
                <a:cs typeface="DengXian"/>
                <a:sym typeface="DengXian"/>
              </a:defRPr>
            </a:lvl9pPr>
          </a:lstStyle>
          <a:p>
            <a:pPr indent="-342900" hangingPunct="1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altLang="zh-CN" sz="4400" dirty="0" smtClean="0">
                <a:latin typeface="+mj-lt"/>
              </a:rPr>
              <a:t>Goals</a:t>
            </a:r>
            <a:r>
              <a:rPr lang="zh-CN" altLang="en-US" sz="4400" dirty="0" smtClean="0">
                <a:latin typeface="+mj-lt"/>
              </a:rPr>
              <a:t> </a:t>
            </a:r>
            <a:r>
              <a:rPr lang="en-US" altLang="zh-CN" sz="4400" dirty="0" smtClean="0">
                <a:latin typeface="+mj-lt"/>
              </a:rPr>
              <a:t>not to recreate other services, but to provide a straightforward way to deploy best-of-breed open-source systems for ML to diverse infrastructures.</a:t>
            </a:r>
          </a:p>
          <a:p>
            <a:pPr indent="-342900" hangingPunct="1">
              <a:spcBef>
                <a:spcPts val="0"/>
              </a:spcBef>
              <a:buSzPts val="1800"/>
              <a:buFont typeface="Arial"/>
              <a:buChar char="●"/>
            </a:pPr>
            <a:endParaRPr lang="en-US" sz="4400" dirty="0" smtClean="0">
              <a:latin typeface="+mj-lt"/>
            </a:endParaRPr>
          </a:p>
          <a:p>
            <a:pPr indent="-342900" hangingPunct="1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altLang="zh-CN" sz="4400" dirty="0" smtClean="0">
                <a:latin typeface="+mj-lt"/>
              </a:rPr>
              <a:t>Anywhere you are running </a:t>
            </a:r>
            <a:r>
              <a:rPr lang="en-US" altLang="zh-CN" sz="4400" dirty="0" err="1" smtClean="0">
                <a:latin typeface="+mj-lt"/>
              </a:rPr>
              <a:t>Kubernetes</a:t>
            </a:r>
            <a:r>
              <a:rPr lang="en-US" altLang="zh-CN" sz="4400" dirty="0" smtClean="0">
                <a:latin typeface="+mj-lt"/>
              </a:rPr>
              <a:t>, you should be able to run </a:t>
            </a:r>
            <a:r>
              <a:rPr lang="en-US" altLang="zh-CN" sz="4400" dirty="0" err="1" smtClean="0">
                <a:latin typeface="+mj-lt"/>
              </a:rPr>
              <a:t>Kubeflow</a:t>
            </a:r>
            <a:r>
              <a:rPr lang="en-US" altLang="zh-CN" sz="4400" dirty="0" smtClean="0">
                <a:latin typeface="+mj-lt"/>
              </a:rPr>
              <a:t>.</a:t>
            </a:r>
          </a:p>
          <a:p>
            <a:pPr indent="-342900" hangingPunct="1">
              <a:spcBef>
                <a:spcPts val="0"/>
              </a:spcBef>
              <a:buSzPts val="1800"/>
              <a:buFont typeface="Arial"/>
              <a:buChar char="●"/>
            </a:pPr>
            <a:endParaRPr lang="en-US" sz="4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700" y="645143"/>
            <a:ext cx="492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/>
              <a:t>如何构建机器学习平台</a:t>
            </a: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771" y="4113828"/>
            <a:ext cx="18503027" cy="30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6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644700" y="645143"/>
            <a:ext cx="492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/>
              <a:t>如何构建机器学习平台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87" y="2415300"/>
            <a:ext cx="18216626" cy="96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364038" y="426862"/>
            <a:ext cx="4944943" cy="1313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lvl="0"/>
            <a:r>
              <a:rPr lang="zh-CN" altLang="en-US" dirty="0" smtClean="0"/>
              <a:t>如何构建</a:t>
            </a:r>
            <a:r>
              <a:rPr lang="zh-CN" altLang="en-US" dirty="0"/>
              <a:t>机器学习平台</a:t>
            </a:r>
            <a:endParaRPr lang="en-US" altLang="zh-CN" dirty="0"/>
          </a:p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860" y="2137823"/>
            <a:ext cx="3066224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Architecture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46" y="3294786"/>
            <a:ext cx="17287908" cy="89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条"/>
          <p:cNvSpPr/>
          <p:nvPr/>
        </p:nvSpPr>
        <p:spPr>
          <a:xfrm>
            <a:off x="-73568" y="1556020"/>
            <a:ext cx="24531136" cy="1"/>
          </a:xfrm>
          <a:prstGeom prst="line">
            <a:avLst/>
          </a:prstGeom>
          <a:ln w="12700">
            <a:solidFill>
              <a:srgbClr val="EB5469">
                <a:alpha val="27798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87552" y="543251"/>
            <a:ext cx="3118748" cy="5192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207008" y="2199017"/>
            <a:ext cx="5178982" cy="759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01600" tIns="101600" rIns="101600" bIns="101600" numCol="1" spcCol="38100" rtlCol="0" anchor="ctr">
            <a:spAutoFit/>
          </a:bodyPr>
          <a:lstStyle/>
          <a:p>
            <a:pPr marL="0" marR="81280" indent="4064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Kubeflow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/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tf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Lucida Grande"/>
              </a:rPr>
              <a:t>-operator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700" y="645143"/>
            <a:ext cx="492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/>
              <a:t>如何构建机器学习平台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00" y="3601195"/>
            <a:ext cx="6518687" cy="4687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87" y="3307521"/>
            <a:ext cx="16135274" cy="88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3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81280" indent="4064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81280" indent="4064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81280" indent="4064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81280" indent="4064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766</Words>
  <Application>Microsoft Macintosh PowerPoint</Application>
  <PresentationFormat>Custom</PresentationFormat>
  <Paragraphs>104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DengXian</vt:lpstr>
      <vt:lpstr>DengXian Light</vt:lpstr>
      <vt:lpstr>Helvetica</vt:lpstr>
      <vt:lpstr>Lucida Grande</vt:lpstr>
      <vt:lpstr>PingFang SC Light</vt:lpstr>
      <vt:lpstr>Wingdings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</cp:lastModifiedBy>
  <cp:revision>104</cp:revision>
  <dcterms:modified xsi:type="dcterms:W3CDTF">2019-01-11T09:58:31Z</dcterms:modified>
</cp:coreProperties>
</file>