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99" r:id="rId5"/>
    <p:sldId id="262" r:id="rId6"/>
    <p:sldId id="331" r:id="rId7"/>
    <p:sldId id="338" r:id="rId8"/>
    <p:sldId id="340" r:id="rId9"/>
    <p:sldId id="352" r:id="rId10"/>
    <p:sldId id="337" r:id="rId11"/>
    <p:sldId id="341" r:id="rId12"/>
    <p:sldId id="346" r:id="rId13"/>
    <p:sldId id="333" r:id="rId14"/>
    <p:sldId id="335" r:id="rId15"/>
    <p:sldId id="345" r:id="rId16"/>
    <p:sldId id="339" r:id="rId17"/>
    <p:sldId id="336" r:id="rId18"/>
    <p:sldId id="353" r:id="rId19"/>
    <p:sldId id="348" r:id="rId20"/>
    <p:sldId id="349" r:id="rId21"/>
    <p:sldId id="350" r:id="rId22"/>
    <p:sldId id="351" r:id="rId23"/>
    <p:sldId id="343" r:id="rId24"/>
    <p:sldId id="294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1">
          <p15:clr>
            <a:srgbClr val="A4A3A4"/>
          </p15:clr>
        </p15:guide>
        <p15:guide id="2" orient="horz" pos="3004">
          <p15:clr>
            <a:srgbClr val="A4A3A4"/>
          </p15:clr>
        </p15:guide>
        <p15:guide id="3" orient="horz" pos="422">
          <p15:clr>
            <a:srgbClr val="A4A3A4"/>
          </p15:clr>
        </p15:guide>
        <p15:guide id="4" orient="horz" pos="824">
          <p15:clr>
            <a:srgbClr val="A4A3A4"/>
          </p15:clr>
        </p15:guide>
        <p15:guide id="5" orient="horz" pos="2916">
          <p15:clr>
            <a:srgbClr val="A4A3A4"/>
          </p15:clr>
        </p15:guide>
        <p15:guide id="6" orient="horz" pos="1643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  <p15:guide id="9" pos="2909">
          <p15:clr>
            <a:srgbClr val="A4A3A4"/>
          </p15:clr>
        </p15:guide>
        <p15:guide id="10" pos="2811">
          <p15:clr>
            <a:srgbClr val="A4A3A4"/>
          </p15:clr>
        </p15:guide>
        <p15:guide id="11" pos="2852">
          <p15:clr>
            <a:srgbClr val="A4A3A4"/>
          </p15:clr>
        </p15:guide>
        <p15:guide id="12" orient="horz" pos="3144">
          <p15:clr>
            <a:srgbClr val="A4A3A4"/>
          </p15:clr>
        </p15:guide>
        <p15:guide id="13" orient="horz" pos="3072">
          <p15:clr>
            <a:srgbClr val="A4A3A4"/>
          </p15:clr>
        </p15:guide>
        <p15:guide id="14" orient="horz" pos="3114">
          <p15:clr>
            <a:srgbClr val="A4A3A4"/>
          </p15:clr>
        </p15:guide>
        <p15:guide id="15" orient="horz" pos="3010">
          <p15:clr>
            <a:srgbClr val="A4A3A4"/>
          </p15:clr>
        </p15:guide>
        <p15:guide id="16" orient="horz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ndi Brewer-Griffin" initials="SBG" lastIdx="13" clrIdx="0"/>
  <p:cmAuthor id="1" name="Curry, James B" initials="CJB" lastIdx="3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0CE3E"/>
    <a:srgbClr val="FD9208"/>
    <a:srgbClr val="F833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61576" autoAdjust="0"/>
  </p:normalViewPr>
  <p:slideViewPr>
    <p:cSldViewPr snapToGrid="0">
      <p:cViewPr varScale="1">
        <p:scale>
          <a:sx n="69" d="100"/>
          <a:sy n="69" d="100"/>
        </p:scale>
        <p:origin x="-1928" y="-104"/>
      </p:cViewPr>
      <p:guideLst>
        <p:guide orient="horz" pos="1581"/>
        <p:guide orient="horz" pos="3004"/>
        <p:guide orient="horz" pos="422"/>
        <p:guide orient="horz" pos="824"/>
        <p:guide orient="horz" pos="2916"/>
        <p:guide orient="horz" pos="1643"/>
        <p:guide orient="horz" pos="3144"/>
        <p:guide orient="horz" pos="3072"/>
        <p:guide orient="horz" pos="3114"/>
        <p:guide orient="horz" pos="3010"/>
        <p:guide orient="horz" pos="3168"/>
        <p:guide pos="5470"/>
        <p:guide pos="287"/>
        <p:guide pos="2909"/>
        <p:guide pos="2811"/>
        <p:guide pos="2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1536"/>
    </p:cViewPr>
  </p:sorterViewPr>
  <p:notesViewPr>
    <p:cSldViewPr snapToGrid="0" showGuides="1">
      <p:cViewPr varScale="1">
        <p:scale>
          <a:sx n="74" d="100"/>
          <a:sy n="74" d="100"/>
        </p:scale>
        <p:origin x="-7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4" Type="http://schemas.microsoft.com/office/2011/relationships/chartColorStyle" Target="colors3.xml"/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Original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'[Chart in Microsoft PowerPoint]Sheet1'!$B$1</c:f>
              <c:numCache>
                <c:formatCode>General</c:formatCode>
                <c:ptCount val="1"/>
                <c:pt idx="0">
                  <c:v>349.0</c:v>
                </c:pt>
              </c:numCache>
            </c:numRef>
          </c:val>
        </c:ser>
        <c:ser>
          <c:idx val="0"/>
          <c:order val="1"/>
          <c:tx>
            <c:v>New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'[Chart in Microsoft PowerPoint]Sheet1'!$A$1</c:f>
              <c:numCache>
                <c:formatCode>General</c:formatCode>
                <c:ptCount val="1"/>
                <c:pt idx="0">
                  <c:v>28.0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83943064"/>
        <c:axId val="2135572584"/>
      </c:barChart>
      <c:catAx>
        <c:axId val="-2083943064"/>
        <c:scaling>
          <c:orientation val="minMax"/>
        </c:scaling>
        <c:delete val="1"/>
        <c:axPos val="b"/>
        <c:majorTickMark val="none"/>
        <c:minorTickMark val="none"/>
        <c:tickLblPos val="nextTo"/>
        <c:crossAx val="2135572584"/>
        <c:crosses val="autoZero"/>
        <c:auto val="1"/>
        <c:lblAlgn val="ctr"/>
        <c:lblOffset val="100"/>
        <c:noMultiLvlLbl val="0"/>
      </c:catAx>
      <c:valAx>
        <c:axId val="2135572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943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9545056867892"/>
          <c:y val="0.385045567220764"/>
          <c:w val="0.160719410073741"/>
          <c:h val="0.1562510936132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Original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'[Chart in Microsoft PowerPoint]Sheet2'!$B$1</c:f>
              <c:numCache>
                <c:formatCode>General</c:formatCode>
                <c:ptCount val="1"/>
                <c:pt idx="0">
                  <c:v>77880.0</c:v>
                </c:pt>
              </c:numCache>
            </c:numRef>
          </c:val>
        </c:ser>
        <c:ser>
          <c:idx val="0"/>
          <c:order val="1"/>
          <c:tx>
            <c:v>New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'[Chart in Microsoft PowerPoint]Sheet2'!$A$1</c:f>
              <c:numCache>
                <c:formatCode>General</c:formatCode>
                <c:ptCount val="1"/>
                <c:pt idx="0">
                  <c:v>1298.0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15435752"/>
        <c:axId val="-2108048888"/>
      </c:barChart>
      <c:catAx>
        <c:axId val="-2115435752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08048888"/>
        <c:crosses val="autoZero"/>
        <c:auto val="1"/>
        <c:lblAlgn val="ctr"/>
        <c:lblOffset val="100"/>
        <c:noMultiLvlLbl val="0"/>
      </c:catAx>
      <c:valAx>
        <c:axId val="-2108048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435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931254716623"/>
          <c:y val="0.268939636736573"/>
          <c:w val="0.514050400448115"/>
          <c:h val="0.64360040493272"/>
        </c:manualLayout>
      </c:layout>
      <c:barChart>
        <c:barDir val="col"/>
        <c:grouping val="clustered"/>
        <c:varyColors val="0"/>
        <c:ser>
          <c:idx val="1"/>
          <c:order val="0"/>
          <c:tx>
            <c:v>GC Optimizaiton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Sheet3!$B$1</c:f>
              <c:numCache>
                <c:formatCode>General</c:formatCode>
                <c:ptCount val="1"/>
                <c:pt idx="0">
                  <c:v>1298.0</c:v>
                </c:pt>
              </c:numCache>
            </c:numRef>
          </c:val>
        </c:ser>
        <c:ser>
          <c:idx val="0"/>
          <c:order val="1"/>
          <c:tx>
            <c:v>Cache + GC Optimization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Sheet3!$A$1</c:f>
              <c:numCache>
                <c:formatCode>General</c:formatCode>
                <c:ptCount val="1"/>
                <c:pt idx="0">
                  <c:v>1172.0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4185064"/>
        <c:axId val="-2107913784"/>
      </c:barChart>
      <c:catAx>
        <c:axId val="-2084185064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07913784"/>
        <c:crosses val="autoZero"/>
        <c:auto val="1"/>
        <c:lblAlgn val="ctr"/>
        <c:lblOffset val="100"/>
        <c:noMultiLvlLbl val="0"/>
      </c:catAx>
      <c:valAx>
        <c:axId val="-2107913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18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Master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Sheet4!$A$1</c:f>
              <c:numCache>
                <c:formatCode>General</c:formatCode>
                <c:ptCount val="1"/>
                <c:pt idx="0">
                  <c:v>28.0</c:v>
                </c:pt>
              </c:numCache>
            </c:numRef>
          </c:val>
        </c:ser>
        <c:ser>
          <c:idx val="0"/>
          <c:order val="1"/>
          <c:tx>
            <c:v>New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Sheet4!$B$1</c:f>
              <c:numCache>
                <c:formatCode>General</c:formatCode>
                <c:ptCount val="1"/>
                <c:pt idx="0">
                  <c:v>18.0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6636168"/>
        <c:axId val="2136003976"/>
      </c:barChart>
      <c:catAx>
        <c:axId val="2136636168"/>
        <c:scaling>
          <c:orientation val="minMax"/>
        </c:scaling>
        <c:delete val="1"/>
        <c:axPos val="b"/>
        <c:majorTickMark val="none"/>
        <c:minorTickMark val="none"/>
        <c:tickLblPos val="nextTo"/>
        <c:crossAx val="2136003976"/>
        <c:crosses val="autoZero"/>
        <c:auto val="1"/>
        <c:lblAlgn val="ctr"/>
        <c:lblOffset val="100"/>
        <c:noMultiLvlLbl val="0"/>
      </c:catAx>
      <c:valAx>
        <c:axId val="2136003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636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9545056867892"/>
          <c:y val="0.385045567220764"/>
          <c:w val="0.160719410073741"/>
          <c:h val="0.1562510936132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5FE-6F0D-D34A-8EE6-C95B4F5F4DC8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afternoon,</a:t>
            </a:r>
          </a:p>
          <a:p>
            <a:r>
              <a:rPr lang="en-US" dirty="0" smtClean="0"/>
              <a:t>My name is Peng Meng, I come from Intel.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The work of this topic was done when 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was in Big Data team, one of my job in Big Data team is to optimize spark </a:t>
            </a:r>
            <a:r>
              <a:rPr lang="en-US" altLang="zh-CN" baseline="0" dirty="0" err="1" smtClean="0"/>
              <a:t>mllib</a:t>
            </a:r>
            <a:r>
              <a:rPr lang="en-US" altLang="zh-CN" baseline="0" dirty="0" smtClean="0"/>
              <a:t> performance. </a:t>
            </a:r>
          </a:p>
          <a:p>
            <a:r>
              <a:rPr lang="en-US" baseline="0" dirty="0" smtClean="0"/>
              <a:t>Now, 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am in a deep learning team, my </a:t>
            </a:r>
            <a:r>
              <a:rPr lang="en-US" altLang="zh-CN" baseline="0" dirty="0" err="1" smtClean="0"/>
              <a:t>fouse</a:t>
            </a:r>
            <a:r>
              <a:rPr lang="en-US" altLang="zh-CN" baseline="0" dirty="0" smtClean="0"/>
              <a:t> is to optimize DL framework performance on CPU which includes </a:t>
            </a:r>
            <a:r>
              <a:rPr lang="en-US" altLang="zh-CN" baseline="0" dirty="0" err="1" smtClean="0"/>
              <a:t>caffe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mxnet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tensorflow</a:t>
            </a:r>
            <a:r>
              <a:rPr lang="en-US" altLang="zh-CN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9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69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06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0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agenda of this topic.</a:t>
            </a:r>
            <a:endParaRPr lang="en-US" dirty="0" smtClean="0"/>
          </a:p>
          <a:p>
            <a:r>
              <a:rPr lang="en-US" dirty="0" smtClean="0"/>
              <a:t>First, </a:t>
            </a:r>
            <a:r>
              <a:rPr lang="en-US" altLang="zh-CN" dirty="0" smtClean="0"/>
              <a:t>I</a:t>
            </a:r>
            <a:r>
              <a:rPr lang="en-US" dirty="0" smtClean="0"/>
              <a:t> give a brief</a:t>
            </a:r>
            <a:r>
              <a:rPr lang="en-US" baseline="0" dirty="0" smtClean="0"/>
              <a:t> introduction about </a:t>
            </a:r>
            <a:r>
              <a:rPr lang="en-US" dirty="0" smtClean="0"/>
              <a:t>ALS, </a:t>
            </a:r>
            <a:r>
              <a:rPr lang="en-US" baseline="0" dirty="0" smtClean="0"/>
              <a:t> </a:t>
            </a:r>
            <a:r>
              <a:rPr lang="en-US" dirty="0" smtClean="0"/>
              <a:t>alternating least</a:t>
            </a:r>
            <a:r>
              <a:rPr lang="en-US" baseline="0" dirty="0" smtClean="0"/>
              <a:t> squares, which</a:t>
            </a:r>
            <a:r>
              <a:rPr lang="en-US" dirty="0" smtClean="0"/>
              <a:t> is a</a:t>
            </a:r>
            <a:r>
              <a:rPr lang="en-US" baseline="0" dirty="0" smtClean="0"/>
              <a:t> popular recommendation algorithm in spark </a:t>
            </a:r>
            <a:r>
              <a:rPr lang="en-US" baseline="0" dirty="0" err="1" smtClean="0"/>
              <a:t>mllib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 will not introduce the detail about the training of ALS, this topic will focus on how to optimize the prediction process of ALS.</a:t>
            </a:r>
          </a:p>
          <a:p>
            <a:r>
              <a:rPr lang="en-US" altLang="zh-CN" baseline="0" dirty="0" smtClean="0"/>
              <a:t>If you not familiar with spark </a:t>
            </a:r>
            <a:r>
              <a:rPr lang="en-US" altLang="zh-CN" baseline="0" dirty="0" err="1" smtClean="0"/>
              <a:t>mllib</a:t>
            </a:r>
            <a:r>
              <a:rPr lang="en-US" altLang="zh-CN" baseline="0" dirty="0" smtClean="0"/>
              <a:t> ALS, it is not a problem to understand this topic. </a:t>
            </a:r>
          </a:p>
          <a:p>
            <a:r>
              <a:rPr lang="en-US" altLang="zh-CN" baseline="0" dirty="0" smtClean="0"/>
              <a:t>Because the prediction of ALS is very simple, the process is two matrices multiplication, then get the </a:t>
            </a:r>
            <a:r>
              <a:rPr lang="en-US" altLang="zh-CN" baseline="0" dirty="0" err="1" smtClean="0"/>
              <a:t>topK</a:t>
            </a:r>
            <a:r>
              <a:rPr lang="en-US" altLang="zh-CN" baseline="0" dirty="0" smtClean="0"/>
              <a:t> values of each row and the values index.</a:t>
            </a:r>
          </a:p>
          <a:p>
            <a:r>
              <a:rPr lang="en-US" altLang="zh-CN" baseline="0" dirty="0" smtClean="0"/>
              <a:t>After a basic introduction about ALS, 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will introduce the problem of previous ALS prediction. </a:t>
            </a:r>
          </a:p>
          <a:p>
            <a:r>
              <a:rPr lang="en-US" altLang="zh-CN" baseline="0" dirty="0" smtClean="0"/>
              <a:t>Then show our solutions and performance benchmarks. </a:t>
            </a:r>
          </a:p>
          <a:p>
            <a:r>
              <a:rPr lang="en-US" altLang="zh-CN" baseline="0" dirty="0" smtClean="0"/>
              <a:t>I </a:t>
            </a:r>
            <a:r>
              <a:rPr lang="en-US" altLang="zh-CN" baseline="0" dirty="0" err="1" smtClean="0"/>
              <a:t>sumitted</a:t>
            </a:r>
            <a:r>
              <a:rPr lang="en-US" altLang="zh-CN" baseline="0" dirty="0" smtClean="0"/>
              <a:t> several PRs to spark community for ALS optimization, the reference will list the related PRs of this Topic. 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 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4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r>
              <a:rPr lang="en-US" baseline="0" dirty="0" smtClean="0"/>
              <a:t> algorithm is the key to success for many internet companies.    When you visit </a:t>
            </a:r>
            <a:r>
              <a:rPr lang="en-US" baseline="0" dirty="0" err="1" smtClean="0"/>
              <a:t>youtube</a:t>
            </a:r>
            <a:r>
              <a:rPr lang="en-US" baseline="0" dirty="0" smtClean="0"/>
              <a:t> or amazon, many of the items in the page are generated by one or more recommendation algorithms. A large part of click is through recommended items. </a:t>
            </a:r>
          </a:p>
          <a:p>
            <a:r>
              <a:rPr lang="en-US" baseline="0" dirty="0" smtClean="0"/>
              <a:t>ALS is a very popular recommendation algorithm in Spark MLLIB. I will give a basic introduction about how ALS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1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use</a:t>
            </a:r>
            <a:r>
              <a:rPr lang="en-US" baseline="0" dirty="0" smtClean="0"/>
              <a:t> ALS to do recommendation, first, you should have a rating matrix.</a:t>
            </a:r>
            <a:endParaRPr lang="en-US" dirty="0" smtClean="0"/>
          </a:p>
          <a:p>
            <a:r>
              <a:rPr lang="en-US" dirty="0" smtClean="0"/>
              <a:t>This picture shows a rating matrix,  which includes</a:t>
            </a:r>
            <a:r>
              <a:rPr lang="en-US" baseline="0" dirty="0" smtClean="0"/>
              <a:t> nine users and nine items.  For each row, means a user, and each column mean an item or product. For row one, there is value in column 6 and column 8, means user 1 like item 6 and 8. </a:t>
            </a:r>
          </a:p>
          <a:p>
            <a:r>
              <a:rPr lang="en-US" baseline="0" dirty="0" smtClean="0"/>
              <a:t>This values can be collected by the users buy or click  history. </a:t>
            </a:r>
          </a:p>
          <a:p>
            <a:endParaRPr lang="en-US" baseline="0" dirty="0" smtClean="0"/>
          </a:p>
          <a:p>
            <a:r>
              <a:rPr lang="en-US" altLang="zh-CN" baseline="0" dirty="0" smtClean="0"/>
              <a:t>For recommendation algorithm, the key is to know the value of empty positon in the matrix. </a:t>
            </a:r>
          </a:p>
          <a:p>
            <a:r>
              <a:rPr lang="en-US" altLang="zh-CN" baseline="0" dirty="0" smtClean="0"/>
              <a:t>ALS is an algorithm to input the empty positons of the rating matrix. </a:t>
            </a:r>
          </a:p>
          <a:p>
            <a:r>
              <a:rPr lang="en-US" altLang="zh-CN" baseline="0" dirty="0" smtClean="0"/>
              <a:t>First, ALS factorize the rating matrix A to two skinny matrix, U and V, for example, The  size A is one million by one million, and U is one million by 20, an V is also one million by 20.</a:t>
            </a:r>
          </a:p>
          <a:p>
            <a:r>
              <a:rPr lang="en-US" altLang="zh-CN" baseline="0" dirty="0" smtClean="0"/>
              <a:t>And U multiply transpose V will approximately equal to  A for all the positons there is a value in A.  </a:t>
            </a:r>
          </a:p>
          <a:p>
            <a:r>
              <a:rPr lang="en-US" altLang="zh-CN" baseline="0" dirty="0" smtClean="0"/>
              <a:t>When do recommendation, we use U multiply transpose V to replace A. There is value in each positon of the generated rating matrix. </a:t>
            </a:r>
          </a:p>
          <a:p>
            <a:r>
              <a:rPr lang="en-US" altLang="zh-CN" baseline="0" dirty="0" smtClean="0"/>
              <a:t>So we can find the </a:t>
            </a:r>
            <a:r>
              <a:rPr lang="en-US" altLang="zh-CN" baseline="0" dirty="0" err="1" smtClean="0"/>
              <a:t>topK</a:t>
            </a:r>
            <a:r>
              <a:rPr lang="en-US" altLang="zh-CN" baseline="0" dirty="0" smtClean="0"/>
              <a:t> value of each row, the indices of each value means the item recommended to the users. </a:t>
            </a:r>
          </a:p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91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This picture shows the ALS prediction process. </a:t>
            </a:r>
          </a:p>
          <a:p>
            <a:r>
              <a:rPr lang="en-US" baseline="0" dirty="0" smtClean="0"/>
              <a:t>In spark </a:t>
            </a:r>
            <a:r>
              <a:rPr lang="en-US" baseline="0" dirty="0" err="1" smtClean="0"/>
              <a:t>mllib</a:t>
            </a:r>
            <a:r>
              <a:rPr lang="en-US" baseline="0" dirty="0" smtClean="0"/>
              <a:t>, U and V is saved in an RDD, so the value of U and V is distributed in the cluster. As this picture shows, U and V is split to three partitions and In each partition, the U and V is </a:t>
            </a:r>
            <a:r>
              <a:rPr lang="en-US" baseline="0" dirty="0" err="1" smtClean="0"/>
              <a:t>blockified</a:t>
            </a:r>
            <a:r>
              <a:rPr lang="en-US" baseline="0" dirty="0" smtClean="0"/>
              <a:t> to small matrix. Each small box of U and V means a block matrix, the typical size is 4096 by 20.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two reasons to </a:t>
            </a:r>
            <a:r>
              <a:rPr lang="en-US" baseline="0" dirty="0" err="1" smtClean="0"/>
              <a:t>blockify</a:t>
            </a:r>
            <a:r>
              <a:rPr lang="en-US" baseline="0" dirty="0" smtClean="0"/>
              <a:t> U and V to small matrix: first in real product, the size of each partition is still very large, so it is necessary to </a:t>
            </a:r>
            <a:r>
              <a:rPr lang="en-US" baseline="0" dirty="0" err="1" smtClean="0"/>
              <a:t>blockify</a:t>
            </a:r>
            <a:r>
              <a:rPr lang="en-US" baseline="0" dirty="0" smtClean="0"/>
              <a:t> it to call native </a:t>
            </a:r>
            <a:r>
              <a:rPr lang="en-US" baseline="0" dirty="0" err="1" smtClean="0"/>
              <a:t>blas</a:t>
            </a:r>
            <a:r>
              <a:rPr lang="en-US" baseline="0" dirty="0" smtClean="0"/>
              <a:t> GEMM.</a:t>
            </a:r>
          </a:p>
          <a:p>
            <a:r>
              <a:rPr lang="en-US" baseline="0" dirty="0" smtClean="0"/>
              <a:t>The second reason is to reduce the number of duplicated fetch remote partition, we will introduce this later.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Distributed Matrix multiplication in spark </a:t>
            </a:r>
            <a:r>
              <a:rPr lang="en-US" baseline="0" dirty="0" err="1" smtClean="0"/>
              <a:t>mllib</a:t>
            </a:r>
            <a:r>
              <a:rPr lang="en-US" baseline="0" dirty="0" smtClean="0"/>
              <a:t> is implemented using a Cartesian product.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we get the score matrix by GEMM,  each value of the score matrix is changed to a key value pair ( the key value pair is an object, the key is the user id, the value is item it and item value). </a:t>
            </a:r>
          </a:p>
          <a:p>
            <a:r>
              <a:rPr lang="en-US" baseline="0" dirty="0" smtClean="0"/>
              <a:t>Finally, the record with the same user id is shuffled to the same machine, that machine get the </a:t>
            </a:r>
            <a:r>
              <a:rPr lang="en-US" baseline="0" dirty="0" err="1" smtClean="0"/>
              <a:t>topK</a:t>
            </a:r>
            <a:r>
              <a:rPr lang="en-US" baseline="0" dirty="0" smtClean="0"/>
              <a:t> value of each user.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37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code of</a:t>
            </a:r>
            <a:r>
              <a:rPr lang="en-US" baseline="0" dirty="0" smtClean="0"/>
              <a:t> the previous ALS optimization. </a:t>
            </a:r>
          </a:p>
          <a:p>
            <a:r>
              <a:rPr lang="en-US" baseline="0" dirty="0" smtClean="0"/>
              <a:t>It is direct and simple. </a:t>
            </a:r>
          </a:p>
          <a:p>
            <a:r>
              <a:rPr lang="en-US" baseline="0" dirty="0" err="1" smtClean="0"/>
              <a:t>srcBlocks</a:t>
            </a:r>
            <a:r>
              <a:rPr lang="en-US" baseline="0" dirty="0" smtClean="0"/>
              <a:t> 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49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20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80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5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Radial Gradi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11" name="Picture 10" descr="StackedIS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619" y="399798"/>
            <a:ext cx="1230751" cy="115724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469706" y="4873876"/>
            <a:ext cx="196429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Neo Sans Intel"/>
              </a:rPr>
              <a:t>Intel® Confidential —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04506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76231"/>
            <a:ext cx="289560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76231"/>
            <a:ext cx="289560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76231"/>
            <a:ext cx="289560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ckedIS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88733" y="1881408"/>
            <a:ext cx="2085275" cy="19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Photo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4768850"/>
          </a:xfrm>
          <a:prstGeom prst="rect">
            <a:avLst/>
          </a:prstGeom>
          <a:solidFill>
            <a:srgbClr val="007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1C5"/>
              </a:solidFill>
            </a:endParaRPr>
          </a:p>
        </p:txBody>
      </p:sp>
      <p:pic>
        <p:nvPicPr>
          <p:cNvPr id="5" name="Picture 4" descr="StackedIS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8733" y="1881408"/>
            <a:ext cx="2085275" cy="19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19394" y="225843"/>
            <a:ext cx="1406758" cy="115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 userDrawn="1"/>
        </p:nvSpPr>
        <p:spPr>
          <a:xfrm>
            <a:off x="0" y="4766102"/>
            <a:ext cx="9144000" cy="38404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76231"/>
            <a:ext cx="289560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3950" y="4813471"/>
            <a:ext cx="262001" cy="2470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8" name="Picture 57" descr="StackedIS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4375" y="4805888"/>
            <a:ext cx="314741" cy="295944"/>
          </a:xfrm>
          <a:prstGeom prst="rect">
            <a:avLst/>
          </a:prstGeom>
        </p:spPr>
      </p:pic>
      <p:cxnSp>
        <p:nvCxnSpPr>
          <p:cNvPr id="74" name="Straight Connector 73"/>
          <p:cNvCxnSpPr/>
          <p:nvPr userDrawn="1"/>
        </p:nvCxnSpPr>
        <p:spPr>
          <a:xfrm rot="5400000">
            <a:off x="8588375" y="4956176"/>
            <a:ext cx="285753" cy="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2"/>
                </a:solidFill>
                <a:latin typeface="+mn-lt"/>
                <a:cs typeface="Intel Clear Light" panose="020B0404020203020204" pitchFamily="34" charset="0"/>
              </a:defRPr>
            </a:lvl1pPr>
            <a:lvl2pPr marL="417513" indent="-225425">
              <a:buFont typeface="Lucida Grande"/>
              <a:buChar char="−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2834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7718" y="4795523"/>
            <a:ext cx="288234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76231"/>
            <a:ext cx="289560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8870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7718" y="4795523"/>
            <a:ext cx="288234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76231"/>
            <a:ext cx="289560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2"/>
            <a:ext cx="4465637" cy="4755616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5556" y="4795523"/>
            <a:ext cx="280395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76231"/>
            <a:ext cx="289560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766102"/>
            <a:ext cx="9144000" cy="38404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76231"/>
            <a:ext cx="289560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3950" y="4813471"/>
            <a:ext cx="262001" cy="2470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StackedISWhit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294375" y="4805888"/>
            <a:ext cx="314741" cy="295944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rot="5400000">
            <a:off x="8588375" y="4956176"/>
            <a:ext cx="285753" cy="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4" r:id="rId2"/>
    <p:sldLayoutId id="2147483650" r:id="rId3"/>
    <p:sldLayoutId id="2147483684" r:id="rId4"/>
    <p:sldLayoutId id="2147483652" r:id="rId5"/>
    <p:sldLayoutId id="2147483660" r:id="rId6"/>
    <p:sldLayoutId id="2147483668" r:id="rId7"/>
    <p:sldLayoutId id="2147483669" r:id="rId8"/>
    <p:sldLayoutId id="2147483670" r:id="rId9"/>
    <p:sldLayoutId id="2147483672" r:id="rId10"/>
    <p:sldLayoutId id="2147483651" r:id="rId11"/>
    <p:sldLayoutId id="2147483677" r:id="rId12"/>
    <p:sldLayoutId id="2147483665" r:id="rId13"/>
    <p:sldLayoutId id="2147483654" r:id="rId14"/>
    <p:sldLayoutId id="2147483655" r:id="rId15"/>
    <p:sldLayoutId id="2147483676" r:id="rId16"/>
    <p:sldLayoutId id="2147483683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rgbClr val="003C71"/>
          </a:solidFill>
          <a:latin typeface="Intel Clear"/>
          <a:ea typeface="Intel Clear Light" panose="020B0404020203020204" pitchFamily="34" charset="0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Apache SPARK MLLIB</a:t>
            </a:r>
            <a:r>
              <a:rPr lang="zh-CN" altLang="en-US" dirty="0"/>
              <a:t> </a:t>
            </a:r>
            <a:r>
              <a:rPr lang="en-US" dirty="0" smtClean="0"/>
              <a:t>ALS Optimization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Peng Meng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eng.meng@intel.com</a:t>
            </a:r>
          </a:p>
          <a:p>
            <a:pPr algn="ctr"/>
            <a:r>
              <a:rPr lang="en-US" altLang="zh-CN" dirty="0" smtClean="0"/>
              <a:t>BDT/STO/SSG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1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Benchmark (1)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859565"/>
            <a:ext cx="8228012" cy="4200991"/>
          </a:xfrm>
        </p:spPr>
        <p:txBody>
          <a:bodyPr/>
          <a:lstStyle/>
          <a:p>
            <a:pPr lvl="1"/>
            <a:r>
              <a:rPr lang="en-US" dirty="0"/>
              <a:t>Hardware/Software/Data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CPU (E5-2699 v3), 210GB memory, 10Gb network, Intel </a:t>
            </a:r>
            <a:r>
              <a:rPr lang="en-US" dirty="0" smtClean="0"/>
              <a:t>320 </a:t>
            </a:r>
            <a:r>
              <a:rPr lang="en-US" dirty="0"/>
              <a:t>SSD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1 master, 3 </a:t>
            </a:r>
            <a:r>
              <a:rPr lang="en-US" dirty="0" smtClean="0"/>
              <a:t>worker; </a:t>
            </a:r>
            <a:r>
              <a:rPr lang="en-US" dirty="0"/>
              <a:t>3 executor,  35 core for each executor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Netflix data: </a:t>
            </a:r>
            <a:r>
              <a:rPr lang="en-US" b="1" dirty="0" smtClean="0"/>
              <a:t>480,189</a:t>
            </a:r>
            <a:r>
              <a:rPr lang="en-US" dirty="0" smtClean="0"/>
              <a:t> </a:t>
            </a:r>
            <a:r>
              <a:rPr lang="en-US" dirty="0"/>
              <a:t>users, </a:t>
            </a:r>
            <a:r>
              <a:rPr lang="en-US" dirty="0" smtClean="0"/>
              <a:t>  </a:t>
            </a:r>
            <a:r>
              <a:rPr lang="en-US" b="1" dirty="0" smtClean="0"/>
              <a:t>17,770</a:t>
            </a:r>
            <a:r>
              <a:rPr lang="en-US" dirty="0" smtClean="0"/>
              <a:t> items</a:t>
            </a:r>
          </a:p>
          <a:p>
            <a:pPr lvl="1"/>
            <a:r>
              <a:rPr lang="en-US" dirty="0" smtClean="0"/>
              <a:t>Results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More than </a:t>
            </a:r>
            <a:r>
              <a:rPr lang="en-US" dirty="0" smtClean="0">
                <a:solidFill>
                  <a:srgbClr val="FF0000"/>
                </a:solidFill>
              </a:rPr>
              <a:t>12X </a:t>
            </a:r>
            <a:r>
              <a:rPr lang="en-US" dirty="0" smtClean="0"/>
              <a:t>performance</a:t>
            </a:r>
          </a:p>
          <a:p>
            <a:pPr marL="34290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improvement</a:t>
            </a:r>
          </a:p>
          <a:p>
            <a:pPr marL="342900" lvl="2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14" name="Freeform 13"/>
          <p:cNvSpPr/>
          <p:nvPr/>
        </p:nvSpPr>
        <p:spPr>
          <a:xfrm>
            <a:off x="6366098" y="1920949"/>
            <a:ext cx="545065" cy="2704621"/>
          </a:xfrm>
          <a:custGeom>
            <a:avLst/>
            <a:gdLst>
              <a:gd name="connsiteX0" fmla="*/ 530888 w 545065"/>
              <a:gd name="connsiteY0" fmla="*/ 815163 h 2704621"/>
              <a:gd name="connsiteX1" fmla="*/ 34702 w 545065"/>
              <a:gd name="connsiteY1" fmla="*/ 2466753 h 2704621"/>
              <a:gd name="connsiteX2" fmla="*/ 48879 w 545065"/>
              <a:gd name="connsiteY2" fmla="*/ 2516372 h 2704621"/>
              <a:gd name="connsiteX3" fmla="*/ 105586 w 545065"/>
              <a:gd name="connsiteY3" fmla="*/ 2516372 h 2704621"/>
              <a:gd name="connsiteX4" fmla="*/ 545065 w 545065"/>
              <a:gd name="connsiteY4" fmla="*/ 0 h 270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065" h="2704621">
                <a:moveTo>
                  <a:pt x="530888" y="815163"/>
                </a:moveTo>
                <a:cubicBezTo>
                  <a:pt x="322962" y="1499190"/>
                  <a:pt x="115037" y="2183218"/>
                  <a:pt x="34702" y="2466753"/>
                </a:cubicBezTo>
                <a:cubicBezTo>
                  <a:pt x="-45633" y="2750288"/>
                  <a:pt x="37065" y="2508102"/>
                  <a:pt x="48879" y="2516372"/>
                </a:cubicBezTo>
                <a:cubicBezTo>
                  <a:pt x="60693" y="2524642"/>
                  <a:pt x="22888" y="2935767"/>
                  <a:pt x="105586" y="2516372"/>
                </a:cubicBezTo>
                <a:cubicBezTo>
                  <a:pt x="188284" y="2096977"/>
                  <a:pt x="366674" y="1048488"/>
                  <a:pt x="545065" y="0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173008"/>
              </p:ext>
            </p:extLst>
          </p:nvPr>
        </p:nvGraphicFramePr>
        <p:xfrm>
          <a:off x="4983494" y="2658139"/>
          <a:ext cx="3700131" cy="1967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461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Benchmark (2)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859566"/>
            <a:ext cx="8228012" cy="3425825"/>
          </a:xfrm>
        </p:spPr>
        <p:txBody>
          <a:bodyPr/>
          <a:lstStyle/>
          <a:p>
            <a:pPr lvl="1"/>
            <a:r>
              <a:rPr lang="en-US" dirty="0"/>
              <a:t>Hardware/Software/Data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CPU (E5-2699 v3), 210GB memory, 10Gb network, </a:t>
            </a:r>
            <a:r>
              <a:rPr lang="en-US" dirty="0" smtClean="0"/>
              <a:t>Intel 320 SSD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1 master, 3 </a:t>
            </a:r>
            <a:r>
              <a:rPr lang="en-US" dirty="0" smtClean="0"/>
              <a:t>worker; 3 </a:t>
            </a:r>
            <a:r>
              <a:rPr lang="en-US" dirty="0"/>
              <a:t>executor,  35 core for each executor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JD </a:t>
            </a:r>
            <a:r>
              <a:rPr lang="en-US" dirty="0"/>
              <a:t>data: </a:t>
            </a:r>
            <a:r>
              <a:rPr lang="en-US" b="1" dirty="0"/>
              <a:t>3,290,837</a:t>
            </a:r>
            <a:r>
              <a:rPr lang="en-US" dirty="0"/>
              <a:t> users, </a:t>
            </a:r>
            <a:r>
              <a:rPr lang="en-US" dirty="0" smtClean="0"/>
              <a:t>  </a:t>
            </a:r>
            <a:r>
              <a:rPr lang="en-US" b="1" dirty="0" smtClean="0"/>
              <a:t>208,111</a:t>
            </a:r>
            <a:r>
              <a:rPr lang="en-US" dirty="0" smtClean="0"/>
              <a:t> </a:t>
            </a:r>
            <a:r>
              <a:rPr lang="en-US" dirty="0"/>
              <a:t>items</a:t>
            </a:r>
          </a:p>
          <a:p>
            <a:pPr lvl="1"/>
            <a:r>
              <a:rPr lang="en-US" dirty="0" smtClean="0"/>
              <a:t>Results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More than</a:t>
            </a:r>
            <a:r>
              <a:rPr lang="en-US" dirty="0" smtClean="0">
                <a:solidFill>
                  <a:srgbClr val="FF0000"/>
                </a:solidFill>
              </a:rPr>
              <a:t> 60X </a:t>
            </a:r>
            <a:r>
              <a:rPr lang="en-US" dirty="0" smtClean="0"/>
              <a:t>performance improvement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Original method is frequently OOM for </a:t>
            </a:r>
          </a:p>
          <a:p>
            <a:pPr marL="3429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this size of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76886" y="2453784"/>
            <a:ext cx="2165671" cy="555350"/>
            <a:chOff x="6925340" y="2818714"/>
            <a:chExt cx="2165671" cy="555350"/>
          </a:xfrm>
        </p:grpSpPr>
        <p:sp>
          <p:nvSpPr>
            <p:cNvPr id="2" name="TextBox 1"/>
            <p:cNvSpPr txBox="1"/>
            <p:nvPr/>
          </p:nvSpPr>
          <p:spPr>
            <a:xfrm>
              <a:off x="7318918" y="2818714"/>
              <a:ext cx="1772093" cy="55535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none" lIns="0" tIns="0" rIns="0" bIns="0" rtlCol="0">
              <a:noAutofit/>
            </a:bodyPr>
            <a:lstStyle/>
            <a:p>
              <a:r>
                <a:rPr lang="en-US" altLang="zh-CN" sz="1100" dirty="0" smtClean="0">
                  <a:solidFill>
                    <a:srgbClr val="FF0000"/>
                  </a:solidFill>
                </a:rPr>
                <a:t>This time is estimated</a:t>
              </a:r>
            </a:p>
            <a:p>
              <a:r>
                <a:rPr lang="en-US" altLang="zh-CN" sz="1100" dirty="0" smtClean="0">
                  <a:solidFill>
                    <a:srgbClr val="FF0000"/>
                  </a:solidFill>
                </a:rPr>
                <a:t> based on completed tasks, </a:t>
              </a:r>
            </a:p>
            <a:p>
              <a:r>
                <a:rPr lang="en-US" altLang="zh-CN" sz="1100" dirty="0" smtClean="0">
                  <a:solidFill>
                    <a:srgbClr val="FF0000"/>
                  </a:solidFill>
                </a:rPr>
                <a:t>OOM frequently.</a:t>
              </a:r>
              <a:endParaRPr lang="en-US" sz="110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6925340" y="3026735"/>
              <a:ext cx="391990" cy="13467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04259"/>
              </p:ext>
            </p:extLst>
          </p:nvPr>
        </p:nvGraphicFramePr>
        <p:xfrm>
          <a:off x="5185500" y="2589055"/>
          <a:ext cx="3549774" cy="1904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9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Benchmark from Customer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859566"/>
            <a:ext cx="8228012" cy="3904939"/>
          </a:xfrm>
        </p:spPr>
        <p:txBody>
          <a:bodyPr/>
          <a:lstStyle/>
          <a:p>
            <a:pPr lvl="1"/>
            <a:r>
              <a:rPr lang="en-US" sz="1600" dirty="0" smtClean="0"/>
              <a:t>Spark Configuration (hardware configuration unknown, in a 3000 nodes YARN cluster)</a:t>
            </a:r>
            <a:endParaRPr lang="en-US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err="1" smtClean="0"/>
              <a:t>num</a:t>
            </a:r>
            <a:r>
              <a:rPr lang="en-US" sz="1600" dirty="0" smtClean="0"/>
              <a:t>-executors = 200, driver-memory = 20g, executor-memory = 15g, executor-cores = 10 </a:t>
            </a:r>
            <a:endParaRPr lang="en-US" sz="1600" dirty="0"/>
          </a:p>
          <a:p>
            <a:pPr lvl="1"/>
            <a:r>
              <a:rPr lang="en-US" sz="1600" dirty="0" smtClean="0"/>
              <a:t>Results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r>
              <a:rPr lang="en-US" sz="1600" dirty="0" smtClean="0"/>
              <a:t>Performance Gain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/>
              <a:t>Performance improves about </a:t>
            </a:r>
            <a:r>
              <a:rPr lang="en-US" sz="1600" dirty="0" smtClean="0">
                <a:solidFill>
                  <a:srgbClr val="FF0000"/>
                </a:solidFill>
              </a:rPr>
              <a:t>100X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51752"/>
              </p:ext>
            </p:extLst>
          </p:nvPr>
        </p:nvGraphicFramePr>
        <p:xfrm>
          <a:off x="2023116" y="2022833"/>
          <a:ext cx="4886448" cy="14325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93647"/>
                <a:gridCol w="634658"/>
                <a:gridCol w="762942"/>
                <a:gridCol w="1413927"/>
                <a:gridCol w="1381274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Users</a:t>
                      </a:r>
                      <a:endParaRPr lang="en-US" sz="10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effectLst/>
                        </a:rPr>
                        <a:t>Items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Records</a:t>
                      </a:r>
                      <a:endParaRPr lang="en-US" sz="10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 smtClean="0">
                          <a:effectLst/>
                        </a:rPr>
                        <a:t>New </a:t>
                      </a:r>
                      <a:r>
                        <a:rPr lang="en-US" sz="1000" dirty="0" smtClean="0">
                          <a:effectLst/>
                        </a:rPr>
                        <a:t>Prediction</a:t>
                      </a:r>
                      <a:r>
                        <a:rPr lang="en-US" sz="1000" baseline="0" dirty="0" smtClean="0">
                          <a:effectLst/>
                        </a:rPr>
                        <a:t> Time (min)</a:t>
                      </a:r>
                      <a:endParaRPr lang="en-US" sz="10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Original Prediction Time (min)</a:t>
                      </a:r>
                      <a:endParaRPr lang="en-US" sz="1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40" marR="15240" marT="15240" marB="1524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333380</a:t>
                      </a:r>
                      <a:endParaRPr lang="en-US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331574</a:t>
                      </a:r>
                      <a:endParaRPr lang="en-US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5196668</a:t>
                      </a:r>
                      <a:endParaRPr lang="en-US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6.5</a:t>
                      </a:r>
                      <a:endParaRPr lang="en-US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720</a:t>
                      </a:r>
                      <a:endParaRPr lang="en-US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490617</a:t>
                      </a: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547222</a:t>
                      </a: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7297776</a:t>
                      </a: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7.38</a:t>
                      </a: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</a:t>
                      </a:r>
                      <a:endParaRPr lang="en-US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981107</a:t>
                      </a: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794695</a:t>
                      </a: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14634874</a:t>
                      </a: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5.85</a:t>
                      </a: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Fail</a:t>
                      </a:r>
                      <a:endParaRPr lang="en-US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4584400</a:t>
                      </a: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1835989</a:t>
                      </a: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68402048</a:t>
                      </a: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29.12</a:t>
                      </a: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Fail</a:t>
                      </a:r>
                      <a:endParaRPr lang="en-US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6877868</a:t>
                      </a: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2262130</a:t>
                      </a: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102503089</a:t>
                      </a: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52.05</a:t>
                      </a: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Fail</a:t>
                      </a:r>
                      <a:endParaRPr lang="en-US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13755446</a:t>
                      </a: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3164663</a:t>
                      </a: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205107515</a:t>
                      </a: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107.7</a:t>
                      </a: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Fail</a:t>
                      </a:r>
                      <a:endParaRPr lang="en-US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40" marR="15240" marT="15240" marB="1524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75714" y="22539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5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738006" cy="868680"/>
          </a:xfrm>
        </p:spPr>
        <p:txBody>
          <a:bodyPr/>
          <a:lstStyle/>
          <a:p>
            <a:r>
              <a:rPr lang="en-US" altLang="zh-CN" dirty="0" smtClean="0"/>
              <a:t>Solution (2) –Reduce partition re-fetching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905613"/>
            <a:ext cx="8229600" cy="3907858"/>
          </a:xfrm>
        </p:spPr>
        <p:txBody>
          <a:bodyPr/>
          <a:lstStyle/>
          <a:p>
            <a:pPr marL="511175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Reduce the overhead of </a:t>
            </a:r>
            <a:r>
              <a:rPr lang="en-US" dirty="0" err="1" smtClean="0"/>
              <a:t>Cartesian</a:t>
            </a:r>
            <a:r>
              <a:rPr lang="en-US" altLang="zh-CN" dirty="0" err="1" smtClean="0"/>
              <a:t>RDD</a:t>
            </a:r>
            <a:r>
              <a:rPr lang="en-US" dirty="0" smtClean="0"/>
              <a:t> (re-fetching the data blocks remotely)</a:t>
            </a:r>
          </a:p>
          <a:p>
            <a:pPr marL="511175" lvl="1" indent="-285750"/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Blockify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the features to reduce the re-fetching times.(Done by upstream, and </a:t>
            </a: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BlockSize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is the parameter </a:t>
            </a:r>
            <a:r>
              <a:rPr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adjust the features size in each block)</a:t>
            </a:r>
          </a:p>
          <a:p>
            <a:pPr marL="511175" lvl="1" indent="-285750"/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1175" lvl="1" indent="-285750"/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1175" lvl="1" indent="-285750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Cache the remote data block locally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(SPARK-20638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511175" lvl="1" indent="-285750"/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1175" lvl="1" indent="-285750"/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>
              <a:buNone/>
            </a:pP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71" y="2005426"/>
            <a:ext cx="7189202" cy="97822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526631" y="2620052"/>
            <a:ext cx="427120" cy="1664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41325" y="2927510"/>
            <a:ext cx="6828828" cy="18648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none" lIns="0" tIns="0" rIns="0" bIns="0" rtlCol="0">
            <a:no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Large Block Data will reduce the record counts in each partition, but may cause more memory consumption.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61" y="3410343"/>
            <a:ext cx="5626765" cy="84609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2281382" y="4036083"/>
            <a:ext cx="527993" cy="35069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37183" y="4386780"/>
            <a:ext cx="6322595" cy="18648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none" lIns="0" tIns="0" rIns="0" bIns="0" rtlCol="0">
            <a:no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Cache the </a:t>
            </a:r>
            <a:r>
              <a:rPr lang="en-US" altLang="zh-CN" sz="1100" dirty="0" smtClean="0">
                <a:solidFill>
                  <a:srgbClr val="FF0000"/>
                </a:solidFill>
              </a:rPr>
              <a:t>remote </a:t>
            </a:r>
            <a:r>
              <a:rPr lang="en-US" sz="1100" dirty="0" smtClean="0">
                <a:solidFill>
                  <a:srgbClr val="FF0000"/>
                </a:solidFill>
              </a:rPr>
              <a:t>partition locally for future usage. Most code change in Spark Core (</a:t>
            </a:r>
            <a:r>
              <a:rPr lang="en-US" sz="1100" dirty="0" err="1" smtClean="0">
                <a:solidFill>
                  <a:srgbClr val="FF0000"/>
                </a:solidFill>
              </a:rPr>
              <a:t>BlockManager</a:t>
            </a:r>
            <a:r>
              <a:rPr lang="en-US" sz="1100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668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Benchmark (3)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859566"/>
            <a:ext cx="8228012" cy="3425825"/>
          </a:xfrm>
        </p:spPr>
        <p:txBody>
          <a:bodyPr/>
          <a:lstStyle/>
          <a:p>
            <a:pPr lvl="1"/>
            <a:r>
              <a:rPr lang="en-US" dirty="0" smtClean="0"/>
              <a:t>Hardware/Software/Data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CPU (E5-2699 v3), 210GB memory, 10Gb network, Intel 320 SSD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1 master, 3 </a:t>
            </a:r>
            <a:r>
              <a:rPr lang="en-US" dirty="0" smtClean="0"/>
              <a:t>worker; </a:t>
            </a:r>
            <a:r>
              <a:rPr lang="en-US" dirty="0"/>
              <a:t>3 executor,  35 core for each executor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JD data: </a:t>
            </a:r>
            <a:r>
              <a:rPr lang="en-US" b="1" dirty="0" smtClean="0"/>
              <a:t>3,290,837</a:t>
            </a:r>
            <a:r>
              <a:rPr lang="en-US" dirty="0" smtClean="0"/>
              <a:t> </a:t>
            </a:r>
            <a:r>
              <a:rPr lang="en-US" dirty="0"/>
              <a:t>users, </a:t>
            </a:r>
            <a:r>
              <a:rPr lang="en-US" dirty="0" smtClean="0"/>
              <a:t>  </a:t>
            </a:r>
            <a:r>
              <a:rPr lang="en-US" b="1" dirty="0" smtClean="0"/>
              <a:t>208,111</a:t>
            </a:r>
            <a:r>
              <a:rPr lang="en-US" dirty="0" smtClean="0"/>
              <a:t> items</a:t>
            </a:r>
          </a:p>
          <a:p>
            <a:pPr lvl="1"/>
            <a:r>
              <a:rPr lang="en-US" dirty="0" smtClean="0"/>
              <a:t>Results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With partition cache, </a:t>
            </a:r>
          </a:p>
          <a:p>
            <a:pPr marL="3429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we get another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0% </a:t>
            </a:r>
          </a:p>
          <a:p>
            <a:pPr marL="34290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performance improvement</a:t>
            </a:r>
          </a:p>
          <a:p>
            <a:pPr marL="342900" lvl="2" indent="0">
              <a:buNone/>
            </a:pP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760212"/>
              </p:ext>
            </p:extLst>
          </p:nvPr>
        </p:nvGraphicFramePr>
        <p:xfrm>
          <a:off x="4838977" y="2572478"/>
          <a:ext cx="3845442" cy="1887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045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5345" y="916494"/>
            <a:ext cx="5927330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val ratings =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srcBlocks.cartesian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dstBlocks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).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flatMap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{ 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case 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srcIter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,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dstIter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) =&gt;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m =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srcIter.size</a:t>
            </a:r>
            <a:endParaRPr lang="en-US" sz="1200" dirty="0">
              <a:solidFill>
                <a:srgbClr val="0071C5"/>
              </a:solidFill>
              <a:cs typeface="Intel Clear" panose="020B0604020203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n =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math.min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dstIter.size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,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num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output = new Array[(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Int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, 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Int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, Double))](m * n)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</a:t>
            </a:r>
            <a:r>
              <a:rPr lang="en-US" sz="1200" dirty="0" err="1" smtClean="0">
                <a:solidFill>
                  <a:srgbClr val="0071C5"/>
                </a:solidFill>
                <a:cs typeface="Intel Clear" panose="020B0604020203020204" pitchFamily="34" charset="0"/>
              </a:rPr>
              <a:t>pq</a:t>
            </a:r>
            <a:r>
              <a:rPr lang="en-US" sz="1200" dirty="0" smtClean="0">
                <a:solidFill>
                  <a:srgbClr val="0071C5"/>
                </a:solidFill>
                <a:cs typeface="Intel Clear" panose="020B0604020203020204" pitchFamily="34" charset="0"/>
              </a:rPr>
              <a:t> 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= new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BoundedPriorityQueue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[(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Int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, Double)](n)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srcIter.foreach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{ case 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srcId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,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srcFactor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) =&gt;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     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dstIter.foreach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{ case 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dstId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,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dstFactor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) =&gt;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          score =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srcFactor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*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dstFactor</a:t>
            </a:r>
            <a:endParaRPr lang="en-US" sz="1200" dirty="0">
              <a:solidFill>
                <a:srgbClr val="0071C5"/>
              </a:solidFill>
              <a:cs typeface="Intel Clear" panose="020B0604020203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         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pq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+=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dstId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-&gt; score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          while 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pq.noEmpty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) {output += 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srcId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,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pq.next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())}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   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output.toSeq</a:t>
            </a:r>
            <a:endParaRPr lang="en-US" sz="1200" dirty="0">
              <a:solidFill>
                <a:srgbClr val="0071C5"/>
              </a:solidFill>
              <a:cs typeface="Intel Clear" panose="020B0604020203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}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0071C5"/>
                </a:solidFill>
                <a:cs typeface="Intel Clear" panose="020B0604020203020204" pitchFamily="34" charset="0"/>
              </a:rPr>
              <a:t>      </a:t>
            </a:r>
            <a:r>
              <a:rPr lang="en-US" sz="1200" dirty="0" err="1" smtClean="0">
                <a:solidFill>
                  <a:srgbClr val="0071C5"/>
                </a:solidFill>
                <a:cs typeface="Intel Clear" panose="020B0604020203020204" pitchFamily="34" charset="0"/>
              </a:rPr>
              <a:t>ratings.topByKey</a:t>
            </a:r>
            <a:r>
              <a:rPr lang="en-US" sz="1200" dirty="0" smtClean="0">
                <a:solidFill>
                  <a:srgbClr val="0071C5"/>
                </a:solidFill>
                <a:cs typeface="Intel Clear" panose="020B0604020203020204" pitchFamily="34" charset="0"/>
              </a:rPr>
              <a:t>(</a:t>
            </a:r>
            <a:r>
              <a:rPr lang="en-US" sz="1200" dirty="0" err="1" smtClean="0">
                <a:solidFill>
                  <a:srgbClr val="0071C5"/>
                </a:solidFill>
                <a:cs typeface="Intel Clear" panose="020B0604020203020204" pitchFamily="34" charset="0"/>
              </a:rPr>
              <a:t>num</a:t>
            </a:r>
            <a:r>
              <a:rPr lang="en-US" sz="1200" dirty="0" smtClean="0">
                <a:solidFill>
                  <a:srgbClr val="0071C5"/>
                </a:solidFill>
                <a:cs typeface="Intel Clear" panose="020B0604020203020204" pitchFamily="34" charset="0"/>
              </a:rPr>
              <a:t>)</a:t>
            </a:r>
            <a:endParaRPr lang="en-US" sz="1200" dirty="0">
              <a:solidFill>
                <a:srgbClr val="0071C5"/>
              </a:solidFill>
              <a:cs typeface="Intel Clear" panose="020B06040202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7841" y="296794"/>
            <a:ext cx="7714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3C71"/>
                </a:solidFill>
                <a:ea typeface="Intel Clear Light" panose="020B0404020203020204" pitchFamily="34" charset="0"/>
                <a:cs typeface="Intel Clear"/>
              </a:rPr>
              <a:t>Solu</a:t>
            </a:r>
            <a:r>
              <a:rPr lang="en-US" altLang="zh-CN" sz="2800" dirty="0">
                <a:solidFill>
                  <a:srgbClr val="003C71"/>
                </a:solidFill>
                <a:ea typeface="Intel Clear Light" panose="020B0404020203020204" pitchFamily="34" charset="0"/>
                <a:cs typeface="Intel Clear"/>
              </a:rPr>
              <a:t>tion </a:t>
            </a:r>
            <a:r>
              <a:rPr lang="en-US" altLang="zh-CN" sz="2800" dirty="0" smtClean="0">
                <a:solidFill>
                  <a:srgbClr val="003C71"/>
                </a:solidFill>
                <a:ea typeface="Intel Clear Light" panose="020B0404020203020204" pitchFamily="34" charset="0"/>
                <a:cs typeface="Intel Clear"/>
              </a:rPr>
              <a:t>(3) – Boost the performance again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7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5345" y="916494"/>
            <a:ext cx="5927330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val ratings =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srcBlocks.cartesian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dstBlocks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).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flatMap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{ 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case 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srcIter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,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dstIter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) =&gt;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m =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srcIter.size</a:t>
            </a:r>
            <a:endParaRPr lang="en-US" sz="1200" dirty="0">
              <a:solidFill>
                <a:srgbClr val="0071C5"/>
              </a:solidFill>
              <a:cs typeface="Intel Clear" panose="020B0604020203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n =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math.min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dstIter.size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,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num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output = new Array[(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Int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, 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Int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, Double))](m * n)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</a:t>
            </a:r>
            <a:r>
              <a:rPr lang="en-US" sz="1200" dirty="0" err="1" smtClean="0">
                <a:solidFill>
                  <a:srgbClr val="0071C5"/>
                </a:solidFill>
                <a:cs typeface="Intel Clear" panose="020B0604020203020204" pitchFamily="34" charset="0"/>
              </a:rPr>
              <a:t>pq</a:t>
            </a:r>
            <a:r>
              <a:rPr lang="en-US" sz="1200" dirty="0" smtClean="0">
                <a:solidFill>
                  <a:srgbClr val="0071C5"/>
                </a:solidFill>
                <a:cs typeface="Intel Clear" panose="020B0604020203020204" pitchFamily="34" charset="0"/>
              </a:rPr>
              <a:t> 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= new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BoundedPriorityQueue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[(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Int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, Double)](n)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       </a:t>
            </a:r>
            <a:r>
              <a:rPr lang="en-US" sz="1200" dirty="0" err="1">
                <a:solidFill>
                  <a:srgbClr val="FF0000"/>
                </a:solidFill>
                <a:cs typeface="Intel Clear" panose="020B0604020203020204" pitchFamily="34" charset="0"/>
              </a:rPr>
              <a:t>srcIter.foreach</a:t>
            </a: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 { case (</a:t>
            </a:r>
            <a:r>
              <a:rPr lang="en-US" sz="1200" dirty="0" err="1">
                <a:solidFill>
                  <a:srgbClr val="FF0000"/>
                </a:solidFill>
                <a:cs typeface="Intel Clear" panose="020B0604020203020204" pitchFamily="34" charset="0"/>
              </a:rPr>
              <a:t>srcId</a:t>
            </a: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, </a:t>
            </a:r>
            <a:r>
              <a:rPr lang="en-US" sz="1200" dirty="0" err="1">
                <a:solidFill>
                  <a:srgbClr val="FF0000"/>
                </a:solidFill>
                <a:cs typeface="Intel Clear" panose="020B0604020203020204" pitchFamily="34" charset="0"/>
              </a:rPr>
              <a:t>srcFactor</a:t>
            </a: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) =&gt;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             </a:t>
            </a:r>
            <a:r>
              <a:rPr lang="en-US" sz="1200" dirty="0" err="1">
                <a:solidFill>
                  <a:srgbClr val="FF0000"/>
                </a:solidFill>
                <a:cs typeface="Intel Clear" panose="020B0604020203020204" pitchFamily="34" charset="0"/>
              </a:rPr>
              <a:t>dstIter.foreach</a:t>
            </a: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 { case (</a:t>
            </a:r>
            <a:r>
              <a:rPr lang="en-US" sz="1200" dirty="0" err="1">
                <a:solidFill>
                  <a:srgbClr val="FF0000"/>
                </a:solidFill>
                <a:cs typeface="Intel Clear" panose="020B0604020203020204" pitchFamily="34" charset="0"/>
              </a:rPr>
              <a:t>dstId</a:t>
            </a: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, </a:t>
            </a:r>
            <a:r>
              <a:rPr lang="en-US" sz="1200" dirty="0" err="1">
                <a:solidFill>
                  <a:srgbClr val="FF0000"/>
                </a:solidFill>
                <a:cs typeface="Intel Clear" panose="020B0604020203020204" pitchFamily="34" charset="0"/>
              </a:rPr>
              <a:t>dstFactor</a:t>
            </a: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) =&gt;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                 score = </a:t>
            </a:r>
            <a:r>
              <a:rPr lang="en-US" sz="1200" dirty="0" err="1">
                <a:solidFill>
                  <a:srgbClr val="FF0000"/>
                </a:solidFill>
                <a:cs typeface="Intel Clear" panose="020B0604020203020204" pitchFamily="34" charset="0"/>
              </a:rPr>
              <a:t>srcFactor</a:t>
            </a: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 * </a:t>
            </a:r>
            <a:r>
              <a:rPr lang="en-US" sz="1200" dirty="0" err="1">
                <a:solidFill>
                  <a:srgbClr val="FF0000"/>
                </a:solidFill>
                <a:cs typeface="Intel Clear" panose="020B0604020203020204" pitchFamily="34" charset="0"/>
              </a:rPr>
              <a:t>dstFactor</a:t>
            </a:r>
            <a:endParaRPr lang="en-US" sz="1200" dirty="0">
              <a:solidFill>
                <a:srgbClr val="FF0000"/>
              </a:solidFill>
              <a:cs typeface="Intel Clear" panose="020B0604020203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                 </a:t>
            </a:r>
            <a:r>
              <a:rPr lang="en-US" sz="1200" dirty="0" err="1">
                <a:solidFill>
                  <a:srgbClr val="FF0000"/>
                </a:solidFill>
                <a:cs typeface="Intel Clear" panose="020B0604020203020204" pitchFamily="34" charset="0"/>
              </a:rPr>
              <a:t>pq</a:t>
            </a: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 += </a:t>
            </a:r>
            <a:r>
              <a:rPr lang="en-US" sz="1200" dirty="0" err="1">
                <a:solidFill>
                  <a:srgbClr val="FF0000"/>
                </a:solidFill>
                <a:cs typeface="Intel Clear" panose="020B0604020203020204" pitchFamily="34" charset="0"/>
              </a:rPr>
              <a:t>dstId</a:t>
            </a: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 -&gt; score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              </a:t>
            </a:r>
            <a:r>
              <a:rPr lang="en-US" sz="1200" dirty="0" smtClean="0">
                <a:solidFill>
                  <a:srgbClr val="FF0000"/>
                </a:solidFill>
                <a:cs typeface="Intel Clear" panose="020B0604020203020204" pitchFamily="34" charset="0"/>
              </a:rPr>
              <a:t>   while </a:t>
            </a: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cs typeface="Intel Clear" panose="020B0604020203020204" pitchFamily="34" charset="0"/>
              </a:rPr>
              <a:t>pq.noEmpty</a:t>
            </a: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) {output += (</a:t>
            </a:r>
            <a:r>
              <a:rPr lang="en-US" sz="1200" dirty="0" err="1">
                <a:solidFill>
                  <a:srgbClr val="FF0000"/>
                </a:solidFill>
                <a:cs typeface="Intel Clear" panose="020B0604020203020204" pitchFamily="34" charset="0"/>
              </a:rPr>
              <a:t>srcId</a:t>
            </a: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, </a:t>
            </a:r>
            <a:r>
              <a:rPr lang="en-US" sz="1200" dirty="0" err="1">
                <a:solidFill>
                  <a:srgbClr val="FF0000"/>
                </a:solidFill>
                <a:cs typeface="Intel Clear" panose="020B0604020203020204" pitchFamily="34" charset="0"/>
              </a:rPr>
              <a:t>pq.next</a:t>
            </a:r>
            <a:r>
              <a:rPr lang="en-US" sz="1200" dirty="0" smtClean="0">
                <a:solidFill>
                  <a:srgbClr val="FF0000"/>
                </a:solidFill>
                <a:cs typeface="Intel Clear" panose="020B0604020203020204" pitchFamily="34" charset="0"/>
              </a:rPr>
              <a:t>())} </a:t>
            </a: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           </a:t>
            </a:r>
            <a:r>
              <a:rPr lang="en-US" sz="1200" dirty="0" err="1">
                <a:solidFill>
                  <a:srgbClr val="FF0000"/>
                </a:solidFill>
                <a:cs typeface="Intel Clear" panose="020B0604020203020204" pitchFamily="34" charset="0"/>
              </a:rPr>
              <a:t>output.toSeq</a:t>
            </a:r>
            <a:endParaRPr lang="en-US" sz="1200" dirty="0">
              <a:solidFill>
                <a:srgbClr val="FF0000"/>
              </a:solidFill>
              <a:cs typeface="Intel Clear" panose="020B0604020203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      </a:t>
            </a:r>
            <a:r>
              <a:rPr lang="en-US" sz="1200" dirty="0" smtClean="0">
                <a:solidFill>
                  <a:srgbClr val="FF0000"/>
                </a:solidFill>
                <a:cs typeface="Intel Clear" panose="020B0604020203020204" pitchFamily="34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0071C5"/>
                </a:solidFill>
                <a:cs typeface="Intel Clear" panose="020B0604020203020204" pitchFamily="34" charset="0"/>
              </a:rPr>
              <a:t>      </a:t>
            </a:r>
            <a:r>
              <a:rPr lang="en-US" sz="1200" dirty="0" err="1" smtClean="0">
                <a:solidFill>
                  <a:srgbClr val="0071C5"/>
                </a:solidFill>
                <a:cs typeface="Intel Clear" panose="020B0604020203020204" pitchFamily="34" charset="0"/>
              </a:rPr>
              <a:t>ratings.topByKey</a:t>
            </a:r>
            <a:r>
              <a:rPr lang="en-US" sz="1200" dirty="0" smtClean="0">
                <a:solidFill>
                  <a:srgbClr val="0071C5"/>
                </a:solidFill>
                <a:cs typeface="Intel Clear" panose="020B0604020203020204" pitchFamily="34" charset="0"/>
              </a:rPr>
              <a:t>(</a:t>
            </a:r>
            <a:r>
              <a:rPr lang="en-US" sz="1200" dirty="0" err="1" smtClean="0">
                <a:solidFill>
                  <a:srgbClr val="0071C5"/>
                </a:solidFill>
                <a:cs typeface="Intel Clear" panose="020B0604020203020204" pitchFamily="34" charset="0"/>
              </a:rPr>
              <a:t>num</a:t>
            </a:r>
            <a:r>
              <a:rPr lang="en-US" sz="1200" dirty="0" smtClean="0">
                <a:solidFill>
                  <a:srgbClr val="0071C5"/>
                </a:solidFill>
                <a:cs typeface="Intel Clear" panose="020B0604020203020204" pitchFamily="34" charset="0"/>
              </a:rPr>
              <a:t>)</a:t>
            </a:r>
            <a:endParaRPr lang="en-US" sz="1200" dirty="0">
              <a:solidFill>
                <a:srgbClr val="0071C5"/>
              </a:solidFill>
              <a:cs typeface="Intel Clear" panose="020B06040202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7841" y="296794"/>
            <a:ext cx="7714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3C71"/>
                </a:solidFill>
                <a:ea typeface="Intel Clear Light" panose="020B0404020203020204" pitchFamily="34" charset="0"/>
                <a:cs typeface="Intel Clear"/>
              </a:rPr>
              <a:t>Solu</a:t>
            </a:r>
            <a:r>
              <a:rPr lang="en-US" altLang="zh-CN" sz="2800" dirty="0">
                <a:solidFill>
                  <a:srgbClr val="003C71"/>
                </a:solidFill>
                <a:ea typeface="Intel Clear Light" panose="020B0404020203020204" pitchFamily="34" charset="0"/>
                <a:cs typeface="Intel Clear"/>
              </a:rPr>
              <a:t>tion </a:t>
            </a:r>
            <a:r>
              <a:rPr lang="en-US" altLang="zh-CN" sz="2800" dirty="0" smtClean="0">
                <a:solidFill>
                  <a:srgbClr val="003C71"/>
                </a:solidFill>
                <a:ea typeface="Intel Clear Light" panose="020B0404020203020204" pitchFamily="34" charset="0"/>
                <a:cs typeface="Intel Clear"/>
              </a:rPr>
              <a:t>(3) – Optimize by BLAS GEMM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4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5345" y="916494"/>
            <a:ext cx="5927330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val ratings =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srcBlocks.cartesian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dstBlocks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).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flatMap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{ 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case 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srcIter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,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dstIter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) =&gt;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m =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srcIter.size</a:t>
            </a:r>
            <a:endParaRPr lang="en-US" sz="1200" dirty="0">
              <a:solidFill>
                <a:srgbClr val="0071C5"/>
              </a:solidFill>
              <a:cs typeface="Intel Clear" panose="020B0604020203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n =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math.min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dstIter.size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,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num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output = new Array[(</a:t>
            </a:r>
            <a:r>
              <a:rPr lang="en-US" sz="1200" dirty="0" err="1">
                <a:solidFill>
                  <a:srgbClr val="FF0000"/>
                </a:solidFill>
                <a:cs typeface="Intel Clear" panose="020B0604020203020204" pitchFamily="34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, (</a:t>
            </a:r>
            <a:r>
              <a:rPr lang="en-US" sz="1200" dirty="0" err="1">
                <a:solidFill>
                  <a:srgbClr val="FF0000"/>
                </a:solidFill>
                <a:cs typeface="Intel Clear" panose="020B0604020203020204" pitchFamily="34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, Double))](m * n)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</a:t>
            </a:r>
            <a:r>
              <a:rPr lang="en-US" sz="1200" dirty="0" err="1" smtClean="0">
                <a:solidFill>
                  <a:srgbClr val="0071C5"/>
                </a:solidFill>
                <a:cs typeface="Intel Clear" panose="020B0604020203020204" pitchFamily="34" charset="0"/>
              </a:rPr>
              <a:t>pq</a:t>
            </a:r>
            <a:r>
              <a:rPr lang="en-US" sz="1200" dirty="0" smtClean="0">
                <a:solidFill>
                  <a:srgbClr val="0071C5"/>
                </a:solidFill>
                <a:cs typeface="Intel Clear" panose="020B0604020203020204" pitchFamily="34" charset="0"/>
              </a:rPr>
              <a:t> 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= new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BoundedPriorityQueue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[(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Int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, Double)](n)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srcIter.foreach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{ case 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srcId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,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srcFactor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) =&gt;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     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dstIter.foreach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{ case 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dstId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,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dstFactor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) =&gt;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          </a:t>
            </a: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score = </a:t>
            </a:r>
            <a:r>
              <a:rPr lang="en-US" sz="1200" dirty="0" err="1">
                <a:solidFill>
                  <a:srgbClr val="FF0000"/>
                </a:solidFill>
                <a:cs typeface="Intel Clear" panose="020B0604020203020204" pitchFamily="34" charset="0"/>
              </a:rPr>
              <a:t>srcFactor</a:t>
            </a: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 * </a:t>
            </a:r>
            <a:r>
              <a:rPr lang="en-US" sz="1200" dirty="0" err="1">
                <a:solidFill>
                  <a:srgbClr val="FF0000"/>
                </a:solidFill>
                <a:cs typeface="Intel Clear" panose="020B0604020203020204" pitchFamily="34" charset="0"/>
              </a:rPr>
              <a:t>dstFactor</a:t>
            </a:r>
            <a:endParaRPr lang="en-US" sz="1200" dirty="0">
              <a:solidFill>
                <a:srgbClr val="FF0000"/>
              </a:solidFill>
              <a:cs typeface="Intel Clear" panose="020B0604020203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         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pq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+=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dstId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-&gt; score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       </a:t>
            </a:r>
            <a:r>
              <a:rPr lang="en-US" sz="1200" dirty="0" smtClean="0">
                <a:solidFill>
                  <a:srgbClr val="0071C5"/>
                </a:solidFill>
                <a:cs typeface="Intel Clear" panose="020B0604020203020204" pitchFamily="34" charset="0"/>
              </a:rPr>
              <a:t>   while 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pq.noEmpty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) {output += 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srcId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,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pq.next</a:t>
            </a:r>
            <a:r>
              <a:rPr lang="en-US" sz="1200" dirty="0" smtClean="0">
                <a:solidFill>
                  <a:srgbClr val="0071C5"/>
                </a:solidFill>
                <a:cs typeface="Intel Clear" panose="020B0604020203020204" pitchFamily="34" charset="0"/>
              </a:rPr>
              <a:t>())} 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   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output.toSeq</a:t>
            </a:r>
            <a:endParaRPr lang="en-US" sz="1200" dirty="0">
              <a:solidFill>
                <a:srgbClr val="0071C5"/>
              </a:solidFill>
              <a:cs typeface="Intel Clear" panose="020B0604020203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</a:t>
            </a:r>
            <a:r>
              <a:rPr lang="en-US" sz="1200" dirty="0" smtClean="0">
                <a:solidFill>
                  <a:srgbClr val="0071C5"/>
                </a:solidFill>
                <a:cs typeface="Intel Clear" panose="020B0604020203020204" pitchFamily="34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0071C5"/>
                </a:solidFill>
                <a:cs typeface="Intel Clear" panose="020B0604020203020204" pitchFamily="34" charset="0"/>
              </a:rPr>
              <a:t>      </a:t>
            </a:r>
            <a:r>
              <a:rPr lang="en-US" sz="1200" dirty="0" err="1" smtClean="0">
                <a:solidFill>
                  <a:srgbClr val="FF0000"/>
                </a:solidFill>
                <a:cs typeface="Intel Clear" panose="020B0604020203020204" pitchFamily="34" charset="0"/>
              </a:rPr>
              <a:t>ratings.topByKey</a:t>
            </a:r>
            <a:r>
              <a:rPr lang="en-US" sz="1200" dirty="0" smtClean="0">
                <a:solidFill>
                  <a:srgbClr val="FF0000"/>
                </a:solidFill>
                <a:cs typeface="Intel Clear" panose="020B0604020203020204" pitchFamily="34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cs typeface="Intel Clear" panose="020B0604020203020204" pitchFamily="34" charset="0"/>
              </a:rPr>
              <a:t>num</a:t>
            </a:r>
            <a:r>
              <a:rPr lang="en-US" sz="1200" dirty="0" smtClean="0">
                <a:solidFill>
                  <a:srgbClr val="FF0000"/>
                </a:solidFill>
                <a:cs typeface="Intel Clear" panose="020B0604020203020204" pitchFamily="34" charset="0"/>
              </a:rPr>
              <a:t>)</a:t>
            </a:r>
            <a:endParaRPr lang="en-US" sz="1200" dirty="0">
              <a:solidFill>
                <a:srgbClr val="FF0000"/>
              </a:solidFill>
              <a:cs typeface="Intel Clear" panose="020B06040202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7841" y="296794"/>
            <a:ext cx="7714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3C71"/>
                </a:solidFill>
                <a:ea typeface="Intel Clear Light" panose="020B0404020203020204" pitchFamily="34" charset="0"/>
                <a:cs typeface="Intel Clear"/>
              </a:rPr>
              <a:t>Solu</a:t>
            </a:r>
            <a:r>
              <a:rPr lang="en-US" altLang="zh-CN" sz="2800" dirty="0">
                <a:solidFill>
                  <a:srgbClr val="003C71"/>
                </a:solidFill>
                <a:ea typeface="Intel Clear Light" panose="020B0404020203020204" pitchFamily="34" charset="0"/>
                <a:cs typeface="Intel Clear"/>
              </a:rPr>
              <a:t>tion </a:t>
            </a:r>
            <a:r>
              <a:rPr lang="en-US" altLang="zh-CN" sz="2800" dirty="0" smtClean="0">
                <a:solidFill>
                  <a:srgbClr val="003C71"/>
                </a:solidFill>
                <a:ea typeface="Intel Clear Light" panose="020B0404020203020204" pitchFamily="34" charset="0"/>
                <a:cs typeface="Intel Clear"/>
              </a:rPr>
              <a:t>(3) – Optimize by GEMM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67013" y="1478166"/>
            <a:ext cx="4021986" cy="6393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none" lIns="0" tIns="0" rIns="0" bIns="0" rtlCol="0">
            <a:no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Use two matrix to replace output (object array) to reduce GC.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FF0000"/>
                </a:solidFill>
              </a:rPr>
              <a:t>dstIdMatrix</a:t>
            </a:r>
            <a:r>
              <a:rPr lang="en-US" sz="1100" dirty="0">
                <a:solidFill>
                  <a:srgbClr val="FF0000"/>
                </a:solidFill>
              </a:rPr>
              <a:t> = </a:t>
            </a:r>
            <a:r>
              <a:rPr lang="en-US" sz="1100" dirty="0" smtClean="0">
                <a:solidFill>
                  <a:srgbClr val="FF0000"/>
                </a:solidFill>
              </a:rPr>
              <a:t>Array[</a:t>
            </a:r>
            <a:r>
              <a:rPr lang="en-US" sz="1100" dirty="0" err="1" smtClean="0">
                <a:solidFill>
                  <a:srgbClr val="FF0000"/>
                </a:solidFill>
              </a:rPr>
              <a:t>Int</a:t>
            </a:r>
            <a:r>
              <a:rPr lang="en-US" sz="1100" dirty="0">
                <a:solidFill>
                  <a:srgbClr val="FF0000"/>
                </a:solidFill>
              </a:rPr>
              <a:t>](m * </a:t>
            </a:r>
            <a:r>
              <a:rPr lang="en-US" sz="1100" dirty="0" err="1">
                <a:solidFill>
                  <a:srgbClr val="FF0000"/>
                </a:solidFill>
              </a:rPr>
              <a:t>num</a:t>
            </a:r>
            <a:r>
              <a:rPr lang="en-US" sz="1100" dirty="0" smtClean="0">
                <a:solidFill>
                  <a:srgbClr val="FF0000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FF0000"/>
                </a:solidFill>
              </a:rPr>
              <a:t>scoreMatrix</a:t>
            </a:r>
            <a:r>
              <a:rPr lang="en-US" sz="1100" dirty="0">
                <a:solidFill>
                  <a:srgbClr val="FF0000"/>
                </a:solidFill>
              </a:rPr>
              <a:t> = </a:t>
            </a:r>
            <a:r>
              <a:rPr lang="en-US" sz="1100" dirty="0" smtClean="0">
                <a:solidFill>
                  <a:srgbClr val="FF0000"/>
                </a:solidFill>
              </a:rPr>
              <a:t>Array[Double</a:t>
            </a:r>
            <a:r>
              <a:rPr lang="en-US" sz="1100" dirty="0">
                <a:solidFill>
                  <a:srgbClr val="FF0000"/>
                </a:solidFill>
              </a:rPr>
              <a:t>](m * </a:t>
            </a:r>
            <a:r>
              <a:rPr lang="en-US" sz="1100" dirty="0" err="1">
                <a:solidFill>
                  <a:srgbClr val="FF0000"/>
                </a:solidFill>
              </a:rPr>
              <a:t>num</a:t>
            </a:r>
            <a:r>
              <a:rPr lang="en-US" sz="1100" dirty="0">
                <a:solidFill>
                  <a:srgbClr val="FF0000"/>
                </a:solidFill>
              </a:rPr>
              <a:t>)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7013" y="2755459"/>
            <a:ext cx="3224464" cy="2543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none" lIns="0" tIns="0" rIns="0" bIns="0" rtlCol="0">
            <a:no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Use BLAS GEMM to replace hand matrix multiplication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7013" y="3998228"/>
            <a:ext cx="3676937" cy="5127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none" lIns="0" tIns="0" rIns="0" bIns="0" rtlCol="0">
            <a:no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Use merge to replace </a:t>
            </a:r>
            <a:r>
              <a:rPr lang="en-US" sz="1100" dirty="0" err="1" smtClean="0">
                <a:solidFill>
                  <a:srgbClr val="FF0000"/>
                </a:solidFill>
              </a:rPr>
              <a:t>topByKey</a:t>
            </a:r>
            <a:r>
              <a:rPr lang="en-US" sz="1100" dirty="0" smtClean="0">
                <a:solidFill>
                  <a:srgbClr val="FF0000"/>
                </a:solidFill>
              </a:rPr>
              <a:t> which use </a:t>
            </a:r>
            <a:r>
              <a:rPr lang="en-US" sz="1100" dirty="0" err="1" smtClean="0">
                <a:solidFill>
                  <a:srgbClr val="FF0000"/>
                </a:solidFill>
              </a:rPr>
              <a:t>priorityQueue</a:t>
            </a:r>
            <a:endParaRPr lang="en-US" sz="11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FF0000"/>
                </a:solidFill>
              </a:rPr>
              <a:t>Time complexity from O(</a:t>
            </a:r>
            <a:r>
              <a:rPr lang="en-US" sz="1100" dirty="0" err="1" smtClean="0">
                <a:solidFill>
                  <a:srgbClr val="FF0000"/>
                </a:solidFill>
              </a:rPr>
              <a:t>nlog</a:t>
            </a:r>
            <a:r>
              <a:rPr lang="en-US" sz="1100" dirty="0" smtClean="0">
                <a:solidFill>
                  <a:srgbClr val="FF0000"/>
                </a:solidFill>
              </a:rPr>
              <a:t>(n)) -&gt; O(n)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25732" y="1986929"/>
            <a:ext cx="1017528" cy="6875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51964" y="3009841"/>
            <a:ext cx="1691296" cy="13212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413191" y="4254595"/>
            <a:ext cx="2530069" cy="17302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46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Benchmark (4)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859565"/>
            <a:ext cx="8228012" cy="4200991"/>
          </a:xfrm>
        </p:spPr>
        <p:txBody>
          <a:bodyPr/>
          <a:lstStyle/>
          <a:p>
            <a:pPr lvl="1"/>
            <a:r>
              <a:rPr lang="en-US" dirty="0"/>
              <a:t>Hardware/Software/Data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CPU (E5-2699 v3), 210GB memory, 10Gb network, Intel 320 SSD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1 master, 3 </a:t>
            </a:r>
            <a:r>
              <a:rPr lang="en-US" dirty="0" smtClean="0"/>
              <a:t>worker; </a:t>
            </a:r>
            <a:r>
              <a:rPr lang="en-US" dirty="0"/>
              <a:t>3 executor,  35 core for each executor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Netflix data: </a:t>
            </a:r>
            <a:r>
              <a:rPr lang="en-US" b="1" dirty="0" smtClean="0"/>
              <a:t>480,189</a:t>
            </a:r>
            <a:r>
              <a:rPr lang="en-US" dirty="0" smtClean="0"/>
              <a:t> </a:t>
            </a:r>
            <a:r>
              <a:rPr lang="en-US" dirty="0"/>
              <a:t>users, </a:t>
            </a:r>
            <a:r>
              <a:rPr lang="en-US" dirty="0" smtClean="0"/>
              <a:t>  </a:t>
            </a:r>
            <a:r>
              <a:rPr lang="en-US" b="1" dirty="0" smtClean="0"/>
              <a:t>17,770</a:t>
            </a:r>
            <a:r>
              <a:rPr lang="en-US" dirty="0" smtClean="0"/>
              <a:t> items</a:t>
            </a:r>
          </a:p>
          <a:p>
            <a:pPr lvl="1"/>
            <a:r>
              <a:rPr lang="en-US" dirty="0" smtClean="0"/>
              <a:t>Results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About </a:t>
            </a:r>
            <a:r>
              <a:rPr lang="en-US" dirty="0" smtClean="0">
                <a:solidFill>
                  <a:srgbClr val="FF0000"/>
                </a:solidFill>
              </a:rPr>
              <a:t>0.5X </a:t>
            </a:r>
            <a:r>
              <a:rPr lang="en-US" dirty="0" smtClean="0"/>
              <a:t>performance</a:t>
            </a:r>
          </a:p>
          <a:p>
            <a:pPr marL="34290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improvement</a:t>
            </a:r>
          </a:p>
          <a:p>
            <a:pPr marL="342900" lvl="2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14" name="Freeform 13"/>
          <p:cNvSpPr/>
          <p:nvPr/>
        </p:nvSpPr>
        <p:spPr>
          <a:xfrm>
            <a:off x="6366098" y="1920949"/>
            <a:ext cx="545065" cy="2704621"/>
          </a:xfrm>
          <a:custGeom>
            <a:avLst/>
            <a:gdLst>
              <a:gd name="connsiteX0" fmla="*/ 530888 w 545065"/>
              <a:gd name="connsiteY0" fmla="*/ 815163 h 2704621"/>
              <a:gd name="connsiteX1" fmla="*/ 34702 w 545065"/>
              <a:gd name="connsiteY1" fmla="*/ 2466753 h 2704621"/>
              <a:gd name="connsiteX2" fmla="*/ 48879 w 545065"/>
              <a:gd name="connsiteY2" fmla="*/ 2516372 h 2704621"/>
              <a:gd name="connsiteX3" fmla="*/ 105586 w 545065"/>
              <a:gd name="connsiteY3" fmla="*/ 2516372 h 2704621"/>
              <a:gd name="connsiteX4" fmla="*/ 545065 w 545065"/>
              <a:gd name="connsiteY4" fmla="*/ 0 h 270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065" h="2704621">
                <a:moveTo>
                  <a:pt x="530888" y="815163"/>
                </a:moveTo>
                <a:cubicBezTo>
                  <a:pt x="322962" y="1499190"/>
                  <a:pt x="115037" y="2183218"/>
                  <a:pt x="34702" y="2466753"/>
                </a:cubicBezTo>
                <a:cubicBezTo>
                  <a:pt x="-45633" y="2750288"/>
                  <a:pt x="37065" y="2508102"/>
                  <a:pt x="48879" y="2516372"/>
                </a:cubicBezTo>
                <a:cubicBezTo>
                  <a:pt x="60693" y="2524642"/>
                  <a:pt x="22888" y="2935767"/>
                  <a:pt x="105586" y="2516372"/>
                </a:cubicBezTo>
                <a:cubicBezTo>
                  <a:pt x="188284" y="2096977"/>
                  <a:pt x="366674" y="1048488"/>
                  <a:pt x="545065" y="0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13740"/>
              </p:ext>
            </p:extLst>
          </p:nvPr>
        </p:nvGraphicFramePr>
        <p:xfrm>
          <a:off x="5141894" y="2434502"/>
          <a:ext cx="3602056" cy="2378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804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to boost the performance 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859565"/>
            <a:ext cx="8228012" cy="4200991"/>
          </a:xfrm>
        </p:spPr>
        <p:txBody>
          <a:bodyPr/>
          <a:lstStyle/>
          <a:p>
            <a:pPr lvl="1"/>
            <a:r>
              <a:rPr lang="en-US" dirty="0" smtClean="0"/>
              <a:t>Disable multi-threading for Native BLAS</a:t>
            </a:r>
          </a:p>
          <a:p>
            <a:pPr lvl="1"/>
            <a:r>
              <a:rPr lang="en-US" dirty="0" smtClean="0"/>
              <a:t>Use Native BLAS or F2J BLAS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number of physical cores </a:t>
            </a:r>
            <a:r>
              <a:rPr lang="en-US" dirty="0" smtClean="0"/>
              <a:t>or </a:t>
            </a:r>
            <a:r>
              <a:rPr lang="en-US" dirty="0"/>
              <a:t>virtual cores</a:t>
            </a:r>
          </a:p>
          <a:p>
            <a:pPr marL="0" lvl="1" indent="0">
              <a:buNone/>
            </a:pPr>
            <a:endParaRPr lang="en-US" dirty="0" smtClean="0"/>
          </a:p>
        </p:txBody>
      </p:sp>
      <p:sp>
        <p:nvSpPr>
          <p:cNvPr id="14" name="Freeform 13"/>
          <p:cNvSpPr/>
          <p:nvPr/>
        </p:nvSpPr>
        <p:spPr>
          <a:xfrm>
            <a:off x="6366098" y="1920949"/>
            <a:ext cx="545065" cy="2704621"/>
          </a:xfrm>
          <a:custGeom>
            <a:avLst/>
            <a:gdLst>
              <a:gd name="connsiteX0" fmla="*/ 530888 w 545065"/>
              <a:gd name="connsiteY0" fmla="*/ 815163 h 2704621"/>
              <a:gd name="connsiteX1" fmla="*/ 34702 w 545065"/>
              <a:gd name="connsiteY1" fmla="*/ 2466753 h 2704621"/>
              <a:gd name="connsiteX2" fmla="*/ 48879 w 545065"/>
              <a:gd name="connsiteY2" fmla="*/ 2516372 h 2704621"/>
              <a:gd name="connsiteX3" fmla="*/ 105586 w 545065"/>
              <a:gd name="connsiteY3" fmla="*/ 2516372 h 2704621"/>
              <a:gd name="connsiteX4" fmla="*/ 545065 w 545065"/>
              <a:gd name="connsiteY4" fmla="*/ 0 h 270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065" h="2704621">
                <a:moveTo>
                  <a:pt x="530888" y="815163"/>
                </a:moveTo>
                <a:cubicBezTo>
                  <a:pt x="322962" y="1499190"/>
                  <a:pt x="115037" y="2183218"/>
                  <a:pt x="34702" y="2466753"/>
                </a:cubicBezTo>
                <a:cubicBezTo>
                  <a:pt x="-45633" y="2750288"/>
                  <a:pt x="37065" y="2508102"/>
                  <a:pt x="48879" y="2516372"/>
                </a:cubicBezTo>
                <a:cubicBezTo>
                  <a:pt x="60693" y="2524642"/>
                  <a:pt x="22888" y="2935767"/>
                  <a:pt x="105586" y="2516372"/>
                </a:cubicBezTo>
                <a:cubicBezTo>
                  <a:pt x="188284" y="2096977"/>
                  <a:pt x="366674" y="1048488"/>
                  <a:pt x="545065" y="0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2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646938" y="979054"/>
            <a:ext cx="8228012" cy="3425825"/>
          </a:xfrm>
        </p:spPr>
        <p:txBody>
          <a:bodyPr/>
          <a:lstStyle/>
          <a:p>
            <a:pPr lvl="1"/>
            <a:r>
              <a:rPr lang="en-US" altLang="zh-CN" sz="2000" dirty="0" smtClean="0"/>
              <a:t>ALS Introduction</a:t>
            </a:r>
          </a:p>
          <a:p>
            <a:pPr lvl="1"/>
            <a:r>
              <a:rPr lang="en-US" altLang="zh-CN" sz="2000" dirty="0" smtClean="0"/>
              <a:t>Problem Statement</a:t>
            </a:r>
            <a:endParaRPr lang="en-US" sz="2000" dirty="0" smtClean="0"/>
          </a:p>
          <a:p>
            <a:pPr lvl="1"/>
            <a:r>
              <a:rPr lang="en-US" sz="2000" dirty="0" smtClean="0"/>
              <a:t>Solution and Performance Benchmarks</a:t>
            </a:r>
          </a:p>
          <a:p>
            <a:pPr lvl="1"/>
            <a:r>
              <a:rPr lang="en-US" sz="2000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11508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859566"/>
            <a:ext cx="8228012" cy="3953905"/>
          </a:xfrm>
        </p:spPr>
        <p:txBody>
          <a:bodyPr/>
          <a:lstStyle/>
          <a:p>
            <a:pPr lvl="1"/>
            <a:r>
              <a:rPr lang="en-US" dirty="0" smtClean="0"/>
              <a:t>SPARK-20446: </a:t>
            </a:r>
            <a:r>
              <a:rPr lang="en-US" sz="1600" dirty="0" smtClean="0">
                <a:solidFill>
                  <a:srgbClr val="00B050"/>
                </a:solidFill>
              </a:rPr>
              <a:t>https</a:t>
            </a:r>
            <a:r>
              <a:rPr lang="en-US" sz="1600" dirty="0">
                <a:solidFill>
                  <a:srgbClr val="00B050"/>
                </a:solidFill>
              </a:rPr>
              <a:t>://issues.apache.org/jira/browse/SPARK-20446</a:t>
            </a:r>
          </a:p>
          <a:p>
            <a:pPr lvl="1"/>
            <a:r>
              <a:rPr lang="en-US" dirty="0" smtClean="0"/>
              <a:t>SPARK-20443: </a:t>
            </a:r>
            <a:r>
              <a:rPr lang="en-US" sz="1600" dirty="0" smtClean="0">
                <a:solidFill>
                  <a:srgbClr val="00B050"/>
                </a:solidFill>
              </a:rPr>
              <a:t>https</a:t>
            </a:r>
            <a:r>
              <a:rPr lang="en-US" sz="1600" dirty="0">
                <a:solidFill>
                  <a:srgbClr val="00B050"/>
                </a:solidFill>
              </a:rPr>
              <a:t>://</a:t>
            </a:r>
            <a:r>
              <a:rPr lang="en-US" sz="1600" dirty="0" smtClean="0">
                <a:solidFill>
                  <a:srgbClr val="00B050"/>
                </a:solidFill>
              </a:rPr>
              <a:t>issues.apache.org/jira/browse/SPARK-2044</a:t>
            </a:r>
            <a:r>
              <a:rPr lang="en-US" altLang="zh-CN" sz="1600" dirty="0" smtClean="0">
                <a:solidFill>
                  <a:srgbClr val="00B050"/>
                </a:solidFill>
              </a:rPr>
              <a:t>3</a:t>
            </a:r>
            <a:endParaRPr lang="en-US" sz="1600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SPARK-20638: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00B050"/>
                </a:solidFill>
              </a:rPr>
              <a:t>https://</a:t>
            </a:r>
            <a:r>
              <a:rPr lang="en-US" sz="1600" dirty="0" smtClean="0">
                <a:solidFill>
                  <a:srgbClr val="00B050"/>
                </a:solidFill>
              </a:rPr>
              <a:t>issues.apache.org/jira/browse/SPARK-20</a:t>
            </a:r>
            <a:r>
              <a:rPr lang="en-US" altLang="zh-CN" sz="1600" dirty="0" smtClean="0">
                <a:solidFill>
                  <a:srgbClr val="00B050"/>
                </a:solidFill>
              </a:rPr>
              <a:t>638</a:t>
            </a:r>
          </a:p>
          <a:p>
            <a:pPr lvl="1"/>
            <a:r>
              <a:rPr lang="en-US" dirty="0"/>
              <a:t>SPARK-21305: </a:t>
            </a:r>
            <a:r>
              <a:rPr lang="en-US" sz="1600" dirty="0">
                <a:solidFill>
                  <a:srgbClr val="00B050"/>
                </a:solidFill>
              </a:rPr>
              <a:t>https://</a:t>
            </a:r>
            <a:r>
              <a:rPr lang="en-US" sz="1600" dirty="0" smtClean="0">
                <a:solidFill>
                  <a:srgbClr val="00B050"/>
                </a:solidFill>
              </a:rPr>
              <a:t>issues.apache.org/jira/browse/SPARK-21305</a:t>
            </a:r>
          </a:p>
          <a:p>
            <a:pPr lvl="1"/>
            <a:r>
              <a:rPr lang="en-US" dirty="0"/>
              <a:t>SPARK-21398: </a:t>
            </a:r>
            <a:r>
              <a:rPr lang="en-US" sz="1600" dirty="0">
                <a:solidFill>
                  <a:srgbClr val="00B050"/>
                </a:solidFill>
              </a:rPr>
              <a:t>https://</a:t>
            </a:r>
            <a:r>
              <a:rPr lang="en-US" sz="1600" dirty="0" smtClean="0">
                <a:solidFill>
                  <a:srgbClr val="00B050"/>
                </a:solidFill>
              </a:rPr>
              <a:t>issues.apache.org/jira/browse/SPARK-21398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lvl="1"/>
            <a:endParaRPr lang="en-US" altLang="zh-CN" sz="1600" dirty="0">
              <a:solidFill>
                <a:srgbClr val="00B050"/>
              </a:solidFill>
            </a:endParaRPr>
          </a:p>
          <a:p>
            <a:pPr lvl="1"/>
            <a:endParaRPr lang="en-US" altLang="zh-CN" sz="16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7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09299"/>
          </a:xfrm>
        </p:spPr>
        <p:txBody>
          <a:bodyPr/>
          <a:lstStyle/>
          <a:p>
            <a:r>
              <a:rPr lang="en-US" dirty="0" smtClean="0"/>
              <a:t>ALS Introduction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68276" y="907618"/>
            <a:ext cx="8228012" cy="3691809"/>
          </a:xfrm>
        </p:spPr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Recommendation algorithm is the key to success for many Internet companies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§"/>
            </a:pPr>
            <a:r>
              <a:rPr lang="en-US" altLang="zh-CN" sz="1600" dirty="0" smtClean="0"/>
              <a:t>ALS </a:t>
            </a:r>
            <a:r>
              <a:rPr lang="en-US" altLang="zh-CN" sz="1600" dirty="0"/>
              <a:t>(</a:t>
            </a:r>
            <a:r>
              <a:rPr lang="en-US" sz="1600" dirty="0"/>
              <a:t>Alternating Least Squares) is </a:t>
            </a:r>
            <a:r>
              <a:rPr lang="en-US" altLang="zh-CN" sz="1600" dirty="0"/>
              <a:t>a</a:t>
            </a:r>
            <a:r>
              <a:rPr lang="en-US" sz="1600" dirty="0" smtClean="0"/>
              <a:t> very popular recommendation algorithm in Spark MLLIB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35200" y="1929837"/>
            <a:ext cx="7903737" cy="2408406"/>
            <a:chOff x="488986" y="2582981"/>
            <a:chExt cx="7744930" cy="21196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b="55443"/>
            <a:stretch/>
          </p:blipFill>
          <p:spPr>
            <a:xfrm>
              <a:off x="622408" y="2582981"/>
              <a:ext cx="7611508" cy="2119667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 bwMode="auto">
            <a:xfrm>
              <a:off x="488986" y="2956999"/>
              <a:ext cx="2247533" cy="343923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317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50550"/>
          </a:xfrm>
        </p:spPr>
        <p:txBody>
          <a:bodyPr/>
          <a:lstStyle/>
          <a:p>
            <a:r>
              <a:rPr lang="en-US" dirty="0"/>
              <a:t>ALS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515938" y="948943"/>
            <a:ext cx="8228012" cy="378806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ALS training process</a:t>
            </a:r>
          </a:p>
          <a:p>
            <a:pPr marL="631825" lvl="2" indent="-285750">
              <a:buFont typeface="Wingdings" panose="05000000000000000000" pitchFamily="2" charset="2"/>
              <a:buChar char="Ø"/>
            </a:pPr>
            <a:r>
              <a:rPr lang="en-US" dirty="0"/>
              <a:t>G</a:t>
            </a:r>
            <a:r>
              <a:rPr lang="en-US" dirty="0" smtClean="0"/>
              <a:t>iven </a:t>
            </a:r>
            <a:r>
              <a:rPr lang="en-US" dirty="0"/>
              <a:t>a rating </a:t>
            </a:r>
            <a:r>
              <a:rPr lang="en-US"/>
              <a:t>matrix </a:t>
            </a:r>
            <a:r>
              <a:rPr lang="en-US" smtClean="0"/>
              <a:t>A, </a:t>
            </a:r>
            <a:r>
              <a:rPr lang="en-US" dirty="0"/>
              <a:t>find U and V. In this process, it only checks observed values in matrix </a:t>
            </a:r>
            <a:r>
              <a:rPr lang="en-US" dirty="0" smtClean="0"/>
              <a:t>A. </a:t>
            </a:r>
          </a:p>
        </p:txBody>
      </p:sp>
      <p:pic>
        <p:nvPicPr>
          <p:cNvPr id="7" name="Picture 6" descr="C:\aaaWorkSpace\IDF 2017\SWPC 2017\a rating matrix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8" y="1901640"/>
            <a:ext cx="3342962" cy="283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aaaWorkSpace\IDF 2017\SWPC 2017\A=UV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538" y="2847260"/>
            <a:ext cx="4521954" cy="5765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120433" y="4561513"/>
            <a:ext cx="4775697" cy="1754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none" lIns="0" tIns="0" rIns="0" bIns="0" rtlCol="0">
            <a:noAutofit/>
          </a:bodyPr>
          <a:lstStyle/>
          <a:p>
            <a:r>
              <a:rPr lang="en-US" sz="1100">
                <a:solidFill>
                  <a:srgbClr val="003C71"/>
                </a:solidFill>
              </a:rPr>
              <a:t>* </a:t>
            </a:r>
            <a:r>
              <a:rPr lang="en-US" sz="1100" smtClean="0">
                <a:solidFill>
                  <a:srgbClr val="003C71"/>
                </a:solidFill>
              </a:rPr>
              <a:t>Picture from </a:t>
            </a:r>
            <a:r>
              <a:rPr lang="en-US" sz="1100">
                <a:solidFill>
                  <a:srgbClr val="003C71"/>
                </a:solidFill>
              </a:rPr>
              <a:t>https://stanford.edu/~rezab/sparkworkshop/slides/xiangrui.pdf </a:t>
            </a:r>
            <a:endParaRPr lang="en-US" sz="1100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78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36800"/>
          </a:xfrm>
        </p:spPr>
        <p:txBody>
          <a:bodyPr/>
          <a:lstStyle/>
          <a:p>
            <a:r>
              <a:rPr lang="en-US" dirty="0"/>
              <a:t>ALS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969569"/>
            <a:ext cx="8228012" cy="3425825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ALS prediction process</a:t>
            </a:r>
          </a:p>
          <a:p>
            <a:pPr marL="631825" lvl="2" indent="-285750">
              <a:buFont typeface="Wingdings" panose="05000000000000000000" pitchFamily="2" charset="2"/>
              <a:buChar char="Ø"/>
            </a:pPr>
            <a:r>
              <a:rPr lang="en-US" dirty="0"/>
              <a:t>G</a:t>
            </a:r>
            <a:r>
              <a:rPr lang="en-US" dirty="0" smtClean="0"/>
              <a:t>iven </a:t>
            </a:r>
            <a:r>
              <a:rPr lang="en-US" dirty="0"/>
              <a:t>U and V, recommend </a:t>
            </a:r>
            <a:r>
              <a:rPr lang="en-US" dirty="0" err="1"/>
              <a:t>topK</a:t>
            </a:r>
            <a:r>
              <a:rPr lang="en-US" dirty="0"/>
              <a:t> items for each user. </a:t>
            </a:r>
          </a:p>
          <a:p>
            <a:pPr marL="0" lvl="1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67794" y="2168482"/>
            <a:ext cx="2276206" cy="1749735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>
            <a:noAutofit/>
          </a:bodyPr>
          <a:lstStyle/>
          <a:p>
            <a:r>
              <a:rPr lang="en-US" sz="1600" b="1" dirty="0" smtClean="0">
                <a:solidFill>
                  <a:srgbClr val="003C71"/>
                </a:solidFill>
              </a:rPr>
              <a:t>Typical value: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C71"/>
                </a:solidFill>
              </a:rPr>
              <a:t>Users m = (millions)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C71"/>
                </a:solidFill>
              </a:rPr>
              <a:t>Items n = (millions)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C71"/>
                </a:solidFill>
              </a:rPr>
              <a:t>Rank k =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3C71"/>
                </a:solidFill>
              </a:rPr>
              <a:t>B</a:t>
            </a:r>
            <a:r>
              <a:rPr lang="en-US" sz="1600" dirty="0" err="1" smtClean="0">
                <a:solidFill>
                  <a:srgbClr val="003C71"/>
                </a:solidFill>
              </a:rPr>
              <a:t>lockSize</a:t>
            </a:r>
            <a:r>
              <a:rPr lang="en-US" sz="1600" dirty="0" smtClean="0">
                <a:solidFill>
                  <a:srgbClr val="003C71"/>
                </a:solidFill>
              </a:rPr>
              <a:t> = 4096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3C71"/>
                </a:solidFill>
              </a:rPr>
              <a:t>TopK</a:t>
            </a:r>
            <a:r>
              <a:rPr lang="en-US" sz="1600" dirty="0" smtClean="0">
                <a:solidFill>
                  <a:srgbClr val="003C71"/>
                </a:solidFill>
              </a:rPr>
              <a:t> = 10</a:t>
            </a:r>
          </a:p>
          <a:p>
            <a:r>
              <a:rPr lang="en-US" sz="1100" dirty="0">
                <a:solidFill>
                  <a:srgbClr val="003C71"/>
                </a:solidFill>
              </a:rPr>
              <a:t>	</a:t>
            </a:r>
            <a:endParaRPr lang="en-US" sz="1100" dirty="0" smtClean="0">
              <a:solidFill>
                <a:srgbClr val="003C7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45" y="1884904"/>
            <a:ext cx="5225917" cy="25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75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76038" y="1043719"/>
            <a:ext cx="6640761" cy="376975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val </a:t>
            </a:r>
            <a:r>
              <a:rPr lang="en-US" dirty="0"/>
              <a:t>ratings = </a:t>
            </a:r>
            <a:r>
              <a:rPr lang="en-US" dirty="0" err="1"/>
              <a:t>srcBlocks.</a:t>
            </a:r>
            <a:r>
              <a:rPr lang="en-US" dirty="0" err="1">
                <a:solidFill>
                  <a:srgbClr val="FF0000"/>
                </a:solidFill>
              </a:rPr>
              <a:t>cartesian</a:t>
            </a:r>
            <a:r>
              <a:rPr lang="en-US" dirty="0"/>
              <a:t>(</a:t>
            </a:r>
            <a:r>
              <a:rPr lang="en-US" dirty="0" err="1"/>
              <a:t>dstBlocks</a:t>
            </a:r>
            <a:r>
              <a:rPr lang="en-US" dirty="0"/>
              <a:t>).</a:t>
            </a:r>
            <a:r>
              <a:rPr lang="en-US" dirty="0" err="1">
                <a:solidFill>
                  <a:srgbClr val="FF0000"/>
                </a:solidFill>
              </a:rPr>
              <a:t>flatMap</a:t>
            </a:r>
            <a:r>
              <a:rPr lang="en-US" dirty="0"/>
              <a:t> {</a:t>
            </a:r>
          </a:p>
          <a:p>
            <a:pPr>
              <a:spcBef>
                <a:spcPts val="600"/>
              </a:spcBef>
            </a:pPr>
            <a:r>
              <a:rPr lang="en-US" dirty="0"/>
              <a:t>       case ((</a:t>
            </a:r>
            <a:r>
              <a:rPr lang="en-US" dirty="0" err="1"/>
              <a:t>srcIds</a:t>
            </a:r>
            <a:r>
              <a:rPr lang="en-US" dirty="0"/>
              <a:t>, </a:t>
            </a:r>
            <a:r>
              <a:rPr lang="en-US" dirty="0" err="1"/>
              <a:t>srcFactors</a:t>
            </a:r>
            <a:r>
              <a:rPr lang="en-US" dirty="0"/>
              <a:t>), (</a:t>
            </a:r>
            <a:r>
              <a:rPr lang="en-US" dirty="0" err="1"/>
              <a:t>dstIds</a:t>
            </a:r>
            <a:r>
              <a:rPr lang="en-US" dirty="0"/>
              <a:t>, </a:t>
            </a:r>
            <a:r>
              <a:rPr lang="en-US" dirty="0" err="1"/>
              <a:t>dstFactors</a:t>
            </a:r>
            <a:r>
              <a:rPr lang="en-US" dirty="0"/>
              <a:t>)) =&gt;</a:t>
            </a:r>
          </a:p>
          <a:p>
            <a:pPr>
              <a:spcBef>
                <a:spcPts val="600"/>
              </a:spcBef>
            </a:pPr>
            <a:r>
              <a:rPr lang="en-US" dirty="0"/>
              <a:t>      		rating =</a:t>
            </a:r>
            <a:r>
              <a:rPr lang="en-US" dirty="0" err="1"/>
              <a:t>srcFactors.transpose.multiply</a:t>
            </a:r>
            <a:r>
              <a:rPr lang="en-US" dirty="0"/>
              <a:t>(</a:t>
            </a:r>
            <a:r>
              <a:rPr lang="en-US" dirty="0" err="1"/>
              <a:t>dstFactors</a:t>
            </a:r>
            <a:r>
              <a:rPr lang="en-US" dirty="0"/>
              <a:t>)</a:t>
            </a:r>
          </a:p>
          <a:p>
            <a:pPr>
              <a:spcBef>
                <a:spcPts val="600"/>
              </a:spcBef>
            </a:pPr>
            <a:r>
              <a:rPr lang="en-US" dirty="0"/>
              <a:t>        		</a:t>
            </a:r>
            <a:r>
              <a:rPr lang="en-US" dirty="0" smtClean="0"/>
              <a:t>        m </a:t>
            </a:r>
            <a:r>
              <a:rPr lang="en-US" dirty="0"/>
              <a:t>= </a:t>
            </a:r>
            <a:r>
              <a:rPr lang="en-US" dirty="0" err="1"/>
              <a:t>srcIds.length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         		n = </a:t>
            </a:r>
            <a:r>
              <a:rPr lang="en-US" dirty="0" err="1"/>
              <a:t>dstIds.length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         		output = new Array[(</a:t>
            </a:r>
            <a:r>
              <a:rPr lang="en-US" dirty="0" err="1"/>
              <a:t>Int</a:t>
            </a:r>
            <a:r>
              <a:rPr lang="en-US" dirty="0"/>
              <a:t>, (</a:t>
            </a:r>
            <a:r>
              <a:rPr lang="en-US" dirty="0" err="1"/>
              <a:t>Int</a:t>
            </a:r>
            <a:r>
              <a:rPr lang="en-US" dirty="0"/>
              <a:t>, Double))](m * n)</a:t>
            </a:r>
          </a:p>
          <a:p>
            <a:pPr>
              <a:spcBef>
                <a:spcPts val="600"/>
              </a:spcBef>
            </a:pPr>
            <a:r>
              <a:rPr lang="en-US" dirty="0"/>
              <a:t>         		</a:t>
            </a:r>
            <a:r>
              <a:rPr lang="en-US" dirty="0" err="1"/>
              <a:t>rating.foreachActive</a:t>
            </a:r>
            <a:r>
              <a:rPr lang="en-US" dirty="0"/>
              <a:t> { output += (</a:t>
            </a:r>
            <a:r>
              <a:rPr lang="en-US" dirty="0" err="1"/>
              <a:t>srcId</a:t>
            </a:r>
            <a:r>
              <a:rPr lang="en-US" dirty="0"/>
              <a:t>, (</a:t>
            </a:r>
            <a:r>
              <a:rPr lang="en-US" dirty="0" err="1"/>
              <a:t>dstId</a:t>
            </a:r>
            <a:r>
              <a:rPr lang="en-US" dirty="0"/>
              <a:t>, r))}</a:t>
            </a:r>
          </a:p>
          <a:p>
            <a:pPr>
              <a:spcBef>
                <a:spcPts val="600"/>
              </a:spcBef>
            </a:pPr>
            <a:r>
              <a:rPr lang="en-US" dirty="0"/>
              <a:t>        		</a:t>
            </a:r>
            <a:r>
              <a:rPr lang="en-US" dirty="0" err="1"/>
              <a:t>output.toSeq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}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ratings.topByKey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7841" y="296794"/>
            <a:ext cx="5968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3C71"/>
                </a:solidFill>
                <a:ea typeface="Intel Clear Light" panose="020B0404020203020204" pitchFamily="34" charset="0"/>
                <a:cs typeface="Intel Clear"/>
              </a:rPr>
              <a:t>ALS Introduction</a:t>
            </a:r>
            <a:endParaRPr lang="en-US" sz="2800" dirty="0">
              <a:solidFill>
                <a:srgbClr val="003C71"/>
              </a:solidFill>
              <a:ea typeface="Intel Clear Light" panose="020B0404020203020204" pitchFamily="34" charset="0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185069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983585"/>
            <a:ext cx="8469196" cy="3691809"/>
          </a:xfrm>
        </p:spPr>
        <p:txBody>
          <a:bodyPr/>
          <a:lstStyle/>
          <a:p>
            <a:pPr lvl="1"/>
            <a:r>
              <a:rPr lang="en-US" dirty="0" smtClean="0"/>
              <a:t>ALS prediction process in Spark </a:t>
            </a:r>
            <a:r>
              <a:rPr lang="en-US" dirty="0" err="1" smtClean="0"/>
              <a:t>MLLib</a:t>
            </a:r>
            <a:r>
              <a:rPr lang="en-US" dirty="0" smtClean="0"/>
              <a:t> has very bad performance due to 2 major causes:</a:t>
            </a:r>
          </a:p>
          <a:p>
            <a:pPr lvl="2"/>
            <a:r>
              <a:rPr lang="en-US" dirty="0"/>
              <a:t>Serious GC caused by </a:t>
            </a:r>
            <a:r>
              <a:rPr lang="en-US" dirty="0" smtClean="0"/>
              <a:t>many small objects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err="1" smtClean="0"/>
              <a:t>CartesianRDD</a:t>
            </a:r>
            <a:r>
              <a:rPr lang="en-US" dirty="0" smtClean="0"/>
              <a:t> implementation will request multiple times of data across the cluster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5197" y="1924340"/>
            <a:ext cx="7949612" cy="118494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A71D5D"/>
                </a:solidFill>
                <a:latin typeface="Arial Unicode MS" panose="020B0604020202020204" pitchFamily="34" charset="-122"/>
                <a:ea typeface="SFMono-Regular"/>
              </a:rPr>
              <a:t>val</a:t>
            </a:r>
            <a:r>
              <a:rPr lang="en-US" altLang="en-US" sz="11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en-US" sz="1100" dirty="0">
                <a:solidFill>
                  <a:srgbClr val="795DA3"/>
                </a:solidFill>
                <a:latin typeface="Arial Unicode MS" panose="020B0604020202020204" pitchFamily="34" charset="-122"/>
                <a:ea typeface="SFMono-Regular"/>
              </a:rPr>
              <a:t>ratings</a:t>
            </a:r>
            <a:r>
              <a:rPr lang="en-US" altLang="en-US" sz="11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en-US" sz="1100" dirty="0">
                <a:solidFill>
                  <a:srgbClr val="A71D5D"/>
                </a:solidFill>
                <a:latin typeface="Arial Unicode MS" panose="020B0604020202020204" pitchFamily="34" charset="-122"/>
                <a:ea typeface="SFMono-Regular"/>
              </a:rPr>
              <a:t>=</a:t>
            </a:r>
            <a:r>
              <a:rPr lang="en-US" altLang="en-US" sz="11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en-US" sz="1100" dirty="0" err="1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srcFactors.transpose.multiply</a:t>
            </a:r>
            <a:r>
              <a:rPr lang="en-US" altLang="en-US" sz="11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en-US" sz="1100" dirty="0" err="1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dstFactors</a:t>
            </a:r>
            <a:r>
              <a:rPr lang="en-US" altLang="en-US" sz="11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r>
              <a:rPr lang="en-US" altLang="en-US" sz="1100" dirty="0">
                <a:solidFill>
                  <a:srgbClr val="969896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en-US" sz="1100" dirty="0" smtClean="0">
                <a:solidFill>
                  <a:srgbClr val="969896"/>
                </a:solidFill>
                <a:latin typeface="Arial Unicode MS" panose="020B0604020202020204" pitchFamily="34" charset="-122"/>
                <a:ea typeface="SFMono-Regular"/>
              </a:rPr>
              <a:t>call </a:t>
            </a:r>
            <a:r>
              <a:rPr lang="en-US" altLang="en-US" sz="1100" dirty="0">
                <a:solidFill>
                  <a:srgbClr val="969896"/>
                </a:solidFill>
                <a:latin typeface="Arial Unicode MS" panose="020B0604020202020204" pitchFamily="34" charset="-122"/>
                <a:ea typeface="SFMono-Regular"/>
              </a:rPr>
              <a:t>the Level 3 BLAS</a:t>
            </a:r>
            <a:r>
              <a:rPr lang="en-US" altLang="zh-CN" sz="1100" dirty="0">
                <a:solidFill>
                  <a:srgbClr val="969896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en-US" sz="1100" dirty="0">
                <a:solidFill>
                  <a:srgbClr val="969896"/>
                </a:solidFill>
                <a:latin typeface="Arial Unicode MS" panose="020B0604020202020204" pitchFamily="34" charset="-122"/>
                <a:ea typeface="SFMono-Regular"/>
              </a:rPr>
              <a:t>API.</a:t>
            </a:r>
            <a:r>
              <a:rPr lang="en-US" altLang="en-US" sz="11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Arial Unicode MS" panose="020B0604020202020204" pitchFamily="34" charset="-122"/>
                <a:ea typeface="SFMono-Regular"/>
              </a:rPr>
              <a:t>val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Arial Unicode MS" panose="020B0604020202020204" pitchFamily="34" charset="-122"/>
                <a:ea typeface="SFMono-Regular"/>
              </a:rPr>
              <a:t>output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Arial Unicode MS" panose="020B0604020202020204" pitchFamily="34" charset="-122"/>
                <a:ea typeface="SFMono-Regular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Arial Unicode MS" panose="020B0604020202020204" pitchFamily="34" charset="-122"/>
                <a:ea typeface="SFMono-Regular"/>
              </a:rPr>
              <a:t>new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Arial Unicode MS" panose="020B0604020202020204" pitchFamily="34" charset="-122"/>
                <a:ea typeface="SFMono-Regular"/>
              </a:rPr>
              <a:t>Array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[(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, 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Arial Unicode MS" panose="020B0604020202020204" pitchFamily="34" charset="-122"/>
                <a:ea typeface="SFMono-Regular"/>
              </a:rPr>
              <a:t>Double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))](m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Arial Unicode MS" panose="020B0604020202020204" pitchFamily="34" charset="-122"/>
                <a:ea typeface="SFMono-Regular"/>
              </a:rPr>
              <a:t>*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n)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Arial Unicode MS" panose="020B0604020202020204" pitchFamily="34" charset="-122"/>
                <a:ea typeface="SFMono-Regular"/>
              </a:rPr>
              <a:t>// m = n = 4096, too many small memory pieces, will cause serious GC issue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Arial Unicode MS" panose="020B0604020202020204" pitchFamily="34" charset="-122"/>
                <a:ea typeface="SFMono-Regular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Arial Unicode MS" panose="020B0604020202020204" pitchFamily="34" charset="-122"/>
                <a:ea typeface="SFMono-Regular"/>
              </a:rPr>
              <a:t>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Arial Unicode MS" panose="020B0604020202020204" pitchFamily="34" charset="-122"/>
                <a:ea typeface="SFMono-Regular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Arial Unicode MS" panose="020B0604020202020204" pitchFamily="34" charset="-122"/>
                <a:ea typeface="SFMono-Regular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ratings.foreachActive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{ 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, j, r)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Arial Unicode MS" panose="020B0604020202020204" pitchFamily="34" charset="-122"/>
                <a:ea typeface="SFMono-Regular"/>
              </a:rPr>
              <a:t>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   output(k)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Arial Unicode MS" panose="020B0604020202020204" pitchFamily="34" charset="-122"/>
                <a:ea typeface="SFMono-Regular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srcIds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), 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dstIds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(j), r))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    k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Arial Unicode MS" panose="020B0604020202020204" pitchFamily="34" charset="-122"/>
                <a:ea typeface="SFMono-Regular"/>
              </a:rPr>
              <a:t>+=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Arial Unicode MS" panose="020B0604020202020204" pitchFamily="34" charset="-122"/>
                <a:ea typeface="SFMono-Regular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75197" y="3628044"/>
            <a:ext cx="6841517" cy="1115026"/>
            <a:chOff x="1215828" y="2306692"/>
            <a:chExt cx="6841517" cy="11150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828" y="2306692"/>
              <a:ext cx="6841517" cy="930919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/>
            <p:nvPr/>
          </p:nvCxnSpPr>
          <p:spPr>
            <a:xfrm flipH="1" flipV="1">
              <a:off x="2799602" y="3053504"/>
              <a:ext cx="954253" cy="11080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1368" y="3053504"/>
              <a:ext cx="3945689" cy="36821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vert="horz" wrap="non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</a:rPr>
                <a:t>The Data block of currSplit.s2 in rdd2 will be fetched remotely </a:t>
              </a:r>
            </a:p>
            <a:p>
              <a:r>
                <a:rPr lang="en-US" sz="1100" dirty="0" smtClean="0">
                  <a:solidFill>
                    <a:srgbClr val="FF0000"/>
                  </a:solidFill>
                </a:rPr>
                <a:t>many times (record count of currSplit.s1)  in each task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24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</a:t>
            </a:r>
            <a:r>
              <a:rPr lang="en-US" altLang="zh-CN" dirty="0" smtClean="0"/>
              <a:t>tion (1) – Reduce GC overhead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905613"/>
            <a:ext cx="8229600" cy="3638034"/>
          </a:xfrm>
        </p:spPr>
        <p:txBody>
          <a:bodyPr/>
          <a:lstStyle/>
          <a:p>
            <a:pPr lvl="1"/>
            <a:r>
              <a:rPr lang="en-US" sz="2000" dirty="0" smtClean="0"/>
              <a:t>Store only the Top K multiplication result instead of the whole matrix</a:t>
            </a:r>
          </a:p>
          <a:p>
            <a:pPr marL="857250" lvl="2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8572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857250" lvl="2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8572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857250" lvl="2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857250" lvl="2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8572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0" lvl="1" indent="0">
              <a:buNone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20316" y="4129389"/>
            <a:ext cx="8623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Suppose </a:t>
            </a:r>
            <a:r>
              <a:rPr lang="en-US" dirty="0" err="1" smtClean="0"/>
              <a:t>BlockSize</a:t>
            </a:r>
            <a:r>
              <a:rPr lang="en-US" dirty="0" smtClean="0"/>
              <a:t> </a:t>
            </a:r>
            <a:r>
              <a:rPr lang="en-US" dirty="0"/>
              <a:t>= 4096 and </a:t>
            </a:r>
            <a:r>
              <a:rPr lang="en-US" dirty="0" err="1"/>
              <a:t>topK</a:t>
            </a:r>
            <a:r>
              <a:rPr lang="en-US" dirty="0"/>
              <a:t> = 20, </a:t>
            </a:r>
            <a:r>
              <a:rPr lang="en-US" dirty="0" smtClean="0"/>
              <a:t>saving </a:t>
            </a:r>
            <a:r>
              <a:rPr lang="en-US" altLang="zh-CN" dirty="0" smtClean="0">
                <a:solidFill>
                  <a:srgbClr val="FF0000"/>
                </a:solidFill>
              </a:rPr>
              <a:t>200x</a:t>
            </a:r>
            <a:r>
              <a:rPr lang="en-US" altLang="zh-CN" dirty="0" smtClean="0"/>
              <a:t> smaller objects in GC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8506" y="1834365"/>
            <a:ext cx="2598820" cy="1749735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>
            <a:noAutofit/>
          </a:bodyPr>
          <a:lstStyle/>
          <a:p>
            <a:r>
              <a:rPr lang="en-US" sz="1600" b="1" dirty="0" smtClean="0">
                <a:solidFill>
                  <a:srgbClr val="003C71"/>
                </a:solidFill>
              </a:rPr>
              <a:t>Typical value: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C71"/>
                </a:solidFill>
              </a:rPr>
              <a:t>Users m = (millions)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C71"/>
                </a:solidFill>
              </a:rPr>
              <a:t>Items n = (millions)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C71"/>
                </a:solidFill>
              </a:rPr>
              <a:t>Rank k =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3C71"/>
                </a:solidFill>
              </a:rPr>
              <a:t>B</a:t>
            </a:r>
            <a:r>
              <a:rPr lang="en-US" sz="1600" dirty="0" err="1" smtClean="0">
                <a:solidFill>
                  <a:srgbClr val="003C71"/>
                </a:solidFill>
              </a:rPr>
              <a:t>lockSize</a:t>
            </a:r>
            <a:r>
              <a:rPr lang="en-US" sz="1600" dirty="0" smtClean="0">
                <a:solidFill>
                  <a:srgbClr val="003C71"/>
                </a:solidFill>
              </a:rPr>
              <a:t> = 4096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3C71"/>
                </a:solidFill>
              </a:rPr>
              <a:t>TopK</a:t>
            </a:r>
            <a:r>
              <a:rPr lang="en-US" sz="1600" dirty="0" smtClean="0">
                <a:solidFill>
                  <a:srgbClr val="003C71"/>
                </a:solidFill>
              </a:rPr>
              <a:t> = 10</a:t>
            </a:r>
          </a:p>
          <a:p>
            <a:r>
              <a:rPr lang="en-US" sz="1100" dirty="0">
                <a:solidFill>
                  <a:srgbClr val="003C71"/>
                </a:solidFill>
              </a:rPr>
              <a:t>	</a:t>
            </a:r>
            <a:endParaRPr lang="en-US" sz="1100" dirty="0" smtClean="0">
              <a:solidFill>
                <a:srgbClr val="003C7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93" y="1412132"/>
            <a:ext cx="5377429" cy="244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9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1857" y="1093157"/>
            <a:ext cx="4143888" cy="376975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200" dirty="0" smtClean="0"/>
              <a:t>val </a:t>
            </a:r>
            <a:r>
              <a:rPr lang="en-US" sz="1200" dirty="0"/>
              <a:t>ratings = </a:t>
            </a:r>
            <a:r>
              <a:rPr lang="en-US" sz="1200" dirty="0" err="1"/>
              <a:t>srcBlocks.cartesian</a:t>
            </a:r>
            <a:r>
              <a:rPr lang="en-US" sz="1200" dirty="0"/>
              <a:t>(</a:t>
            </a:r>
            <a:r>
              <a:rPr lang="en-US" sz="1200" dirty="0" err="1"/>
              <a:t>dstBlocks</a:t>
            </a:r>
            <a:r>
              <a:rPr lang="en-US" sz="1200" dirty="0"/>
              <a:t>).</a:t>
            </a:r>
            <a:r>
              <a:rPr lang="en-US" sz="1200" dirty="0" err="1"/>
              <a:t>flatMap</a:t>
            </a:r>
            <a:r>
              <a:rPr lang="en-US" sz="1200" dirty="0"/>
              <a:t> {</a:t>
            </a:r>
          </a:p>
          <a:p>
            <a:pPr>
              <a:spcBef>
                <a:spcPts val="600"/>
              </a:spcBef>
            </a:pPr>
            <a:r>
              <a:rPr lang="en-US" sz="1200" dirty="0"/>
              <a:t> </a:t>
            </a:r>
            <a:r>
              <a:rPr lang="en-US" sz="1200" dirty="0" smtClean="0"/>
              <a:t>      </a:t>
            </a:r>
            <a:r>
              <a:rPr lang="en-US" sz="1200" dirty="0"/>
              <a:t>case ((</a:t>
            </a:r>
            <a:r>
              <a:rPr lang="en-US" sz="1200" dirty="0" err="1"/>
              <a:t>srcIds</a:t>
            </a:r>
            <a:r>
              <a:rPr lang="en-US" sz="1200" dirty="0"/>
              <a:t>, </a:t>
            </a:r>
            <a:r>
              <a:rPr lang="en-US" sz="1200" dirty="0" err="1"/>
              <a:t>srcFactors</a:t>
            </a:r>
            <a:r>
              <a:rPr lang="en-US" sz="1200" dirty="0"/>
              <a:t>), (</a:t>
            </a:r>
            <a:r>
              <a:rPr lang="en-US" sz="1200" dirty="0" err="1"/>
              <a:t>dstIds</a:t>
            </a:r>
            <a:r>
              <a:rPr lang="en-US" sz="1200" dirty="0"/>
              <a:t>, </a:t>
            </a:r>
            <a:r>
              <a:rPr lang="en-US" sz="1200" dirty="0" err="1"/>
              <a:t>dstFactors</a:t>
            </a:r>
            <a:r>
              <a:rPr lang="en-US" sz="1200" dirty="0"/>
              <a:t>)) =&gt;</a:t>
            </a:r>
          </a:p>
          <a:p>
            <a:pPr>
              <a:spcBef>
                <a:spcPts val="600"/>
              </a:spcBef>
            </a:pPr>
            <a:r>
              <a:rPr lang="en-US" sz="1200" dirty="0" smtClean="0"/>
              <a:t>      </a:t>
            </a:r>
            <a:r>
              <a:rPr lang="en-US" sz="1200" dirty="0" smtClean="0">
                <a:solidFill>
                  <a:srgbClr val="FF0000"/>
                </a:solidFill>
              </a:rPr>
              <a:t>rating =</a:t>
            </a:r>
            <a:r>
              <a:rPr lang="en-US" sz="1200" dirty="0" err="1" smtClean="0">
                <a:solidFill>
                  <a:srgbClr val="FF0000"/>
                </a:solidFill>
              </a:rPr>
              <a:t>srcFactors.transpose.multiply</a:t>
            </a:r>
            <a:r>
              <a:rPr lang="en-US" sz="1200" dirty="0" smtClean="0">
                <a:solidFill>
                  <a:srgbClr val="FF0000"/>
                </a:solidFill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</a:rPr>
              <a:t>dstFactors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  </a:t>
            </a:r>
            <a:r>
              <a:rPr lang="en-US" sz="1200" dirty="0">
                <a:solidFill>
                  <a:srgbClr val="00B050"/>
                </a:solidFill>
              </a:rPr>
              <a:t>  </a:t>
            </a:r>
            <a:r>
              <a:rPr lang="en-US" sz="1200" dirty="0" smtClean="0">
                <a:solidFill>
                  <a:srgbClr val="00B050"/>
                </a:solidFill>
              </a:rPr>
              <a:t>m </a:t>
            </a:r>
            <a:r>
              <a:rPr lang="en-US" sz="1200" dirty="0">
                <a:solidFill>
                  <a:srgbClr val="00B050"/>
                </a:solidFill>
              </a:rPr>
              <a:t>= </a:t>
            </a:r>
            <a:r>
              <a:rPr lang="en-US" sz="1200" dirty="0" err="1">
                <a:solidFill>
                  <a:srgbClr val="00B050"/>
                </a:solidFill>
              </a:rPr>
              <a:t>srcIds.length</a:t>
            </a:r>
            <a:endParaRPr lang="en-US" sz="1200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B050"/>
                </a:solidFill>
              </a:rPr>
              <a:t>         </a:t>
            </a:r>
            <a:r>
              <a:rPr lang="en-US" sz="1200" dirty="0" smtClean="0">
                <a:solidFill>
                  <a:srgbClr val="00B050"/>
                </a:solidFill>
              </a:rPr>
              <a:t>n </a:t>
            </a:r>
            <a:r>
              <a:rPr lang="en-US" sz="1200" dirty="0">
                <a:solidFill>
                  <a:srgbClr val="00B050"/>
                </a:solidFill>
              </a:rPr>
              <a:t>= </a:t>
            </a:r>
            <a:r>
              <a:rPr lang="en-US" sz="1200" dirty="0" err="1">
                <a:solidFill>
                  <a:srgbClr val="00B050"/>
                </a:solidFill>
              </a:rPr>
              <a:t>dstIds.length</a:t>
            </a:r>
            <a:endParaRPr lang="en-US" sz="1200" dirty="0" smtClean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   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output </a:t>
            </a:r>
            <a:r>
              <a:rPr lang="en-US" sz="1200" dirty="0">
                <a:solidFill>
                  <a:srgbClr val="00B050"/>
                </a:solidFill>
              </a:rPr>
              <a:t>= new Array[(</a:t>
            </a:r>
            <a:r>
              <a:rPr lang="en-US" sz="1200" dirty="0" err="1">
                <a:solidFill>
                  <a:srgbClr val="00B050"/>
                </a:solidFill>
              </a:rPr>
              <a:t>Int</a:t>
            </a:r>
            <a:r>
              <a:rPr lang="en-US" sz="1200" dirty="0">
                <a:solidFill>
                  <a:srgbClr val="00B050"/>
                </a:solidFill>
              </a:rPr>
              <a:t>, (</a:t>
            </a:r>
            <a:r>
              <a:rPr lang="en-US" sz="1200" dirty="0" err="1">
                <a:solidFill>
                  <a:srgbClr val="00B050"/>
                </a:solidFill>
              </a:rPr>
              <a:t>Int</a:t>
            </a:r>
            <a:r>
              <a:rPr lang="en-US" sz="1200" dirty="0">
                <a:solidFill>
                  <a:srgbClr val="00B050"/>
                </a:solidFill>
              </a:rPr>
              <a:t>, Double))](m * n)</a:t>
            </a:r>
          </a:p>
          <a:p>
            <a:pPr>
              <a:spcBef>
                <a:spcPts val="600"/>
              </a:spcBef>
            </a:pPr>
            <a:r>
              <a:rPr lang="en-US" sz="1200" dirty="0" smtClean="0"/>
              <a:t>         </a:t>
            </a:r>
            <a:r>
              <a:rPr lang="en-US" sz="1200" dirty="0" err="1" smtClean="0"/>
              <a:t>rating.foreachActive</a:t>
            </a:r>
            <a:r>
              <a:rPr lang="en-US" sz="1200" dirty="0" smtClean="0"/>
              <a:t> </a:t>
            </a:r>
            <a:r>
              <a:rPr lang="en-US" sz="1200" dirty="0"/>
              <a:t>{ </a:t>
            </a:r>
            <a:r>
              <a:rPr lang="en-US" sz="1200" dirty="0" smtClean="0"/>
              <a:t>output += </a:t>
            </a:r>
            <a:r>
              <a:rPr lang="en-US" sz="1200" dirty="0"/>
              <a:t>(</a:t>
            </a:r>
            <a:r>
              <a:rPr lang="en-US" sz="1200" dirty="0" err="1" smtClean="0"/>
              <a:t>srcId</a:t>
            </a:r>
            <a:r>
              <a:rPr lang="en-US" sz="1200" dirty="0" smtClean="0"/>
              <a:t>, </a:t>
            </a:r>
            <a:r>
              <a:rPr lang="en-US" sz="1200" dirty="0"/>
              <a:t>(</a:t>
            </a:r>
            <a:r>
              <a:rPr lang="en-US" sz="1200" dirty="0" err="1" smtClean="0"/>
              <a:t>dstId</a:t>
            </a:r>
            <a:r>
              <a:rPr lang="en-US" sz="1200" dirty="0" smtClean="0"/>
              <a:t>, </a:t>
            </a:r>
            <a:r>
              <a:rPr lang="en-US" sz="1200" dirty="0"/>
              <a:t>r</a:t>
            </a:r>
            <a:r>
              <a:rPr lang="en-US" sz="1200" dirty="0" smtClean="0"/>
              <a:t>))}</a:t>
            </a:r>
          </a:p>
          <a:p>
            <a:pPr>
              <a:spcBef>
                <a:spcPts val="600"/>
              </a:spcBef>
            </a:pPr>
            <a:r>
              <a:rPr lang="en-US" sz="1200" dirty="0" smtClean="0"/>
              <a:t>        </a:t>
            </a:r>
            <a:r>
              <a:rPr lang="en-US" sz="1200" dirty="0" err="1"/>
              <a:t>o</a:t>
            </a:r>
            <a:r>
              <a:rPr lang="en-US" sz="1200" dirty="0" err="1" smtClean="0"/>
              <a:t>utput.toSeq</a:t>
            </a:r>
            <a:endParaRPr lang="en-US" sz="1200" dirty="0" smtClean="0"/>
          </a:p>
          <a:p>
            <a:pPr>
              <a:spcBef>
                <a:spcPts val="600"/>
              </a:spcBef>
            </a:pPr>
            <a:r>
              <a:rPr lang="en-US" sz="1200" dirty="0" smtClean="0"/>
              <a:t>}</a:t>
            </a:r>
          </a:p>
          <a:p>
            <a:pPr>
              <a:spcBef>
                <a:spcPts val="600"/>
              </a:spcBef>
            </a:pPr>
            <a:r>
              <a:rPr lang="en-US" sz="1200" dirty="0" err="1" smtClean="0">
                <a:solidFill>
                  <a:srgbClr val="7030A0"/>
                </a:solidFill>
              </a:rPr>
              <a:t>ratings.topByKey</a:t>
            </a:r>
            <a:r>
              <a:rPr lang="en-US" sz="1200" dirty="0" smtClean="0">
                <a:solidFill>
                  <a:srgbClr val="7030A0"/>
                </a:solidFill>
              </a:rPr>
              <a:t>(</a:t>
            </a:r>
            <a:r>
              <a:rPr lang="en-US" sz="1200" dirty="0" err="1" smtClean="0">
                <a:solidFill>
                  <a:srgbClr val="7030A0"/>
                </a:solidFill>
              </a:rPr>
              <a:t>num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59841" y="923369"/>
            <a:ext cx="5927330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val ratings =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srcBlocks.cartesian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dstBlocks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).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flatMap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{ 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case 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srcIter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,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dstIter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) =&gt;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FF0000"/>
                </a:solidFill>
                <a:cs typeface="Intel Clear" panose="020B0604020203020204" pitchFamily="34" charset="0"/>
              </a:rPr>
              <a:t>      </a:t>
            </a:r>
            <a:r>
              <a:rPr lang="en-US" sz="1200" dirty="0" err="1" smtClean="0">
                <a:solidFill>
                  <a:srgbClr val="FF0000"/>
                </a:solidFill>
                <a:cs typeface="Intel Clear" panose="020B0604020203020204" pitchFamily="34" charset="0"/>
              </a:rPr>
              <a:t>pq</a:t>
            </a:r>
            <a:r>
              <a:rPr lang="en-US" sz="1200" dirty="0" smtClean="0">
                <a:solidFill>
                  <a:srgbClr val="FF0000"/>
                </a:solidFill>
                <a:cs typeface="Intel Clear" panose="020B0604020203020204" pitchFamily="34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= new </a:t>
            </a:r>
            <a:r>
              <a:rPr lang="en-US" sz="1200" dirty="0" err="1">
                <a:solidFill>
                  <a:srgbClr val="FF0000"/>
                </a:solidFill>
                <a:cs typeface="Intel Clear" panose="020B0604020203020204" pitchFamily="34" charset="0"/>
              </a:rPr>
              <a:t>BoundedPriorityQueue</a:t>
            </a: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[(</a:t>
            </a:r>
            <a:r>
              <a:rPr lang="en-US" sz="1200" dirty="0" err="1">
                <a:solidFill>
                  <a:srgbClr val="FF0000"/>
                </a:solidFill>
                <a:cs typeface="Intel Clear" panose="020B0604020203020204" pitchFamily="34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, Double)](n)</a:t>
            </a:r>
            <a:r>
              <a:rPr lang="en-US" sz="1200" dirty="0" smtClean="0">
                <a:solidFill>
                  <a:srgbClr val="FF0000"/>
                </a:solidFill>
                <a:cs typeface="Intel Clear" panose="020B0604020203020204" pitchFamily="34" charset="0"/>
              </a:rPr>
              <a:t>       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00B050"/>
                </a:solidFill>
                <a:cs typeface="Intel Clear" panose="020B0604020203020204" pitchFamily="34" charset="0"/>
              </a:rPr>
              <a:t>      m </a:t>
            </a:r>
            <a:r>
              <a:rPr lang="en-US" sz="1200" dirty="0">
                <a:solidFill>
                  <a:srgbClr val="00B050"/>
                </a:solidFill>
                <a:cs typeface="Intel Clear" panose="020B0604020203020204" pitchFamily="34" charset="0"/>
              </a:rPr>
              <a:t>= </a:t>
            </a:r>
            <a:r>
              <a:rPr lang="en-US" sz="1200" dirty="0" err="1">
                <a:solidFill>
                  <a:srgbClr val="00B050"/>
                </a:solidFill>
                <a:cs typeface="Intel Clear" panose="020B0604020203020204" pitchFamily="34" charset="0"/>
              </a:rPr>
              <a:t>srcIter.size</a:t>
            </a:r>
            <a:endParaRPr lang="en-US" sz="1200" dirty="0">
              <a:solidFill>
                <a:srgbClr val="00B050"/>
              </a:solidFill>
              <a:cs typeface="Intel Clear" panose="020B0604020203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B050"/>
                </a:solidFill>
                <a:cs typeface="Intel Clear" panose="020B0604020203020204" pitchFamily="34" charset="0"/>
              </a:rPr>
              <a:t>       </a:t>
            </a:r>
            <a:r>
              <a:rPr lang="en-US" sz="1200" dirty="0" smtClean="0">
                <a:solidFill>
                  <a:srgbClr val="00B050"/>
                </a:solidFill>
                <a:cs typeface="Intel Clear" panose="020B0604020203020204" pitchFamily="34" charset="0"/>
              </a:rPr>
              <a:t>n </a:t>
            </a:r>
            <a:r>
              <a:rPr lang="en-US" sz="1200" dirty="0">
                <a:solidFill>
                  <a:srgbClr val="00B050"/>
                </a:solidFill>
                <a:cs typeface="Intel Clear" panose="020B0604020203020204" pitchFamily="34" charset="0"/>
              </a:rPr>
              <a:t>= </a:t>
            </a:r>
            <a:r>
              <a:rPr lang="en-US" sz="1200" dirty="0" err="1">
                <a:solidFill>
                  <a:srgbClr val="00B050"/>
                </a:solidFill>
                <a:cs typeface="Intel Clear" panose="020B0604020203020204" pitchFamily="34" charset="0"/>
              </a:rPr>
              <a:t>math.min</a:t>
            </a:r>
            <a:r>
              <a:rPr lang="en-US" sz="1200" dirty="0">
                <a:solidFill>
                  <a:srgbClr val="00B050"/>
                </a:solidFill>
                <a:cs typeface="Intel Clear" panose="020B0604020203020204" pitchFamily="34" charset="0"/>
              </a:rPr>
              <a:t>(</a:t>
            </a:r>
            <a:r>
              <a:rPr lang="en-US" sz="1200" dirty="0" err="1">
                <a:solidFill>
                  <a:srgbClr val="00B050"/>
                </a:solidFill>
                <a:cs typeface="Intel Clear" panose="020B0604020203020204" pitchFamily="34" charset="0"/>
              </a:rPr>
              <a:t>dstIter.size</a:t>
            </a:r>
            <a:r>
              <a:rPr lang="en-US" sz="1200" dirty="0">
                <a:solidFill>
                  <a:srgbClr val="00B050"/>
                </a:solidFill>
                <a:cs typeface="Intel Clear" panose="020B0604020203020204" pitchFamily="34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cs typeface="Intel Clear" panose="020B0604020203020204" pitchFamily="34" charset="0"/>
              </a:rPr>
              <a:t>num</a:t>
            </a:r>
            <a:r>
              <a:rPr lang="en-US" sz="1200" dirty="0" smtClean="0">
                <a:solidFill>
                  <a:srgbClr val="00B050"/>
                </a:solidFill>
                <a:cs typeface="Intel Clear" panose="020B0604020203020204" pitchFamily="34" charset="0"/>
              </a:rPr>
              <a:t>) </a:t>
            </a:r>
            <a:endParaRPr lang="en-US" sz="1200" dirty="0">
              <a:solidFill>
                <a:srgbClr val="00B050"/>
              </a:solidFill>
              <a:cs typeface="Intel Clear" panose="020B0604020203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B050"/>
                </a:solidFill>
                <a:cs typeface="Intel Clear" panose="020B0604020203020204" pitchFamily="34" charset="0"/>
              </a:rPr>
              <a:t>       </a:t>
            </a:r>
            <a:r>
              <a:rPr lang="en-US" sz="1200" dirty="0" smtClean="0">
                <a:solidFill>
                  <a:srgbClr val="00B050"/>
                </a:solidFill>
                <a:cs typeface="Intel Clear" panose="020B0604020203020204" pitchFamily="34" charset="0"/>
              </a:rPr>
              <a:t>output </a:t>
            </a:r>
            <a:r>
              <a:rPr lang="en-US" sz="1200" dirty="0">
                <a:solidFill>
                  <a:srgbClr val="00B050"/>
                </a:solidFill>
                <a:cs typeface="Intel Clear" panose="020B0604020203020204" pitchFamily="34" charset="0"/>
              </a:rPr>
              <a:t>= new Array[(</a:t>
            </a:r>
            <a:r>
              <a:rPr lang="en-US" sz="1200" dirty="0" err="1">
                <a:solidFill>
                  <a:srgbClr val="00B050"/>
                </a:solidFill>
                <a:cs typeface="Intel Clear" panose="020B0604020203020204" pitchFamily="34" charset="0"/>
              </a:rPr>
              <a:t>Int</a:t>
            </a:r>
            <a:r>
              <a:rPr lang="en-US" sz="1200" dirty="0">
                <a:solidFill>
                  <a:srgbClr val="00B050"/>
                </a:solidFill>
                <a:cs typeface="Intel Clear" panose="020B0604020203020204" pitchFamily="34" charset="0"/>
              </a:rPr>
              <a:t>, (</a:t>
            </a:r>
            <a:r>
              <a:rPr lang="en-US" sz="1200" dirty="0" err="1">
                <a:solidFill>
                  <a:srgbClr val="00B050"/>
                </a:solidFill>
                <a:cs typeface="Intel Clear" panose="020B0604020203020204" pitchFamily="34" charset="0"/>
              </a:rPr>
              <a:t>Int</a:t>
            </a:r>
            <a:r>
              <a:rPr lang="en-US" sz="1200" dirty="0">
                <a:solidFill>
                  <a:srgbClr val="00B050"/>
                </a:solidFill>
                <a:cs typeface="Intel Clear" panose="020B0604020203020204" pitchFamily="34" charset="0"/>
              </a:rPr>
              <a:t>, Double))](m * n)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0071C5"/>
                </a:solidFill>
                <a:cs typeface="Intel Clear" panose="020B0604020203020204" pitchFamily="34" charset="0"/>
              </a:rPr>
              <a:t>       </a:t>
            </a:r>
            <a:r>
              <a:rPr lang="en-US" sz="1200" dirty="0" err="1" smtClean="0">
                <a:solidFill>
                  <a:srgbClr val="0071C5"/>
                </a:solidFill>
                <a:cs typeface="Intel Clear" panose="020B0604020203020204" pitchFamily="34" charset="0"/>
              </a:rPr>
              <a:t>srcIter.foreach</a:t>
            </a:r>
            <a:r>
              <a:rPr lang="en-US" sz="1200" dirty="0" smtClean="0">
                <a:solidFill>
                  <a:srgbClr val="0071C5"/>
                </a:solidFill>
                <a:cs typeface="Intel Clear" panose="020B0604020203020204" pitchFamily="34" charset="0"/>
              </a:rPr>
              <a:t> 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{ case 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srcId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,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srcFactor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) =&gt;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     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dstIter.foreach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{ case 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dstId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,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dstFactor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) =&gt;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FF0000"/>
                </a:solidFill>
                <a:cs typeface="Intel Clear" panose="020B0604020203020204" pitchFamily="34" charset="0"/>
              </a:rPr>
              <a:t>                 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score =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srcFactor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*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dstFactor</a:t>
            </a:r>
            <a:endParaRPr lang="en-US" sz="1200" dirty="0">
              <a:solidFill>
                <a:srgbClr val="0071C5"/>
              </a:solidFill>
              <a:cs typeface="Intel Clear" panose="020B0604020203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         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pq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+=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dstId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-&gt; score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       </a:t>
            </a:r>
            <a:r>
              <a:rPr lang="en-US" sz="1200" dirty="0" smtClean="0">
                <a:solidFill>
                  <a:srgbClr val="0071C5"/>
                </a:solidFill>
                <a:cs typeface="Intel Clear" panose="020B0604020203020204" pitchFamily="34" charset="0"/>
              </a:rPr>
              <a:t>   while 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pq.noEmpty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) {output += (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srcId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,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pq.next</a:t>
            </a:r>
            <a:r>
              <a:rPr lang="en-US" sz="1200" dirty="0" smtClean="0">
                <a:solidFill>
                  <a:srgbClr val="0071C5"/>
                </a:solidFill>
                <a:cs typeface="Intel Clear" panose="020B0604020203020204" pitchFamily="34" charset="0"/>
              </a:rPr>
              <a:t>())} </a:t>
            </a: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     </a:t>
            </a:r>
            <a:r>
              <a:rPr lang="en-US" sz="1200" dirty="0" err="1">
                <a:solidFill>
                  <a:srgbClr val="0071C5"/>
                </a:solidFill>
                <a:cs typeface="Intel Clear" panose="020B0604020203020204" pitchFamily="34" charset="0"/>
              </a:rPr>
              <a:t>output.toSeq</a:t>
            </a:r>
            <a:endParaRPr lang="en-US" sz="1200" dirty="0">
              <a:solidFill>
                <a:srgbClr val="0071C5"/>
              </a:solidFill>
              <a:cs typeface="Intel Clear" panose="020B0604020203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1C5"/>
                </a:solidFill>
                <a:cs typeface="Intel Clear" panose="020B0604020203020204" pitchFamily="34" charset="0"/>
              </a:rPr>
              <a:t>      </a:t>
            </a:r>
            <a:r>
              <a:rPr lang="en-US" sz="1200" dirty="0" smtClean="0">
                <a:solidFill>
                  <a:srgbClr val="0071C5"/>
                </a:solidFill>
                <a:cs typeface="Intel Clear" panose="020B0604020203020204" pitchFamily="34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0071C5"/>
                </a:solidFill>
                <a:cs typeface="Intel Clear" panose="020B0604020203020204" pitchFamily="34" charset="0"/>
              </a:rPr>
              <a:t>      </a:t>
            </a:r>
            <a:r>
              <a:rPr lang="en-US" sz="1200" dirty="0" err="1" smtClean="0">
                <a:solidFill>
                  <a:srgbClr val="7030A0"/>
                </a:solidFill>
                <a:cs typeface="Intel Clear" panose="020B0604020203020204" pitchFamily="34" charset="0"/>
              </a:rPr>
              <a:t>ratings.topByKey</a:t>
            </a:r>
            <a:r>
              <a:rPr lang="en-US" sz="1200" dirty="0" smtClean="0">
                <a:solidFill>
                  <a:srgbClr val="7030A0"/>
                </a:solidFill>
                <a:cs typeface="Intel Clear" panose="020B0604020203020204" pitchFamily="34" charset="0"/>
              </a:rPr>
              <a:t>(</a:t>
            </a:r>
            <a:r>
              <a:rPr lang="en-US" sz="1200" dirty="0" err="1" smtClean="0">
                <a:solidFill>
                  <a:srgbClr val="7030A0"/>
                </a:solidFill>
                <a:cs typeface="Intel Clear" panose="020B0604020203020204" pitchFamily="34" charset="0"/>
              </a:rPr>
              <a:t>num</a:t>
            </a:r>
            <a:r>
              <a:rPr lang="en-US" sz="1200" dirty="0" smtClean="0">
                <a:solidFill>
                  <a:srgbClr val="7030A0"/>
                </a:solidFill>
                <a:cs typeface="Intel Clear" panose="020B0604020203020204" pitchFamily="34" charset="0"/>
              </a:rPr>
              <a:t>)</a:t>
            </a:r>
            <a:endParaRPr lang="en-US" sz="1200" dirty="0">
              <a:solidFill>
                <a:srgbClr val="7030A0"/>
              </a:solidFill>
              <a:cs typeface="Intel Clear" panose="020B06040202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7841" y="296794"/>
            <a:ext cx="5968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3C71"/>
                </a:solidFill>
                <a:ea typeface="Intel Clear Light" panose="020B0404020203020204" pitchFamily="34" charset="0"/>
                <a:cs typeface="Intel Clear"/>
              </a:rPr>
              <a:t>Solu</a:t>
            </a:r>
            <a:r>
              <a:rPr lang="en-US" altLang="zh-CN" sz="2800" dirty="0">
                <a:solidFill>
                  <a:srgbClr val="003C71"/>
                </a:solidFill>
                <a:ea typeface="Intel Clear Light" panose="020B0404020203020204" pitchFamily="34" charset="0"/>
                <a:cs typeface="Intel Clear"/>
              </a:rPr>
              <a:t>tion </a:t>
            </a:r>
            <a:r>
              <a:rPr lang="en-US" altLang="zh-CN" sz="2800" dirty="0" smtClean="0">
                <a:solidFill>
                  <a:srgbClr val="003C71"/>
                </a:solidFill>
                <a:ea typeface="Intel Clear Light" panose="020B0404020203020204" pitchFamily="34" charset="0"/>
                <a:cs typeface="Intel Clear"/>
              </a:rPr>
              <a:t>(1) </a:t>
            </a:r>
            <a:r>
              <a:rPr lang="en-US" altLang="zh-CN" sz="2800" dirty="0">
                <a:solidFill>
                  <a:srgbClr val="003C71"/>
                </a:solidFill>
                <a:ea typeface="Intel Clear Light" panose="020B0404020203020204" pitchFamily="34" charset="0"/>
                <a:cs typeface="Intel Clear"/>
              </a:rPr>
              <a:t>– Reduce GC overhead</a:t>
            </a:r>
            <a:endParaRPr lang="en-US" sz="2800" dirty="0">
              <a:solidFill>
                <a:srgbClr val="003C71"/>
              </a:solidFill>
              <a:ea typeface="Intel Clear Light" panose="020B0404020203020204" pitchFamily="34" charset="0"/>
              <a:cs typeface="Intel Clear"/>
            </a:endParaRPr>
          </a:p>
        </p:txBody>
      </p:sp>
      <p:cxnSp>
        <p:nvCxnSpPr>
          <p:cNvPr id="19" name="Straight Arrow Connector 18" descr="wdesad&#10;&#10;" title="yuoiy"/>
          <p:cNvCxnSpPr/>
          <p:nvPr/>
        </p:nvCxnSpPr>
        <p:spPr>
          <a:xfrm flipV="1">
            <a:off x="3749749" y="2393988"/>
            <a:ext cx="1375144" cy="1082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020914" y="1594883"/>
            <a:ext cx="1103979" cy="127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64426" y="985284"/>
            <a:ext cx="39094" cy="3652402"/>
          </a:xfrm>
          <a:prstGeom prst="line">
            <a:avLst/>
          </a:prstGeom>
          <a:ln>
            <a:solidFill>
              <a:srgbClr val="00B050">
                <a:alpha val="35000"/>
              </a:srgbClr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1132699">
            <a:off x="3715840" y="1796776"/>
            <a:ext cx="1297172" cy="18429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>
            <a:no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Reduce 99% memory</a:t>
            </a:r>
          </a:p>
        </p:txBody>
      </p:sp>
      <p:sp>
        <p:nvSpPr>
          <p:cNvPr id="21" name="TextBox 20"/>
          <p:cNvSpPr txBox="1"/>
          <p:nvPr/>
        </p:nvSpPr>
        <p:spPr>
          <a:xfrm rot="21333826">
            <a:off x="3717159" y="2184395"/>
            <a:ext cx="1297172" cy="18429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>
            <a:no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Reduce 99% memory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99684" y="3551274"/>
            <a:ext cx="3262984" cy="90022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046492">
            <a:off x="2761245" y="3707806"/>
            <a:ext cx="1627683" cy="17866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>
            <a:no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Reduce 99% shuffle data</a:t>
            </a:r>
          </a:p>
        </p:txBody>
      </p:sp>
    </p:spTree>
    <p:extLst>
      <p:ext uri="{BB962C8B-B14F-4D97-AF65-F5344CB8AC3E}">
        <p14:creationId xmlns:p14="http://schemas.microsoft.com/office/powerpoint/2010/main" val="273509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S_PPT Template_ClearPro_16x9_051915">
  <a:themeElements>
    <a:clrScheme name="Custom 2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B7D108"/>
      </a:accent1>
      <a:accent2>
        <a:srgbClr val="0071C5"/>
      </a:accent2>
      <a:accent3>
        <a:srgbClr val="009CDA"/>
      </a:accent3>
      <a:accent4>
        <a:srgbClr val="F8D44C"/>
      </a:accent4>
      <a:accent5>
        <a:srgbClr val="FFA400"/>
      </a:accent5>
      <a:accent6>
        <a:srgbClr val="FF4E00"/>
      </a:accent6>
      <a:hlink>
        <a:srgbClr val="C3D600"/>
      </a:hlink>
      <a:folHlink>
        <a:srgbClr val="0071C5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>
            <a:lumMod val="20000"/>
            <a:lumOff val="80000"/>
          </a:schemeClr>
        </a:solidFill>
      </a:spPr>
      <a:bodyPr vert="horz" lIns="0" tIns="0" rIns="0" bIns="0" rtlCol="0">
        <a:noAutofit/>
      </a:bodyPr>
      <a:lstStyle>
        <a:defPPr>
          <a:defRPr sz="1100" dirty="0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S_External_Template_ClearPro_16x9.potx" id="{296A6DF1-7E44-4800-A7BF-7479714F2D99}" vid="{2C7C3857-3F2A-4E72-B068-6930C1CF58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E78BE5C2619942B5B5C747CBC8D1EC" ma:contentTypeVersion="1" ma:contentTypeDescription="Create a new document." ma:contentTypeScope="" ma:versionID="b6282a56353f29feb94efc51fd8fd07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c6d6999b258fe523918ae99dde6732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A98CB6-75E3-46FF-9F34-8E09A51E0A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712920C-A0C7-430B-AE97-2A18CFFBF6CE}">
  <ds:schemaRefs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A944C86-7D05-42C7-9D98-AFC5E7CF1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17268</TotalTime>
  <Words>2484</Words>
  <Application>Microsoft Macintosh PowerPoint</Application>
  <PresentationFormat>On-screen Show (16:9)</PresentationFormat>
  <Paragraphs>327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IS_PPT Template_ClearPro_16x9_051915</vt:lpstr>
      <vt:lpstr>Apache SPARK MLLIB ALS Optimization</vt:lpstr>
      <vt:lpstr>Agenda</vt:lpstr>
      <vt:lpstr>ALS Introduction</vt:lpstr>
      <vt:lpstr>ALS Introduction</vt:lpstr>
      <vt:lpstr>ALS Introduction</vt:lpstr>
      <vt:lpstr>PowerPoint Presentation</vt:lpstr>
      <vt:lpstr>Problem Statement</vt:lpstr>
      <vt:lpstr>Solution (1) – Reduce GC overhead</vt:lpstr>
      <vt:lpstr>PowerPoint Presentation</vt:lpstr>
      <vt:lpstr>Performance Benchmark (1)</vt:lpstr>
      <vt:lpstr>Performance Benchmark (2)</vt:lpstr>
      <vt:lpstr>Performance Benchmark from Customer</vt:lpstr>
      <vt:lpstr>Solution (2) –Reduce partition re-fetching </vt:lpstr>
      <vt:lpstr>Performance Benchmark (3)</vt:lpstr>
      <vt:lpstr>PowerPoint Presentation</vt:lpstr>
      <vt:lpstr>PowerPoint Presentation</vt:lpstr>
      <vt:lpstr>PowerPoint Presentation</vt:lpstr>
      <vt:lpstr>Performance Benchmark (4)</vt:lpstr>
      <vt:lpstr>Settings to boost the performance </vt:lpstr>
      <vt:lpstr>Reference</vt:lpstr>
      <vt:lpstr>PowerPoint Presentation</vt:lpstr>
    </vt:vector>
  </TitlesOfParts>
  <Manager/>
  <Company>Intel Corporation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Intel® Software Template Overview</dc:title>
  <dc:subject/>
  <dc:creator>Wang, Yiheng</dc:creator>
  <cp:keywords>CTPClassification=CTP_IC:VisualMarkings=, CTPClassification=:VisualMarkings=, CTPClassification=CTP_PUBLIC:VisualMarkings=</cp:keywords>
  <dc:description/>
  <cp:lastModifiedBy>Sophia DeMartini</cp:lastModifiedBy>
  <cp:revision>431</cp:revision>
  <dcterms:created xsi:type="dcterms:W3CDTF">2017-01-05T12:45:20Z</dcterms:created>
  <dcterms:modified xsi:type="dcterms:W3CDTF">2017-12-06T02:26:03Z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0x01010046E78BE5C2619942B5B5C747CBC8D1EC</vt:lpwstr>
  </property>
  <property fmtid="{D5CDD505-2E9C-101B-9397-08002B2CF9AE}" pid="3" name="TitusGUID">
    <vt:lpwstr>bfa185a7-9ded-4892-a2f1-845078ae3857</vt:lpwstr>
  </property>
  <property fmtid="{D5CDD505-2E9C-101B-9397-08002B2CF9AE}" pid="4" name="CTP_BU">
    <vt:lpwstr>NA</vt:lpwstr>
  </property>
  <property fmtid="{D5CDD505-2E9C-101B-9397-08002B2CF9AE}" pid="5" name="CTP_TimeStamp">
    <vt:lpwstr>2017-12-05 16:27:03Z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CTP_PUBLIC</vt:lpwstr>
  </property>
</Properties>
</file>