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22" d="100"/>
          <a:sy n="122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D72-3F47-4444-A3D7-5EE91802033F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CD9-DC4E-4303-BB16-BFF34A9383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D72-3F47-4444-A3D7-5EE91802033F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CD9-DC4E-4303-BB16-BFF34A938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D72-3F47-4444-A3D7-5EE91802033F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CD9-DC4E-4303-BB16-BFF34A938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D72-3F47-4444-A3D7-5EE91802033F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CD9-DC4E-4303-BB16-BFF34A938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D72-3F47-4444-A3D7-5EE91802033F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CD9-DC4E-4303-BB16-BFF34A9383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D72-3F47-4444-A3D7-5EE91802033F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CD9-DC4E-4303-BB16-BFF34A938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D72-3F47-4444-A3D7-5EE91802033F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CD9-DC4E-4303-BB16-BFF34A938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D72-3F47-4444-A3D7-5EE91802033F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CD9-DC4E-4303-BB16-BFF34A938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D72-3F47-4444-A3D7-5EE91802033F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CD9-DC4E-4303-BB16-BFF34A938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D72-3F47-4444-A3D7-5EE91802033F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CD9-DC4E-4303-BB16-BFF34A938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D72-3F47-4444-A3D7-5EE91802033F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A0BCD9-DC4E-4303-BB16-BFF34A9383D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48BD72-3F47-4444-A3D7-5EE91802033F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A0BCD9-DC4E-4303-BB16-BFF34A9383D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TapPrints</a:t>
            </a:r>
            <a:r>
              <a:rPr lang="en-US" b="1" dirty="0"/>
              <a:t>: Your Finger Taps Have Fingerprints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Tom Staley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Taps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TapPrints</a:t>
            </a:r>
            <a:r>
              <a:rPr lang="en-US" dirty="0" smtClean="0"/>
              <a:t> has to be trained to recognize taps</a:t>
            </a:r>
          </a:p>
          <a:p>
            <a:r>
              <a:rPr lang="en-US" dirty="0" smtClean="0"/>
              <a:t>Different methods:</a:t>
            </a:r>
          </a:p>
          <a:p>
            <a:pPr lvl="1"/>
            <a:r>
              <a:rPr lang="en-US" dirty="0" smtClean="0"/>
              <a:t>k-Nearest Neighbor</a:t>
            </a:r>
          </a:p>
          <a:p>
            <a:pPr lvl="1"/>
            <a:r>
              <a:rPr lang="en-US" dirty="0" smtClean="0"/>
              <a:t>Multinomial Logistic Regression</a:t>
            </a:r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Random Forests</a:t>
            </a:r>
          </a:p>
          <a:p>
            <a:pPr lvl="1"/>
            <a:r>
              <a:rPr lang="en-US" dirty="0" smtClean="0"/>
              <a:t>Bagged Decision Trees</a:t>
            </a:r>
          </a:p>
          <a:p>
            <a:r>
              <a:rPr lang="en-US" dirty="0" smtClean="0"/>
              <a:t>Combine all methods at end to get best results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Used four methods:</a:t>
            </a:r>
          </a:p>
          <a:p>
            <a:pPr lvl="1"/>
            <a:r>
              <a:rPr lang="en-US" sz="2800" dirty="0" smtClean="0"/>
              <a:t>Icon Taps</a:t>
            </a:r>
          </a:p>
          <a:p>
            <a:pPr lvl="1"/>
            <a:r>
              <a:rPr lang="en-US" sz="2800" dirty="0" smtClean="0"/>
              <a:t>Sequential Letters</a:t>
            </a:r>
          </a:p>
          <a:p>
            <a:pPr lvl="1"/>
            <a:r>
              <a:rPr lang="en-US" sz="2800" dirty="0" smtClean="0"/>
              <a:t>Pangrams</a:t>
            </a:r>
          </a:p>
          <a:p>
            <a:pPr lvl="1"/>
            <a:r>
              <a:rPr lang="en-US" sz="2800" dirty="0" smtClean="0"/>
              <a:t>Repeated Pangrams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 Taps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Averages:</a:t>
            </a:r>
          </a:p>
          <a:p>
            <a:pPr lvl="1"/>
            <a:r>
              <a:rPr lang="en-US" dirty="0" err="1" smtClean="0"/>
              <a:t>iPhone</a:t>
            </a:r>
            <a:r>
              <a:rPr lang="en-US" dirty="0" smtClean="0"/>
              <a:t>- 78.7%</a:t>
            </a:r>
          </a:p>
          <a:p>
            <a:pPr lvl="1"/>
            <a:r>
              <a:rPr lang="en-US" dirty="0" smtClean="0"/>
              <a:t>Nexus- 67.1%</a:t>
            </a:r>
          </a:p>
          <a:p>
            <a:r>
              <a:rPr lang="en-US" dirty="0" smtClean="0"/>
              <a:t>Random guess is only 5%</a:t>
            </a:r>
            <a:endParaRPr lang="en-US" dirty="0" smtClean="0"/>
          </a:p>
        </p:txBody>
      </p:sp>
      <p:pic>
        <p:nvPicPr>
          <p:cNvPr id="12" name="Content Placeholder 11" descr="figure5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365061"/>
            <a:ext cx="4038600" cy="354551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Stabilizes at 20 taps/icon</a:t>
            </a:r>
          </a:p>
          <a:p>
            <a:r>
              <a:rPr lang="en-US" dirty="0" smtClean="0"/>
              <a:t>70% accuracy reached at 12 taps</a:t>
            </a:r>
          </a:p>
          <a:p>
            <a:r>
              <a:rPr lang="en-US" dirty="0" smtClean="0"/>
              <a:t>Attackers could disguise as a game</a:t>
            </a:r>
          </a:p>
          <a:p>
            <a:r>
              <a:rPr lang="en-US" dirty="0" smtClean="0"/>
              <a:t>Could also pre-train to recognize other users’ taps</a:t>
            </a:r>
            <a:endParaRPr lang="en-US" dirty="0"/>
          </a:p>
        </p:txBody>
      </p:sp>
      <p:pic>
        <p:nvPicPr>
          <p:cNvPr id="5" name="Content Placeholder 4" descr="figure6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614690"/>
            <a:ext cx="4038600" cy="304625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Tapping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Harder than icon taps because letters are smaller and have less separation</a:t>
            </a:r>
          </a:p>
          <a:p>
            <a:r>
              <a:rPr lang="en-US" sz="2400" dirty="0" smtClean="0"/>
              <a:t>Average prediction is 65.11% after training using pangrams</a:t>
            </a:r>
          </a:p>
          <a:p>
            <a:r>
              <a:rPr lang="en-US" sz="2400" dirty="0" smtClean="0"/>
              <a:t>Random guess is only 3.8%</a:t>
            </a:r>
          </a:p>
          <a:p>
            <a:endParaRPr lang="en-US" sz="2400" dirty="0"/>
          </a:p>
        </p:txBody>
      </p:sp>
      <p:pic>
        <p:nvPicPr>
          <p:cNvPr id="12" name="Content Placeholder 11" descr="table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132224"/>
            <a:ext cx="4038600" cy="401118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Confusion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Mostly limited to surrounding letters</a:t>
            </a:r>
          </a:p>
          <a:p>
            <a:r>
              <a:rPr lang="en-US" dirty="0" smtClean="0"/>
              <a:t>Could be used in a dictionary search to guess words</a:t>
            </a:r>
          </a:p>
          <a:p>
            <a:r>
              <a:rPr lang="en-US" dirty="0" smtClean="0"/>
              <a:t>Some letters better than others, e.g. E vs. W</a:t>
            </a:r>
            <a:endParaRPr lang="en-US" dirty="0"/>
          </a:p>
        </p:txBody>
      </p:sp>
      <p:pic>
        <p:nvPicPr>
          <p:cNvPr id="8" name="Content Placeholder 7" descr="figure14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133600"/>
            <a:ext cx="4038600" cy="2153361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Pangram</a:t>
            </a:r>
            <a:endParaRPr lang="en-US" dirty="0"/>
          </a:p>
        </p:txBody>
      </p:sp>
      <p:pic>
        <p:nvPicPr>
          <p:cNvPr id="13" name="Content Placeholder 12" descr="figure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62200"/>
            <a:ext cx="8229600" cy="285943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Letters</a:t>
            </a:r>
            <a:endParaRPr lang="en-US" dirty="0"/>
          </a:p>
        </p:txBody>
      </p:sp>
      <p:pic>
        <p:nvPicPr>
          <p:cNvPr id="4" name="Content Placeholder 3" descr="figure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91047" y="2339405"/>
            <a:ext cx="6361905" cy="358095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Repetition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More repetitions required because of smaller areas</a:t>
            </a:r>
          </a:p>
          <a:p>
            <a:r>
              <a:rPr lang="en-US" dirty="0" smtClean="0"/>
              <a:t>150 taps to reach 50%</a:t>
            </a:r>
            <a:endParaRPr lang="en-US" dirty="0"/>
          </a:p>
        </p:txBody>
      </p:sp>
      <p:pic>
        <p:nvPicPr>
          <p:cNvPr id="8" name="Content Placeholder 7" descr="figure17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981200"/>
            <a:ext cx="4038600" cy="300471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Efficacy</a:t>
            </a:r>
            <a:endParaRPr lang="en-US" dirty="0"/>
          </a:p>
        </p:txBody>
      </p:sp>
      <p:pic>
        <p:nvPicPr>
          <p:cNvPr id="4" name="Content Placeholder 3" descr="figure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1123" y="1935163"/>
            <a:ext cx="5641754" cy="438943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by</a:t>
            </a:r>
          </a:p>
          <a:p>
            <a:pPr lvl="1"/>
            <a:r>
              <a:rPr lang="en-US" dirty="0" err="1" smtClean="0"/>
              <a:t>Emiliano</a:t>
            </a:r>
            <a:r>
              <a:rPr lang="en-US" dirty="0" smtClean="0"/>
              <a:t> </a:t>
            </a:r>
            <a:r>
              <a:rPr lang="en-US" dirty="0" err="1" smtClean="0"/>
              <a:t>Miluzzo</a:t>
            </a:r>
            <a:endParaRPr lang="en-US" dirty="0" smtClean="0"/>
          </a:p>
          <a:p>
            <a:pPr lvl="1"/>
            <a:r>
              <a:rPr lang="en-US" dirty="0" smtClean="0"/>
              <a:t>Alexander </a:t>
            </a:r>
            <a:r>
              <a:rPr lang="en-US" dirty="0" err="1" smtClean="0"/>
              <a:t>Varshavsky</a:t>
            </a:r>
            <a:endParaRPr lang="en-US" dirty="0"/>
          </a:p>
          <a:p>
            <a:pPr lvl="1"/>
            <a:r>
              <a:rPr lang="en-US" dirty="0" err="1" smtClean="0"/>
              <a:t>Suhrid</a:t>
            </a:r>
            <a:r>
              <a:rPr lang="en-US" dirty="0" smtClean="0"/>
              <a:t> </a:t>
            </a:r>
            <a:r>
              <a:rPr lang="en-US" dirty="0" err="1" smtClean="0"/>
              <a:t>Balakrishnan</a:t>
            </a:r>
            <a:endParaRPr lang="en-US" dirty="0" smtClean="0"/>
          </a:p>
          <a:p>
            <a:pPr lvl="1"/>
            <a:r>
              <a:rPr lang="en-US" dirty="0" err="1" smtClean="0"/>
              <a:t>Romit</a:t>
            </a:r>
            <a:r>
              <a:rPr lang="en-US" dirty="0" smtClean="0"/>
              <a:t> Roy </a:t>
            </a:r>
            <a:r>
              <a:rPr lang="en-US" dirty="0" err="1" smtClean="0"/>
              <a:t>Choudhury</a:t>
            </a:r>
            <a:endParaRPr lang="en-US" dirty="0" smtClean="0"/>
          </a:p>
          <a:p>
            <a:r>
              <a:rPr lang="en-US" dirty="0" smtClean="0"/>
              <a:t>Originally presented at MobiSys2012, June 27, 2012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Pause sensors when typing</a:t>
            </a:r>
          </a:p>
          <a:p>
            <a:r>
              <a:rPr lang="en-US" dirty="0" smtClean="0"/>
              <a:t>Agreements with developers to hold them accountable</a:t>
            </a:r>
          </a:p>
          <a:p>
            <a:r>
              <a:rPr lang="en-US" dirty="0" smtClean="0"/>
              <a:t>Have users grant permission to use sensors</a:t>
            </a:r>
          </a:p>
          <a:p>
            <a:r>
              <a:rPr lang="en-US" dirty="0" smtClean="0"/>
              <a:t>Rubber cases to absorb motion</a:t>
            </a:r>
          </a:p>
          <a:p>
            <a:r>
              <a:rPr lang="en-US" dirty="0" smtClean="0"/>
              <a:t>Swiping-based keyboards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Attackers can use software to track user input</a:t>
            </a:r>
          </a:p>
          <a:p>
            <a:r>
              <a:rPr lang="en-US" sz="3200" dirty="0" err="1" smtClean="0"/>
              <a:t>TapPrints</a:t>
            </a:r>
            <a:r>
              <a:rPr lang="en-US" sz="3200" dirty="0" smtClean="0"/>
              <a:t> is just an early implementation</a:t>
            </a:r>
          </a:p>
          <a:p>
            <a:r>
              <a:rPr lang="en-US" sz="3200" dirty="0" smtClean="0"/>
              <a:t>In future, software will be much more powerful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>
              <a:buNone/>
            </a:pPr>
            <a:r>
              <a:rPr lang="en-US" dirty="0" err="1" smtClean="0"/>
              <a:t>Miluzzo</a:t>
            </a:r>
            <a:r>
              <a:rPr lang="en-US" dirty="0" smtClean="0"/>
              <a:t>, </a:t>
            </a:r>
            <a:r>
              <a:rPr lang="en-US" dirty="0" err="1" smtClean="0"/>
              <a:t>Emiliano</a:t>
            </a:r>
            <a:r>
              <a:rPr lang="en-US" dirty="0" smtClean="0"/>
              <a:t>, Alexander </a:t>
            </a:r>
            <a:r>
              <a:rPr lang="en-US" dirty="0" err="1" smtClean="0"/>
              <a:t>Varshavsky</a:t>
            </a:r>
            <a:r>
              <a:rPr lang="en-US" dirty="0" smtClean="0"/>
              <a:t>, </a:t>
            </a:r>
            <a:r>
              <a:rPr lang="en-US" dirty="0" err="1" smtClean="0"/>
              <a:t>Suhrid</a:t>
            </a:r>
            <a:r>
              <a:rPr lang="en-US" dirty="0" smtClean="0"/>
              <a:t> </a:t>
            </a:r>
            <a:r>
              <a:rPr lang="en-US" dirty="0" err="1" smtClean="0"/>
              <a:t>Balakrishnan</a:t>
            </a:r>
            <a:r>
              <a:rPr lang="en-US" dirty="0" smtClean="0"/>
              <a:t>, and </a:t>
            </a:r>
            <a:r>
              <a:rPr lang="en-US" dirty="0" err="1" smtClean="0"/>
              <a:t>Romit</a:t>
            </a:r>
            <a:r>
              <a:rPr lang="en-US" dirty="0" smtClean="0"/>
              <a:t> Roy </a:t>
            </a:r>
            <a:r>
              <a:rPr lang="en-US" dirty="0" err="1" smtClean="0"/>
              <a:t>Choudhury</a:t>
            </a:r>
            <a:r>
              <a:rPr lang="en-US" dirty="0" smtClean="0"/>
              <a:t>. "</a:t>
            </a:r>
            <a:r>
              <a:rPr lang="en-US" dirty="0" err="1" smtClean="0"/>
              <a:t>Tapprints</a:t>
            </a:r>
            <a:r>
              <a:rPr lang="en-US" dirty="0" smtClean="0"/>
              <a:t>: Your Finger Taps Have Fingerprints." </a:t>
            </a:r>
            <a:r>
              <a:rPr lang="en-US" i="1" dirty="0" err="1" smtClean="0"/>
              <a:t>MobiSys</a:t>
            </a:r>
            <a:r>
              <a:rPr lang="en-US" i="1" dirty="0" smtClean="0"/>
              <a:t> '12 Proceedings of the 10th International Conference on Mobile Systems, Applications, and Services</a:t>
            </a:r>
            <a:r>
              <a:rPr lang="en-US" dirty="0" smtClean="0"/>
              <a:t>. </a:t>
            </a:r>
            <a:r>
              <a:rPr lang="en-US" dirty="0" err="1" smtClean="0"/>
              <a:t>MobiSys</a:t>
            </a:r>
            <a:r>
              <a:rPr lang="en-US" dirty="0" smtClean="0"/>
              <a:t> 2012, United Kingdom, Low Wood Bay, Lake District. New York: ACM, 2012. 323-36. Print.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Determining location of screen taps using accelerometer and gyroscopes</a:t>
            </a:r>
          </a:p>
          <a:p>
            <a:r>
              <a:rPr lang="en-US" sz="2800" dirty="0" smtClean="0"/>
              <a:t>Could lead to attackers using this info to track inputs</a:t>
            </a:r>
          </a:p>
          <a:p>
            <a:r>
              <a:rPr lang="en-US" sz="2800" dirty="0" smtClean="0"/>
              <a:t>“</a:t>
            </a:r>
            <a:r>
              <a:rPr lang="en-US" sz="2800" dirty="0" err="1" smtClean="0"/>
              <a:t>TapPrints</a:t>
            </a:r>
            <a:r>
              <a:rPr lang="en-US" sz="2800" dirty="0" smtClean="0"/>
              <a:t>- a framework for inferring location of taps on mobile devices”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sensors becoming more powerful</a:t>
            </a:r>
          </a:p>
          <a:p>
            <a:r>
              <a:rPr lang="en-US" dirty="0" smtClean="0"/>
              <a:t>Many types of data: patient monitoring, localization, context-awareness, etc.</a:t>
            </a:r>
          </a:p>
          <a:p>
            <a:r>
              <a:rPr lang="en-US" dirty="0" smtClean="0"/>
              <a:t>Rumored that insurance companies are trying to use dietary patterns to determine cost and coverage of policies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Gyroscopes</a:t>
            </a:r>
            <a:endParaRPr lang="en-US" dirty="0"/>
          </a:p>
        </p:txBody>
      </p:sp>
      <p:pic>
        <p:nvPicPr>
          <p:cNvPr id="6" name="Content Placeholder 5" descr="fig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7238" y="2136230"/>
            <a:ext cx="6209524" cy="398730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Implemented on Google Nexus S, Apple </a:t>
            </a:r>
            <a:r>
              <a:rPr lang="en-US" sz="2800" dirty="0" err="1" smtClean="0"/>
              <a:t>iPhone</a:t>
            </a:r>
            <a:r>
              <a:rPr lang="en-US" sz="2800" dirty="0" smtClean="0"/>
              <a:t> 4, Samsung Galaxy Tab 10.1</a:t>
            </a:r>
          </a:p>
          <a:p>
            <a:r>
              <a:rPr lang="en-US" sz="2800" dirty="0" smtClean="0"/>
              <a:t>Over 40,000 taps collected from 10 users over 4 weeks</a:t>
            </a:r>
          </a:p>
          <a:p>
            <a:r>
              <a:rPr lang="en-US" sz="2800" dirty="0" smtClean="0"/>
              <a:t>80-90% accuracy, enough to guess a password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Could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Attackers can improve odds by:</a:t>
            </a:r>
          </a:p>
          <a:p>
            <a:pPr lvl="1"/>
            <a:r>
              <a:rPr lang="en-US" dirty="0" smtClean="0"/>
              <a:t>Applying a spellchecker to guess unknown words</a:t>
            </a:r>
          </a:p>
          <a:p>
            <a:pPr lvl="1"/>
            <a:r>
              <a:rPr lang="en-US" dirty="0" smtClean="0"/>
              <a:t>Narrowing search to email addresses in contact list if </a:t>
            </a:r>
            <a:r>
              <a:rPr lang="en-US" dirty="0" smtClean="0"/>
              <a:t>the email application is </a:t>
            </a:r>
            <a:r>
              <a:rPr lang="en-US" dirty="0" smtClean="0"/>
              <a:t>running</a:t>
            </a:r>
          </a:p>
          <a:p>
            <a:r>
              <a:rPr lang="en-US" dirty="0" smtClean="0"/>
              <a:t>Data can be protected by:</a:t>
            </a:r>
          </a:p>
          <a:p>
            <a:pPr lvl="1"/>
            <a:r>
              <a:rPr lang="en-US" dirty="0" smtClean="0"/>
              <a:t>Using a rubber case to absorb motions</a:t>
            </a:r>
          </a:p>
          <a:p>
            <a:pPr lvl="1"/>
            <a:r>
              <a:rPr lang="en-US" dirty="0" smtClean="0"/>
              <a:t>Switching to swiping-based keyboards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Threat?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Attacks could be disguised as any app available on the market</a:t>
            </a:r>
          </a:p>
          <a:p>
            <a:r>
              <a:rPr lang="en-US" sz="2800" dirty="0" smtClean="0"/>
              <a:t>Only sensor that requires permission is location</a:t>
            </a:r>
          </a:p>
          <a:p>
            <a:r>
              <a:rPr lang="en-US" sz="2800" dirty="0" smtClean="0"/>
              <a:t>Accelerometer and gyroscope largely ignored due to gaming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Differentiate Taps</a:t>
            </a:r>
            <a:endParaRPr lang="en-US" dirty="0"/>
          </a:p>
        </p:txBody>
      </p:sp>
      <p:pic>
        <p:nvPicPr>
          <p:cNvPr id="6" name="Content Placeholder 5" descr="figur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0096" y="1935163"/>
            <a:ext cx="4523808" cy="438943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</TotalTime>
  <Words>514</Words>
  <Application>Microsoft Office PowerPoint</Application>
  <PresentationFormat>On-screen Show (4:3)</PresentationFormat>
  <Paragraphs>85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TapPrints: Your Finger Taps Have Fingerprints</vt:lpstr>
      <vt:lpstr>About</vt:lpstr>
      <vt:lpstr>Introduction</vt:lpstr>
      <vt:lpstr>Current State of Sensors</vt:lpstr>
      <vt:lpstr>Using Gyroscopes</vt:lpstr>
      <vt:lpstr>TapPrints</vt:lpstr>
      <vt:lpstr>How Data Could be Used</vt:lpstr>
      <vt:lpstr>Is this a Threat?</vt:lpstr>
      <vt:lpstr>How to Differentiate Taps</vt:lpstr>
      <vt:lpstr>Recognizing Taps</vt:lpstr>
      <vt:lpstr>Collecting Data</vt:lpstr>
      <vt:lpstr>Icon Taps</vt:lpstr>
      <vt:lpstr>Repetitions</vt:lpstr>
      <vt:lpstr>Letter Tapping</vt:lpstr>
      <vt:lpstr>Letter Confusion</vt:lpstr>
      <vt:lpstr>Example of Pangram</vt:lpstr>
      <vt:lpstr>Sequential Letters</vt:lpstr>
      <vt:lpstr>Letter Repetition</vt:lpstr>
      <vt:lpstr>Sensor Efficacy</vt:lpstr>
      <vt:lpstr>Possible Solutions</vt:lpstr>
      <vt:lpstr>Conclusion</vt:lpstr>
      <vt:lpstr>Bibliography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TapPrints: Your Finger Taps Have Fingerprints</dc:title>
  <dc:creator>Tom</dc:creator>
  <cp:lastModifiedBy>Tom</cp:lastModifiedBy>
  <cp:revision>8</cp:revision>
  <dcterms:created xsi:type="dcterms:W3CDTF">2012-10-01T15:33:22Z</dcterms:created>
  <dcterms:modified xsi:type="dcterms:W3CDTF">2012-10-01T16:49:18Z</dcterms:modified>
</cp:coreProperties>
</file>