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/>
          <p:nvPr>
            <p:ph type="title"/>
          </p:nvPr>
        </p:nvSpPr>
        <p:spPr>
          <a:xfrm>
            <a:off x="578589" y="60873"/>
            <a:ext cx="5549027" cy="397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/>
          <p:nvPr>
            <p:ph type="body" idx="1"/>
          </p:nvPr>
        </p:nvSpPr>
        <p:spPr>
          <a:xfrm>
            <a:off x="414933" y="729434"/>
            <a:ext cx="6400801" cy="131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0" marR="0" indent="4572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0" marR="0" indent="9144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0" marR="0" indent="1371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0" marR="0" indent="18288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0" marR="0" indent="2286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0" marR="0" indent="27432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0" marR="0" indent="32004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0" marR="0" indent="3657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38911">
              <a:defRPr sz="1727"/>
            </a:lvl1pPr>
          </a:lstStyle>
          <a:p>
            <a:pPr/>
            <a:r>
              <a:t>反欺诈业务重点工作进展</a:t>
            </a:r>
          </a:p>
        </p:txBody>
      </p:sp>
      <p:sp>
        <p:nvSpPr>
          <p:cNvPr id="23" name="文本框 4"/>
          <p:cNvSpPr/>
          <p:nvPr/>
        </p:nvSpPr>
        <p:spPr>
          <a:xfrm>
            <a:off x="578589" y="736600"/>
            <a:ext cx="2161541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183A6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机器学习研发排期：</a:t>
            </a:r>
          </a:p>
        </p:txBody>
      </p:sp>
      <p:graphicFrame>
        <p:nvGraphicFramePr>
          <p:cNvPr id="24" name="表格 1"/>
          <p:cNvGraphicFramePr/>
          <p:nvPr/>
        </p:nvGraphicFramePr>
        <p:xfrm>
          <a:off x="774700" y="1601331"/>
          <a:ext cx="8521701" cy="246336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63309"/>
                <a:gridCol w="724066"/>
                <a:gridCol w="710141"/>
                <a:gridCol w="1545602"/>
                <a:gridCol w="1420284"/>
                <a:gridCol w="1684846"/>
                <a:gridCol w="1573451"/>
              </a:tblGrid>
              <a:tr h="441295">
                <a:tc>
                  <a:txBody>
                    <a:bodyPr/>
                    <a:lstStyle/>
                    <a:p>
                      <a:pPr algn="ctr">
                        <a:defRPr sz="1400">
                          <a:latin typeface="PingFang TC Semibold"/>
                          <a:ea typeface="PingFang TC Semibold"/>
                          <a:cs typeface="PingFang TC Semibold"/>
                          <a:sym typeface="PingFang TC Semibold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项目</a:t>
                      </a:r>
                    </a:p>
                  </a:txBody>
                  <a:tcPr marL="0" marR="0" marT="0" marB="0" anchor="ctr" anchorCtr="0" horzOverflow="overflow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PingFang TC Semibold"/>
                          <a:ea typeface="PingFang TC Semibold"/>
                          <a:cs typeface="PingFang TC Semibold"/>
                          <a:sym typeface="PingFang TC Semibold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产品</a:t>
                      </a:r>
                    </a:p>
                    <a:p>
                      <a:pPr algn="ctr">
                        <a:defRPr sz="1400">
                          <a:latin typeface="PingFang TC Semibold"/>
                          <a:ea typeface="PingFang TC Semibold"/>
                          <a:cs typeface="PingFang TC Semibold"/>
                          <a:sym typeface="PingFang TC Semibold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负责人</a:t>
                      </a:r>
                    </a:p>
                  </a:txBody>
                  <a:tcPr marL="0" marR="0" marT="0" marB="0" anchor="ctr" anchorCtr="0" horzOverflow="overflow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PingFang TC Semibold"/>
                          <a:ea typeface="PingFang TC Semibold"/>
                          <a:cs typeface="PingFang TC Semibold"/>
                          <a:sym typeface="PingFang TC Semibold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技术</a:t>
                      </a:r>
                    </a:p>
                    <a:p>
                      <a:pPr algn="ctr">
                        <a:defRPr sz="1400">
                          <a:latin typeface="PingFang TC Semibold"/>
                          <a:ea typeface="PingFang TC Semibold"/>
                          <a:cs typeface="PingFang TC Semibold"/>
                          <a:sym typeface="PingFang TC Semibold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负责人</a:t>
                      </a:r>
                    </a:p>
                  </a:txBody>
                  <a:tcPr marL="0" marR="0" marT="0" marB="0" anchor="ctr" anchorCtr="0" horzOverflow="overflow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PingFang TC Semibold"/>
                          <a:ea typeface="PingFang TC Semibold"/>
                          <a:cs typeface="PingFang TC Semibold"/>
                          <a:sym typeface="PingFang TC Semibold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项目里程碑</a:t>
                      </a:r>
                    </a:p>
                  </a:txBody>
                  <a:tcPr marL="0" marR="0" marT="0" marB="0" anchor="ctr" anchorCtr="0" horzOverflow="overflow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PingFang TC Semibold"/>
                          <a:ea typeface="PingFang TC Semibold"/>
                          <a:cs typeface="PingFang TC Semibold"/>
                          <a:sym typeface="PingFang TC Semibold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本周进展</a:t>
                      </a:r>
                    </a:p>
                  </a:txBody>
                  <a:tcPr marL="0" marR="0" marT="0" marB="0" anchor="ctr" anchorCtr="0" horzOverflow="overflow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PingFang TC Semibold"/>
                          <a:ea typeface="PingFang TC Semibold"/>
                          <a:cs typeface="PingFang TC Semibold"/>
                          <a:sym typeface="PingFang TC Semibold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本周计划</a:t>
                      </a:r>
                    </a:p>
                  </a:txBody>
                  <a:tcPr marL="0" marR="0" marT="0" marB="0" anchor="ctr" anchorCtr="0" horzOverflow="overflow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PingFang TC Semibold"/>
                          <a:ea typeface="PingFang TC Semibold"/>
                          <a:cs typeface="PingFang TC Semibold"/>
                          <a:sym typeface="PingFang TC Semibold"/>
                        </a:defRPr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问题与风险</a:t>
                      </a:r>
                    </a:p>
                  </a:txBody>
                  <a:tcPr marL="0" marR="0" marT="0" marB="0" anchor="ctr" anchorCtr="0" horzOverflow="overflow">
                    <a:solidFill>
                      <a:srgbClr val="8EB4E3"/>
                    </a:solidFill>
                  </a:tcPr>
                </a:tc>
              </a:tr>
              <a:tr h="1290545">
                <a:tc>
                  <a:txBody>
                    <a:bodyPr/>
                    <a:lstStyle/>
                    <a:p>
                      <a:pPr algn="l">
                        <a:defRPr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  <a:r>
                        <a:t>验证码项目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 孙奇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符德煌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PingFang TC Regular"/>
                          <a:ea typeface="PingFang TC Regular"/>
                          <a:cs typeface="PingFang TC Regular"/>
                          <a:sym typeface="PingFang TC Regular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立项：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12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月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15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日</a:t>
                      </a:r>
                    </a:p>
                    <a:p>
                      <a:pPr algn="l">
                        <a:defRPr>
                          <a:latin typeface="PingFang TC Regular"/>
                          <a:ea typeface="PingFang TC Regular"/>
                          <a:cs typeface="PingFang TC Regular"/>
                          <a:sym typeface="PingFang TC Regular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需求分析：12</a:t>
                      </a:r>
                      <a:r>
                        <a:t>月29日</a:t>
                      </a:r>
                    </a:p>
                    <a:p>
                      <a:pPr algn="l">
                        <a:defRPr>
                          <a:latin typeface="PingFang TC Regular"/>
                          <a:ea typeface="PingFang TC Regular"/>
                          <a:cs typeface="PingFang TC Regular"/>
                          <a:sym typeface="PingFang TC Regular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方案设计：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月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日</a:t>
                      </a:r>
                    </a:p>
                    <a:p>
                      <a:pPr algn="l">
                        <a:defRPr>
                          <a:latin typeface="PingFang TC Regular"/>
                          <a:ea typeface="PingFang TC Regular"/>
                          <a:cs typeface="PingFang TC Regular"/>
                          <a:sym typeface="PingFang TC Regular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开发：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月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日</a:t>
                      </a:r>
                    </a:p>
                    <a:p>
                      <a:pPr algn="l">
                        <a:defRPr>
                          <a:latin typeface="PingFang TC Regular"/>
                          <a:ea typeface="PingFang TC Regular"/>
                          <a:cs typeface="PingFang TC Regular"/>
                          <a:sym typeface="PingFang TC Regular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测试：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月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26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日</a:t>
                      </a:r>
                    </a:p>
                    <a:p>
                      <a:pPr algn="l">
                        <a:defRPr>
                          <a:latin typeface="PingFang TC Regular"/>
                          <a:ea typeface="PingFang TC Regular"/>
                          <a:cs typeface="PingFang TC Regular"/>
                          <a:sym typeface="PingFang TC Regular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上线：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月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日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 1、完成调研分析工作，基于分析的结果进行鼠标行为的特征转换工作，形成4个特征大类，待细化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 1、现有技术调研与破解技术算法风险规避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 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人机识别项目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孙奇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符德煌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PingFang TC Regular"/>
                          <a:ea typeface="PingFang TC Regular"/>
                          <a:cs typeface="PingFang TC Regular"/>
                          <a:sym typeface="PingFang TC Regular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立项：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10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月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23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日</a:t>
                      </a:r>
                    </a:p>
                    <a:p>
                      <a:pPr algn="l">
                        <a:defRPr>
                          <a:latin typeface="PingFang TC Regular"/>
                          <a:ea typeface="PingFang TC Regular"/>
                          <a:cs typeface="PingFang TC Regular"/>
                          <a:sym typeface="PingFang TC Regular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需求分析：10</a:t>
                      </a:r>
                      <a:r>
                        <a:t>月27</a:t>
                      </a:r>
                    </a:p>
                    <a:p>
                      <a:pPr algn="l">
                        <a:defRPr>
                          <a:latin typeface="PingFang TC Regular"/>
                          <a:ea typeface="PingFang TC Regular"/>
                          <a:cs typeface="PingFang TC Regular"/>
                          <a:sym typeface="PingFang TC Regular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方案设计：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10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月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29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日</a:t>
                      </a:r>
                    </a:p>
                    <a:p>
                      <a:pPr algn="l">
                        <a:defRPr>
                          <a:latin typeface="PingFang TC Regular"/>
                          <a:ea typeface="PingFang TC Regular"/>
                          <a:cs typeface="PingFang TC Regular"/>
                          <a:sym typeface="PingFang TC Regular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开发：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11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月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13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日</a:t>
                      </a:r>
                    </a:p>
                    <a:p>
                      <a:pPr algn="l">
                        <a:defRPr>
                          <a:latin typeface="PingFang TC Regular"/>
                          <a:ea typeface="PingFang TC Regular"/>
                          <a:cs typeface="PingFang TC Regular"/>
                          <a:sym typeface="PingFang TC Regular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测试：12月20日</a:t>
                      </a:r>
                    </a:p>
                    <a:p>
                      <a:pPr algn="l">
                        <a:defRPr>
                          <a:latin typeface="PingFang TC Regular"/>
                          <a:ea typeface="PingFang TC Regular"/>
                          <a:cs typeface="PingFang TC Regular"/>
                          <a:sym typeface="PingFang TC Regular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上线：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月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日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1、待接收客户业务数据进行模型调优和验证 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1、待接收客户业务数据进行模型调优和验证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1、客户数据因客户内部的排期时间无法在12月分内到达，尚未能够在客户数据上进行展开基于客户数据的模型调优和验证</a:t>
                      </a:r>
                    </a:p>
                  </a:txBody>
                  <a:tcPr marL="0" marR="0" marT="0" marB="0" anchor="ctr" anchorCtr="0" horzOverflow="overflow"/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 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 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 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 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 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 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 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