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6" r:id="rId2"/>
    <p:sldId id="293" r:id="rId3"/>
    <p:sldId id="294" r:id="rId4"/>
    <p:sldId id="295" r:id="rId5"/>
    <p:sldId id="315" r:id="rId6"/>
    <p:sldId id="296" r:id="rId7"/>
    <p:sldId id="297" r:id="rId8"/>
    <p:sldId id="316" r:id="rId9"/>
    <p:sldId id="317" r:id="rId10"/>
    <p:sldId id="298" r:id="rId11"/>
  </p:sldIdLst>
  <p:sldSz cx="9144000" cy="6858000" type="screen4x3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333399"/>
    <a:srgbClr val="FFCC66"/>
    <a:srgbClr val="363080"/>
    <a:srgbClr val="5850A5"/>
    <a:srgbClr val="342F61"/>
    <a:srgbClr val="463F83"/>
    <a:srgbClr val="E2EC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098" autoAdjust="0"/>
  </p:normalViewPr>
  <p:slideViewPr>
    <p:cSldViewPr>
      <p:cViewPr>
        <p:scale>
          <a:sx n="84" d="100"/>
          <a:sy n="84" d="100"/>
        </p:scale>
        <p:origin x="-708" y="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B8A94975-2721-421C-A744-71CFCA4042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80931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54EFFFE-E58A-4011-AC6C-0A90E075B5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58073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3A0F8D2-0412-45CA-8EA4-A28F4F6A39BA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338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34978F3-1D39-4EC2-B0F2-380B515D6036}" type="slidenum">
              <a:rPr lang="en-GB" altLang="en-US"/>
              <a:pPr>
                <a:spcBef>
                  <a:spcPct val="0"/>
                </a:spcBef>
              </a:pPr>
              <a:t>2</a:t>
            </a:fld>
            <a:endParaRPr lang="en-GB" altLang="en-US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163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4B9D76D-2709-49B6-A1DE-CD8C09DB6D42}" type="slidenum">
              <a:rPr lang="en-GB" altLang="en-US"/>
              <a:pPr>
                <a:spcBef>
                  <a:spcPct val="0"/>
                </a:spcBef>
              </a:pPr>
              <a:t>3</a:t>
            </a:fld>
            <a:endParaRPr lang="en-GB" alt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56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7FD94D8-107E-4150-A7B1-D8648BE62912}" type="slidenum">
              <a:rPr lang="en-GB" altLang="en-US"/>
              <a:pPr>
                <a:spcBef>
                  <a:spcPct val="0"/>
                </a:spcBef>
              </a:pPr>
              <a:t>4</a:t>
            </a:fld>
            <a:endParaRPr lang="en-GB" altLang="en-US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123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C0F5AA4-4A5C-4102-914A-03C0DFBEE1E0}" type="slidenum">
              <a:rPr lang="en-GB" altLang="en-US"/>
              <a:pPr>
                <a:spcBef>
                  <a:spcPct val="0"/>
                </a:spcBef>
              </a:pPr>
              <a:t>6</a:t>
            </a:fld>
            <a:endParaRPr lang="en-GB" alt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976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077FE1E-7FC5-4C55-9FDF-9CAFDF27DB87}" type="slidenum">
              <a:rPr lang="en-GB" altLang="en-US"/>
              <a:pPr>
                <a:spcBef>
                  <a:spcPct val="0"/>
                </a:spcBef>
              </a:pPr>
              <a:t>7</a:t>
            </a:fld>
            <a:endParaRPr lang="en-GB" alt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388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029E177-52D9-40CF-8EB3-B741BE03E4BC}" type="slidenum">
              <a:rPr lang="en-GB" altLang="en-US"/>
              <a:pPr>
                <a:spcBef>
                  <a:spcPct val="0"/>
                </a:spcBef>
              </a:pPr>
              <a:t>10</a:t>
            </a:fld>
            <a:endParaRPr lang="en-GB" alt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753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242093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  <a:cs typeface="Arial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6605588"/>
            <a:ext cx="9139238" cy="27781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  <a:cs typeface="Arial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-3175" y="2420938"/>
            <a:ext cx="9147175" cy="2159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  <a:cs typeface="Arial" charset="0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68313" y="296863"/>
            <a:ext cx="7989887" cy="16557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468313" y="3886200"/>
            <a:ext cx="7304087" cy="1752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605588"/>
            <a:ext cx="2133600" cy="279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605588"/>
            <a:ext cx="2895600" cy="279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605588"/>
            <a:ext cx="2133600" cy="279400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F84E31A-4B65-408E-A0CB-C30DACEA2F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2015294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B81954-A5D2-456E-BC13-79F18F69D0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6756428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7025" y="260350"/>
            <a:ext cx="2071688" cy="5832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67425" cy="5832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51E001-F72D-456D-9599-E5A68830CD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2156739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019DD95-ED75-47D4-8A39-7BE6928CFA3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39273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46D9DF-FDB0-482B-9EFF-A7D65879A2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6681651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92CE6A-ADEA-48B6-A72B-374A6EF464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1538609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4313"/>
            <a:ext cx="4068763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484313"/>
            <a:ext cx="4070350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49D9BE-EA73-43EC-BF5D-C464707166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9021828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D1A8DC-F0C9-4B70-AF48-1452343B7E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8237136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4ABBB-4184-4DCC-9C08-EEFB8AAAD3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1848159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1FCB3-1C08-4F1D-A59B-2289C8CF65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383270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A5779E-9D7F-4A3A-903B-A0A3B11467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1312531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EAA37-8820-4369-9C85-2B605DB50A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3704061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-3175" y="0"/>
            <a:ext cx="9144000" cy="119697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  <a:cs typeface="Arial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-3175" y="1089025"/>
            <a:ext cx="9147175" cy="2159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  <a:cs typeface="Arial" charset="0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0350"/>
            <a:ext cx="8291513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4313"/>
            <a:ext cx="8291513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6605588"/>
            <a:ext cx="9139238" cy="27781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  <a:cs typeface="Arial" charset="0"/>
            </a:endParaRP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61138"/>
            <a:ext cx="2133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61138"/>
            <a:ext cx="2895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61138"/>
            <a:ext cx="2133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E46B10BA-5E66-4044-A19A-A97D2AA214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4" r:id="rId12"/>
  </p:sldLayoutIdLst>
  <p:transition>
    <p:wipe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ko-KR" altLang="en-US" sz="4000" dirty="0" smtClean="0">
                <a:solidFill>
                  <a:srgbClr val="FFFF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원목 </a:t>
            </a:r>
            <a:r>
              <a:rPr lang="ko-KR" altLang="en-US" sz="4000" dirty="0" err="1" smtClean="0">
                <a:solidFill>
                  <a:srgbClr val="FFFF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도마만들기</a:t>
            </a:r>
            <a:r>
              <a:rPr lang="ko-KR" altLang="en-US" sz="4000" dirty="0" smtClean="0">
                <a:solidFill>
                  <a:srgbClr val="FFFF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endParaRPr lang="en-US" altLang="en-US" sz="4000" dirty="0" smtClean="0">
              <a:solidFill>
                <a:srgbClr val="FFFF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9932" y="5733256"/>
            <a:ext cx="4752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한국레진목공예협회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소속 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우스레공방</a:t>
            </a:r>
            <a:endParaRPr lang="ko-KR" altLang="en-US" sz="2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15516" y="224644"/>
            <a:ext cx="8229600" cy="11430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 sz="4000" dirty="0" smtClean="0">
                <a:solidFill>
                  <a:srgbClr val="FFFF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5. </a:t>
            </a:r>
            <a:r>
              <a:rPr lang="ko-KR" altLang="en-US" sz="4000" dirty="0" smtClean="0">
                <a:solidFill>
                  <a:srgbClr val="FFFF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도마관리</a:t>
            </a:r>
            <a:endParaRPr lang="en-US" altLang="en-US" sz="4000" dirty="0" smtClean="0">
              <a:solidFill>
                <a:srgbClr val="FFFF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7016" y="1664803"/>
            <a:ext cx="88569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원목을 가구재로 사용하기 위해서는 건조가 생명이다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건조가 완전치 않으면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사용중에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틀어짐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갈라짐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부패등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다양한 문제가 생긴다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그래서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함수율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측정후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제작에 들어간다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함수율이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10%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미만이어야 한다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또한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사용중에도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수분을 빨아 댕기기에 관리도 철저히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해야한다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사용전에는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물코팅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한다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제작시에도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물샌딩을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여러 번 한다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사용후에는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반드시 세척한다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뜨거운물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사용 않고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햇빛에 말리지 않는다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통풍이 잘되는 곳에 보관한다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칼질을 많이 하였을 경우는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사포질을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한다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사포후에는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미네랄오일 마감 해준다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샆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</a:t>
            </a:r>
            <a:r>
              <a:rPr lang="ko-KR" altLang="en-US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들어가며</a:t>
            </a:r>
            <a:r>
              <a:rPr lang="en-US" altLang="ko-KR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……</a:t>
            </a:r>
            <a:endParaRPr lang="en-US" altLang="en-US" sz="4000" dirty="0" smtClean="0">
              <a:solidFill>
                <a:srgbClr val="FFFF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latinLnBrk="1">
              <a:buNone/>
            </a:pPr>
            <a:r>
              <a:rPr lang="ko-KR" altLang="en-US" sz="1600" b="1" dirty="0">
                <a:solidFill>
                  <a:schemeClr val="tx1"/>
                </a:solidFill>
              </a:rPr>
              <a:t>가구는 우리의 실생활에서 항상 함께 하는 존재이다</a:t>
            </a:r>
          </a:p>
          <a:p>
            <a:pPr marL="0" indent="0" latinLnBrk="1">
              <a:buNone/>
            </a:pPr>
            <a:r>
              <a:rPr lang="ko-KR" altLang="en-US" sz="1600" b="1" dirty="0">
                <a:solidFill>
                  <a:schemeClr val="tx1"/>
                </a:solidFill>
              </a:rPr>
              <a:t>또한 잠깐 쓰고 버릴 </a:t>
            </a:r>
            <a:r>
              <a:rPr lang="en-US" altLang="ko-KR" sz="1600" b="1" dirty="0">
                <a:solidFill>
                  <a:schemeClr val="tx1"/>
                </a:solidFill>
              </a:rPr>
              <a:t>1</a:t>
            </a:r>
            <a:r>
              <a:rPr lang="ko-KR" altLang="en-US" sz="1600" b="1" dirty="0">
                <a:solidFill>
                  <a:schemeClr val="tx1"/>
                </a:solidFill>
              </a:rPr>
              <a:t>회성의 물품이 아니기에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가구를 </a:t>
            </a:r>
            <a:r>
              <a:rPr lang="ko-KR" altLang="en-US" sz="1600" b="1" dirty="0">
                <a:solidFill>
                  <a:schemeClr val="tx1"/>
                </a:solidFill>
              </a:rPr>
              <a:t>선택할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때 </a:t>
            </a:r>
            <a:r>
              <a:rPr lang="ko-KR" altLang="en-US" sz="1600" b="1" dirty="0">
                <a:solidFill>
                  <a:schemeClr val="tx1"/>
                </a:solidFill>
              </a:rPr>
              <a:t>많은 신중을 기한다</a:t>
            </a:r>
          </a:p>
          <a:p>
            <a:pPr marL="0" indent="0" latinLnBrk="1">
              <a:buNone/>
            </a:pPr>
            <a:r>
              <a:rPr lang="ko-KR" altLang="en-US" sz="1600" b="1" dirty="0" smtClean="0">
                <a:solidFill>
                  <a:schemeClr val="tx1"/>
                </a:solidFill>
              </a:rPr>
              <a:t>가구를  선택할 </a:t>
            </a:r>
            <a:r>
              <a:rPr lang="ko-KR" altLang="en-US" sz="1600" b="1" dirty="0">
                <a:solidFill>
                  <a:schemeClr val="tx1"/>
                </a:solidFill>
              </a:rPr>
              <a:t>때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원목가구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를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</a:rPr>
              <a:t>선택하곤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한다  견고하고  고급스럽고  </a:t>
            </a:r>
            <a:r>
              <a:rPr lang="ko-KR" altLang="en-US" sz="1600" b="1" dirty="0">
                <a:solidFill>
                  <a:schemeClr val="tx1"/>
                </a:solidFill>
              </a:rPr>
              <a:t>자연스러워 보이기에 눈길을 끄는데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이러한</a:t>
            </a:r>
            <a:r>
              <a:rPr lang="ko-KR" altLang="en-US" sz="1600" b="1" dirty="0">
                <a:solidFill>
                  <a:schemeClr val="tx1"/>
                </a:solidFill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 원목제품을  </a:t>
            </a:r>
            <a:r>
              <a:rPr lang="ko-KR" altLang="en-US" sz="1600" b="1" dirty="0">
                <a:solidFill>
                  <a:schemeClr val="tx1"/>
                </a:solidFill>
              </a:rPr>
              <a:t>완제품으로 구매하곤 한다</a:t>
            </a:r>
          </a:p>
          <a:p>
            <a:pPr marL="0" indent="0" latinLnBrk="1">
              <a:buNone/>
            </a:pPr>
            <a:r>
              <a:rPr lang="ko-KR" altLang="en-US" sz="1600" b="1" dirty="0">
                <a:solidFill>
                  <a:schemeClr val="tx1"/>
                </a:solidFill>
              </a:rPr>
              <a:t>하지만 이러한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목공품을  </a:t>
            </a:r>
            <a:r>
              <a:rPr lang="ko-KR" altLang="en-US" sz="1600" b="1" dirty="0">
                <a:solidFill>
                  <a:schemeClr val="tx1"/>
                </a:solidFill>
              </a:rPr>
              <a:t>직접 만들어 </a:t>
            </a:r>
            <a:r>
              <a:rPr lang="ko-KR" altLang="en-US" sz="1600" b="1" dirty="0" err="1">
                <a:solidFill>
                  <a:schemeClr val="tx1"/>
                </a:solidFill>
              </a:rPr>
              <a:t>볼수</a:t>
            </a:r>
            <a:r>
              <a:rPr lang="ko-KR" altLang="en-US" sz="1600" b="1" dirty="0">
                <a:solidFill>
                  <a:schemeClr val="tx1"/>
                </a:solidFill>
              </a:rPr>
              <a:t> 있다면 더욱더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특별하지  않을까  생각 해본다     목공품은 </a:t>
            </a:r>
            <a:r>
              <a:rPr lang="ko-KR" altLang="en-US" sz="1600" b="1" dirty="0">
                <a:solidFill>
                  <a:schemeClr val="tx1"/>
                </a:solidFill>
              </a:rPr>
              <a:t>나무가 가진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특유의  </a:t>
            </a:r>
            <a:r>
              <a:rPr lang="ko-KR" altLang="en-US" sz="1600" b="1" dirty="0">
                <a:solidFill>
                  <a:schemeClr val="tx1"/>
                </a:solidFill>
              </a:rPr>
              <a:t>따뜻하고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감성적이며 </a:t>
            </a:r>
            <a:r>
              <a:rPr lang="ko-KR" altLang="en-US" sz="1600" b="1" dirty="0">
                <a:solidFill>
                  <a:schemeClr val="tx1"/>
                </a:solidFill>
              </a:rPr>
              <a:t>건강한 느낌을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 그대로 </a:t>
            </a:r>
            <a:r>
              <a:rPr lang="ko-KR" altLang="en-US" sz="1600" b="1" dirty="0">
                <a:solidFill>
                  <a:schemeClr val="tx1"/>
                </a:solidFill>
              </a:rPr>
              <a:t>표현 해내고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있다</a:t>
            </a:r>
            <a:r>
              <a:rPr lang="ko-KR" altLang="en-US" sz="1600" b="1" dirty="0">
                <a:solidFill>
                  <a:schemeClr val="tx1"/>
                </a:solidFill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 따라서 나무로  </a:t>
            </a:r>
            <a:r>
              <a:rPr lang="ko-KR" altLang="en-US" sz="1600" b="1" dirty="0">
                <a:solidFill>
                  <a:schemeClr val="tx1"/>
                </a:solidFill>
              </a:rPr>
              <a:t>무엇을 표현 해낸다는 것은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그 행위 자체만으로도  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힐링을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 err="1">
                <a:solidFill>
                  <a:schemeClr val="tx1"/>
                </a:solidFill>
              </a:rPr>
              <a:t>느낄수</a:t>
            </a:r>
            <a:r>
              <a:rPr lang="ko-KR" altLang="en-US" sz="1600" b="1" dirty="0">
                <a:solidFill>
                  <a:schemeClr val="tx1"/>
                </a:solidFill>
              </a:rPr>
              <a:t> 있다</a:t>
            </a:r>
          </a:p>
          <a:p>
            <a:pPr marL="0" indent="0" latinLnBrk="1">
              <a:buNone/>
            </a:pPr>
            <a:r>
              <a:rPr lang="ko-KR" altLang="en-US" sz="1600" b="1" dirty="0" smtClean="0">
                <a:solidFill>
                  <a:schemeClr val="tx1"/>
                </a:solidFill>
              </a:rPr>
              <a:t>모든 </a:t>
            </a:r>
            <a:r>
              <a:rPr lang="ko-KR" altLang="en-US" sz="1600" b="1" dirty="0">
                <a:solidFill>
                  <a:schemeClr val="tx1"/>
                </a:solidFill>
              </a:rPr>
              <a:t>가정에는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1</a:t>
            </a:r>
            <a:r>
              <a:rPr lang="ko-KR" altLang="en-US" sz="1600" b="1" dirty="0">
                <a:solidFill>
                  <a:schemeClr val="tx1"/>
                </a:solidFill>
              </a:rPr>
              <a:t>개 이상씩의 도마는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있다  환경문제가  날이 </a:t>
            </a:r>
            <a:r>
              <a:rPr lang="ko-KR" altLang="en-US" sz="1600" b="1" dirty="0">
                <a:solidFill>
                  <a:schemeClr val="tx1"/>
                </a:solidFill>
              </a:rPr>
              <a:t>갈수록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대두되는 </a:t>
            </a:r>
            <a:r>
              <a:rPr lang="ko-KR" altLang="en-US" sz="1600" b="1" dirty="0">
                <a:solidFill>
                  <a:schemeClr val="tx1"/>
                </a:solidFill>
              </a:rPr>
              <a:t>현 시점에서 모든 가정이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몸에  좋지 </a:t>
            </a:r>
            <a:r>
              <a:rPr lang="ko-KR" altLang="en-US" sz="1600" b="1" dirty="0">
                <a:solidFill>
                  <a:schemeClr val="tx1"/>
                </a:solidFill>
              </a:rPr>
              <a:t>않은 플라스틱 도마나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저급한도마</a:t>
            </a:r>
            <a:r>
              <a:rPr lang="en-US" altLang="ko-KR" sz="1600" b="1" dirty="0">
                <a:solidFill>
                  <a:schemeClr val="tx1"/>
                </a:solidFill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</a:rPr>
              <a:t>제작공정을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알지 </a:t>
            </a:r>
            <a:r>
              <a:rPr lang="ko-KR" altLang="en-US" sz="1600" b="1" dirty="0">
                <a:solidFill>
                  <a:schemeClr val="tx1"/>
                </a:solidFill>
              </a:rPr>
              <a:t>못하는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 도마가 </a:t>
            </a:r>
            <a:r>
              <a:rPr lang="ko-KR" altLang="en-US" sz="1600" b="1" dirty="0">
                <a:solidFill>
                  <a:schemeClr val="tx1"/>
                </a:solidFill>
              </a:rPr>
              <a:t>아닌 원목도마를 사용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하는게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 좋을 것이다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marL="0" indent="0" latinLnBrk="1">
              <a:buNone/>
            </a:pPr>
            <a:endParaRPr lang="ko-KR" altLang="en-US" sz="1600" b="1" dirty="0">
              <a:solidFill>
                <a:schemeClr val="tx1"/>
              </a:solidFill>
            </a:endParaRPr>
          </a:p>
          <a:p>
            <a:pPr marL="0" indent="0" latinLnBrk="1">
              <a:buNone/>
            </a:pPr>
            <a:r>
              <a:rPr lang="ko-KR" altLang="en-US" sz="1600" b="1" dirty="0">
                <a:solidFill>
                  <a:schemeClr val="tx1"/>
                </a:solidFill>
              </a:rPr>
              <a:t>또한 나무 수종에 대한 지식과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도마 사용법</a:t>
            </a:r>
            <a:r>
              <a:rPr lang="en-US" altLang="ko-KR" sz="1600" b="1" dirty="0">
                <a:solidFill>
                  <a:schemeClr val="tx1"/>
                </a:solidFill>
              </a:rPr>
              <a:t>,</a:t>
            </a:r>
            <a:r>
              <a:rPr lang="ko-KR" altLang="en-US" sz="1600" b="1" dirty="0">
                <a:solidFill>
                  <a:schemeClr val="tx1"/>
                </a:solidFill>
              </a:rPr>
              <a:t>관리법을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배워 </a:t>
            </a:r>
            <a:r>
              <a:rPr lang="ko-KR" altLang="en-US" sz="1600" b="1" dirty="0">
                <a:solidFill>
                  <a:schemeClr val="tx1"/>
                </a:solidFill>
              </a:rPr>
              <a:t>두어서</a:t>
            </a:r>
          </a:p>
          <a:p>
            <a:pPr marL="0" indent="0" latinLnBrk="1">
              <a:buNone/>
            </a:pPr>
            <a:r>
              <a:rPr lang="ko-KR" altLang="en-US" sz="1600" b="1" dirty="0">
                <a:solidFill>
                  <a:schemeClr val="tx1"/>
                </a:solidFill>
              </a:rPr>
              <a:t>우리가족의 건강한 식생활에 도움을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줄수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있게끔  해 보도록 </a:t>
            </a:r>
            <a:r>
              <a:rPr lang="ko-KR" altLang="en-US" sz="1600" b="1" dirty="0">
                <a:solidFill>
                  <a:schemeClr val="tx1"/>
                </a:solidFill>
              </a:rPr>
              <a:t>하자</a:t>
            </a:r>
          </a:p>
          <a:p>
            <a:pPr marL="0" indent="0" latinLnBrk="1">
              <a:buNone/>
            </a:pPr>
            <a:r>
              <a:rPr lang="ko-KR" altLang="en-US" sz="1600" b="1" dirty="0">
                <a:solidFill>
                  <a:schemeClr val="tx1"/>
                </a:solidFill>
              </a:rPr>
              <a:t>그 도마를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원목부터  재단하고  </a:t>
            </a:r>
            <a:r>
              <a:rPr lang="ko-KR" altLang="en-US" sz="1600" b="1" dirty="0" err="1">
                <a:solidFill>
                  <a:schemeClr val="tx1"/>
                </a:solidFill>
              </a:rPr>
              <a:t>샌딩하고</a:t>
            </a:r>
            <a:r>
              <a:rPr lang="ko-KR" altLang="en-US" sz="1600" b="1" dirty="0">
                <a:solidFill>
                  <a:schemeClr val="tx1"/>
                </a:solidFill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오일마감까지 </a:t>
            </a:r>
            <a:r>
              <a:rPr lang="ko-KR" altLang="en-US" sz="1600" b="1" dirty="0">
                <a:solidFill>
                  <a:schemeClr val="tx1"/>
                </a:solidFill>
              </a:rPr>
              <a:t>직접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만들어   보는 </a:t>
            </a:r>
            <a:r>
              <a:rPr lang="ko-KR" altLang="en-US" sz="1600" b="1" dirty="0">
                <a:solidFill>
                  <a:schemeClr val="tx1"/>
                </a:solidFill>
              </a:rPr>
              <a:t>시간을 갖도록 해보자</a:t>
            </a:r>
          </a:p>
          <a:p>
            <a:pPr marL="0" indent="0">
              <a:buNone/>
            </a:pPr>
            <a:endParaRPr lang="ko-KR" altLang="en-US" sz="16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4000" dirty="0" smtClean="0">
                <a:solidFill>
                  <a:srgbClr val="FFFF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목차</a:t>
            </a:r>
            <a:endParaRPr lang="en-US" altLang="en-US" sz="4000" dirty="0" smtClean="0">
              <a:solidFill>
                <a:srgbClr val="FFFF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3548" y="1952836"/>
            <a:ext cx="81009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1 .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나무의 분류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2 .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가구재로 쓰이는 목재의 종류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3 .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도마재로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적합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부적합한 나무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4 .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도마재로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적합한 국내산 나무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5 .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도마관리 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 dirty="0" smtClean="0">
                <a:solidFill>
                  <a:srgbClr val="FFFF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1. </a:t>
            </a:r>
            <a:r>
              <a:rPr lang="ko-KR" altLang="en-US" sz="4000" dirty="0" smtClean="0">
                <a:solidFill>
                  <a:srgbClr val="FFFF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나무의 분류</a:t>
            </a:r>
            <a:endParaRPr lang="en-US" altLang="en-US" sz="4000" dirty="0" smtClean="0">
              <a:solidFill>
                <a:srgbClr val="FFFF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664804"/>
            <a:ext cx="81729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나무는 크게 소프트우드와 하드우드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2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분류로 나눈다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말 그대로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부드러운것과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단단한 나무이다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하드우드는 활엽수이고 소프트우드 는 침엽수라고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보면된다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부드러운 나무는 가구재로서는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적합하지않다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물론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도마재로서는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더욱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좋지가 않다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*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소프트우드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*</a:t>
            </a:r>
          </a:p>
          <a:p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소나무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전나무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오동나무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편백나무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삼나무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향나무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등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소프트나무는 조직이 조밀하지 못하여 칼질에 쉽게 상처가 생겨서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그 상처에 음식물이 베이게 되면 세균이 번식하기 좋은 환경이 된다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*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하드우드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*</a:t>
            </a:r>
          </a:p>
          <a:p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올리브나무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너도밤나무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체리나무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호두나무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단풍나무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등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하드우드는 조직이 치밀하여 상처가 덜 난다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그러나 가격이 상당히 비싸다</a:t>
            </a:r>
            <a:endParaRPr lang="ko-KR" altLang="en-US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FF00"/>
                </a:solidFill>
              </a:rPr>
              <a:t>2 </a:t>
            </a:r>
            <a:r>
              <a:rPr lang="ko-KR" altLang="en-US" dirty="0" smtClean="0">
                <a:solidFill>
                  <a:srgbClr val="FFFF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가구재로 쓰이는 나무의 종류</a:t>
            </a:r>
            <a:endParaRPr lang="ko-KR" altLang="en-US" dirty="0">
              <a:solidFill>
                <a:srgbClr val="FFFF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1664804"/>
            <a:ext cx="817290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latinLnBrk="1">
              <a:buAutoNum type="arabicPeriod"/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원목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: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제제한 나무 그 자체이다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우드슬랩테이블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등을 만든다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가구재로서는 가격이 비싸서 시장성이 작다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도마재로서는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단연 최고이다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342900" indent="-342900" latinLnBrk="1">
              <a:buAutoNum type="arabicPeriod"/>
            </a:pP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342900" indent="-342900" latinLnBrk="1">
              <a:buAutoNum type="arabicPeriod"/>
            </a:pP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집성목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: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작은 나무조각을 붙여서 만든다 원하는 크기를 만들어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낼수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있는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atinLnBrk="1"/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장점은 있으나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접착시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화학적인 접착제를 사용하므로 인체에 유해하다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atinLnBrk="1"/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342900" indent="-342900" latinLnBrk="1">
              <a:buAutoNum type="arabicPeriod" startAt="3"/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합판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: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얇은 나무를 붙여서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만듬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내구성이 가장 뛰어나다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atinLnBrk="1"/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가격이 저렴하여 인테리어현장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가구의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후면등에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사용한다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atinLnBrk="1"/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342900" indent="-342900" latinLnBrk="1">
              <a:buAutoNum type="arabicPeriod" startAt="4"/>
            </a:pP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파티클보드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en-US" altLang="ko-KR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pb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):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목재의 부스러기를 접착제와 혼합하여 압축하여 만든다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atinLnBrk="1"/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주방씽크대나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책상을 만든다 접착제의 양이 많아서 사용에 규제를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두고있다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atinLnBrk="1"/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습기에 약하다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내구성 또한 약해서 작은 충격에도 파손이 난다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atinLnBrk="1"/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342900" indent="-342900" latinLnBrk="1">
              <a:buAutoNum type="arabicPeriod" startAt="5"/>
            </a:pPr>
            <a:r>
              <a:rPr lang="en-US" altLang="ko-KR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mdf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: 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나무의 섬유질을 접착하여 만든다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가장 내구성이 약하고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atinLnBrk="1"/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습기에 약하다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인테리어 현장에서 가장 많이 사용한다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atinLnBrk="1"/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atinLnBrk="1"/>
            <a:endParaRPr lang="ko-KR" altLang="en-US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endParaRPr lang="ko-KR" altLang="en-US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9484750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 dirty="0" smtClean="0">
                <a:solidFill>
                  <a:srgbClr val="FFFF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3. </a:t>
            </a:r>
            <a:r>
              <a:rPr lang="ko-KR" altLang="en-US" sz="4000" dirty="0" err="1" smtClean="0">
                <a:solidFill>
                  <a:srgbClr val="FFFF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도마재로</a:t>
            </a:r>
            <a:r>
              <a:rPr lang="ko-KR" altLang="en-US" sz="4000" dirty="0" smtClean="0">
                <a:solidFill>
                  <a:srgbClr val="FFFF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적합</a:t>
            </a:r>
            <a:r>
              <a:rPr lang="en-US" altLang="ko-KR" sz="4000" dirty="0" smtClean="0">
                <a:solidFill>
                  <a:srgbClr val="FFFF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4000" dirty="0" smtClean="0">
                <a:solidFill>
                  <a:srgbClr val="FFFF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부적합한 나무</a:t>
            </a:r>
            <a:endParaRPr lang="en-US" altLang="en-US" sz="4000" dirty="0" smtClean="0">
              <a:solidFill>
                <a:srgbClr val="FFFF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484784"/>
            <a:ext cx="770485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*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적합한 나무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*</a:t>
            </a:r>
          </a:p>
          <a:p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너도밤나무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(beach)</a:t>
            </a:r>
          </a:p>
          <a:p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단풍나무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(hard </a:t>
            </a:r>
            <a:r>
              <a:rPr lang="en-US" altLang="ko-KR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mayple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</a:p>
          <a:p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체리나무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(cherry)</a:t>
            </a:r>
          </a:p>
          <a:p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호두나무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en-US" altLang="ko-KR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american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walnut)</a:t>
            </a:r>
          </a:p>
          <a:p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*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단단한나무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*</a:t>
            </a:r>
          </a:p>
          <a:p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아카시아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올리브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퍼플하트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등  목재가 단단하면 칼날의 튕김이 생기고 날이 무뎌진다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*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적합치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않은 나무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(soft wood)</a:t>
            </a:r>
          </a:p>
          <a:p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소나무계열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삼나무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편백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미송등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칼질에 쉽게 상처를 입고 그 상처에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세균이 번식하게 된다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*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건강에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안좋을수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있는 나무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*</a:t>
            </a:r>
          </a:p>
          <a:p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아까시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나무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: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아카시아와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아까시는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다른 수종이다 우리나라에는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아까시가많다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독성이 강한 수종이다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말이 먹으면 복통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실금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부정맥등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626" y="1444134"/>
            <a:ext cx="86049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여러 증상이 발병되어서 가축병원으로 바로 간다고 한다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캄포나무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: 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이슈가 될만한 나무이다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우리나라에서 엄청 유행을 탔으니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…</a:t>
            </a:r>
          </a:p>
          <a:p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벌채지인 호주는 사용을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안한다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거의 폐기 수준이다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미국은 한때 도마 사용을 금지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시켰다윻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독성물질인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알카로이드가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들어있어서 다량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섭취시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발작이나 사망에 이른다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미국은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캄포섭취로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인한 위험에 아동을 노출 시키지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말것을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경고한다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알러지반응이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나타나고 특히 폐질환 환자에게는 사용치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않는것이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좋다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*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안되는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나무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*</a:t>
            </a:r>
          </a:p>
          <a:p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대나무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: 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대나무는 나무가 아니고 풀이다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결에서 섬유질이 많이 일어나며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칼질시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단단한 섬유질이 부러지거나 잘려서 음식에 들어가 맹장염의 원인이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될수있다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결에 따라 쉽게 쪼개진다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줄기속에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실리카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라는 입자가 생기는데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유리파편 같다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접착제를 사용한 제품이 많은데 우리는 어떠한 접착제를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사용 하였는지 모른다</a:t>
            </a:r>
            <a:endParaRPr lang="ko-KR" altLang="en-US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8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도마에 적합수종</a:t>
            </a:r>
            <a:r>
              <a:rPr lang="en-US" altLang="ko-KR" sz="18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1800" dirty="0" err="1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안되는</a:t>
            </a:r>
            <a:r>
              <a:rPr lang="ko-KR" altLang="en-US" sz="18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수종을 구분해 보았다</a:t>
            </a:r>
            <a:endParaRPr lang="en-US" altLang="ko-KR" sz="1800" dirty="0" smtClean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선진국은 도마에 대한 위생관리법이 있으나 우리나라는 없다</a:t>
            </a:r>
            <a:endParaRPr lang="en-US" altLang="ko-KR" sz="1800" dirty="0" smtClean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그래서 저급한 </a:t>
            </a:r>
            <a:r>
              <a:rPr lang="ko-KR" altLang="en-US" sz="1800" dirty="0" err="1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수종및</a:t>
            </a:r>
            <a:r>
              <a:rPr lang="ko-KR" altLang="en-US" sz="18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종류가 시중에 유통되고 있다</a:t>
            </a:r>
            <a:endParaRPr lang="en-US" altLang="ko-KR" sz="1800" dirty="0" smtClean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우리는 건강이나 </a:t>
            </a:r>
            <a:r>
              <a:rPr lang="ko-KR" altLang="en-US" sz="1800" dirty="0" err="1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유행등에</a:t>
            </a:r>
            <a:r>
              <a:rPr lang="ko-KR" altLang="en-US" sz="18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매우 민감하게 반응한다</a:t>
            </a:r>
            <a:endParaRPr lang="en-US" altLang="ko-KR" sz="1800" dirty="0" smtClean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이 </a:t>
            </a:r>
            <a:r>
              <a:rPr lang="ko-KR" altLang="en-US" sz="1800" dirty="0" err="1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두가지가</a:t>
            </a:r>
            <a:r>
              <a:rPr lang="ko-KR" altLang="en-US" sz="18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나쁜 방향으로 </a:t>
            </a:r>
            <a:r>
              <a:rPr lang="ko-KR" altLang="en-US" sz="1800" dirty="0" err="1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나갈때가</a:t>
            </a:r>
            <a:r>
              <a:rPr lang="ko-KR" altLang="en-US" sz="18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많고 </a:t>
            </a:r>
            <a:r>
              <a:rPr lang="ko-KR" altLang="en-US" sz="180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소비자들은 어떤 </a:t>
            </a:r>
            <a:r>
              <a:rPr lang="ko-KR" altLang="en-US" sz="18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도마가</a:t>
            </a:r>
            <a:endParaRPr lang="en-US" altLang="ko-KR" sz="1800" dirty="0" smtClean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좋은지 </a:t>
            </a:r>
            <a:r>
              <a:rPr lang="ko-KR" altLang="en-US" sz="1800" dirty="0" err="1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모른채</a:t>
            </a:r>
            <a:r>
              <a:rPr lang="ko-KR" altLang="en-US" sz="18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광고나 유행에 쉽게 빠져버린다</a:t>
            </a:r>
            <a:endParaRPr lang="en-US" altLang="ko-KR" sz="1800" dirty="0" smtClean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도마에 대한 정확한 정보가 없고 좋지 않은 제품이 </a:t>
            </a:r>
            <a:r>
              <a:rPr lang="ko-KR" altLang="en-US" sz="1800" dirty="0" err="1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많은것이</a:t>
            </a:r>
            <a:r>
              <a:rPr lang="ko-KR" altLang="en-US" sz="18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현실이다</a:t>
            </a:r>
            <a:endParaRPr lang="en-US" altLang="ko-KR" sz="1800" dirty="0" smtClean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sz="1800" dirty="0" err="1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도마재로서</a:t>
            </a:r>
            <a:r>
              <a:rPr lang="ko-KR" altLang="en-US" sz="18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1800" dirty="0" err="1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맞지않는</a:t>
            </a:r>
            <a:r>
              <a:rPr lang="ko-KR" altLang="en-US" sz="18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대나무</a:t>
            </a:r>
            <a:r>
              <a:rPr lang="en-US" altLang="ko-KR" sz="18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18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주의를 요하는 </a:t>
            </a:r>
            <a:r>
              <a:rPr lang="ko-KR" altLang="en-US" sz="1800" dirty="0" err="1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캄포나무</a:t>
            </a:r>
            <a:r>
              <a:rPr lang="en-US" altLang="ko-KR" sz="18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18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소나무종류</a:t>
            </a:r>
            <a:r>
              <a:rPr lang="en-US" altLang="ko-KR" sz="18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,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미세 플라스틱을 나오게 하는 플라스틱도마 이러한 것들이 정보도 없이 유행에 따라 시장에 유통되는 상황이다</a:t>
            </a:r>
            <a:endParaRPr lang="en-US" altLang="ko-KR" sz="1800" dirty="0" smtClean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어느 가정이나 한 개 씩이라도 꼭 있는 도마</a:t>
            </a:r>
            <a:r>
              <a:rPr lang="en-US" altLang="ko-KR" sz="18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!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잘 사용 해 보길 권한다</a:t>
            </a:r>
            <a:endParaRPr lang="ko-KR" altLang="en-US" sz="1800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1389651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FF00"/>
                </a:solidFill>
              </a:rPr>
              <a:t>4.</a:t>
            </a:r>
            <a:r>
              <a:rPr lang="ko-KR" altLang="en-US" dirty="0" err="1" smtClean="0">
                <a:solidFill>
                  <a:srgbClr val="FFFF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도마재로</a:t>
            </a:r>
            <a:r>
              <a:rPr lang="ko-KR" altLang="en-US" dirty="0" smtClean="0">
                <a:solidFill>
                  <a:srgbClr val="FFFF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적합한 국내산 나무</a:t>
            </a:r>
            <a:endParaRPr lang="ko-KR" altLang="en-US" dirty="0">
              <a:solidFill>
                <a:srgbClr val="FFFF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ko-KR" altLang="en-US" sz="18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느티나무</a:t>
            </a:r>
            <a:endParaRPr lang="en-US" altLang="ko-KR" sz="1800" dirty="0" smtClean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buAutoNum type="arabicPeriod"/>
            </a:pPr>
            <a:r>
              <a:rPr lang="ko-KR" altLang="en-US" sz="18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밤나무</a:t>
            </a:r>
            <a:endParaRPr lang="en-US" altLang="ko-KR" sz="1800" dirty="0" smtClean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buAutoNum type="arabicPeriod"/>
            </a:pPr>
            <a:r>
              <a:rPr lang="ko-KR" altLang="en-US" sz="18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참나무</a:t>
            </a:r>
            <a:endParaRPr lang="en-US" altLang="ko-KR" sz="1800" dirty="0" smtClean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buAutoNum type="arabicPeriod"/>
            </a:pPr>
            <a:r>
              <a:rPr lang="ko-KR" altLang="en-US" sz="1800" dirty="0" err="1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산벚나무</a:t>
            </a:r>
            <a:endParaRPr lang="en-US" altLang="ko-KR" sz="1800" dirty="0" smtClean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buAutoNum type="arabicPeriod"/>
            </a:pPr>
            <a:r>
              <a:rPr lang="ko-KR" altLang="en-US" sz="18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단풍나무</a:t>
            </a:r>
            <a:endParaRPr lang="en-US" altLang="ko-KR" sz="1800" dirty="0" smtClean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buAutoNum type="arabicPeriod"/>
            </a:pPr>
            <a:r>
              <a:rPr lang="ko-KR" altLang="en-US" sz="1800" dirty="0" err="1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물푸레</a:t>
            </a:r>
            <a:r>
              <a:rPr lang="ko-KR" altLang="en-US" sz="18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나무</a:t>
            </a:r>
            <a:endParaRPr lang="en-US" altLang="ko-KR" sz="1800" dirty="0" smtClean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buAutoNum type="arabicPeriod"/>
            </a:pPr>
            <a:r>
              <a:rPr lang="ko-KR" altLang="en-US" sz="1800" dirty="0" err="1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엄나무</a:t>
            </a:r>
            <a:r>
              <a:rPr lang="ko-KR" altLang="en-US" sz="18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18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…</a:t>
            </a:r>
            <a:r>
              <a:rPr lang="ko-KR" altLang="en-US" sz="18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등</a:t>
            </a:r>
            <a:endParaRPr lang="en-US" altLang="ko-KR" sz="1800" dirty="0" smtClean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0" indent="0">
              <a:buNone/>
            </a:pPr>
            <a:endParaRPr lang="en-US" altLang="ko-KR" sz="1800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우리의 산에도 얼마든지 </a:t>
            </a:r>
            <a:r>
              <a:rPr lang="ko-KR" altLang="en-US" sz="1800" dirty="0" err="1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도마재로</a:t>
            </a:r>
            <a:r>
              <a:rPr lang="ko-KR" altLang="en-US" sz="18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1800" dirty="0" err="1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사용할수</a:t>
            </a:r>
            <a:r>
              <a:rPr lang="ko-KR" altLang="en-US" sz="18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있는 나무가 많다</a:t>
            </a:r>
            <a:endParaRPr lang="en-US" altLang="ko-KR" sz="1800" dirty="0" smtClean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우리의 나무들로 우리 가정에 </a:t>
            </a:r>
            <a:r>
              <a:rPr lang="ko-KR" altLang="en-US" sz="1800" dirty="0" err="1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멋드러진</a:t>
            </a:r>
            <a:r>
              <a:rPr lang="ko-KR" altLang="en-US" sz="18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도마가 많이 만들어 지기를</a:t>
            </a:r>
            <a:endParaRPr lang="en-US" altLang="ko-KR" sz="1800" dirty="0" smtClean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기대 해 본다</a:t>
            </a:r>
            <a:endParaRPr lang="ko-KR" altLang="en-US" sz="1800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3581205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Default Design">
  <a:themeElements>
    <a:clrScheme name="Default Design 7">
      <a:dk1>
        <a:srgbClr val="003366"/>
      </a:dk1>
      <a:lt1>
        <a:srgbClr val="6698CC"/>
      </a:lt1>
      <a:dk2>
        <a:srgbClr val="FFFFFF"/>
      </a:dk2>
      <a:lt2>
        <a:srgbClr val="B3CCE6"/>
      </a:lt2>
      <a:accent1>
        <a:srgbClr val="336599"/>
      </a:accent1>
      <a:accent2>
        <a:srgbClr val="2E4C6B"/>
      </a:accent2>
      <a:accent3>
        <a:srgbClr val="B8CAE2"/>
      </a:accent3>
      <a:accent4>
        <a:srgbClr val="002A56"/>
      </a:accent4>
      <a:accent5>
        <a:srgbClr val="ADB8CA"/>
      </a:accent5>
      <a:accent6>
        <a:srgbClr val="294460"/>
      </a:accent6>
      <a:hlink>
        <a:srgbClr val="0B54A3"/>
      </a:hlink>
      <a:folHlink>
        <a:srgbClr val="0B73E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2ECF6"/>
        </a:solidFill>
        <a:ln w="762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2ECF6"/>
        </a:solidFill>
        <a:ln w="762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5A58"/>
        </a:dk1>
        <a:lt1>
          <a:srgbClr val="FFFFFF"/>
        </a:lt1>
        <a:dk2>
          <a:srgbClr val="008080"/>
        </a:dk2>
        <a:lt2>
          <a:srgbClr val="FFFFCC"/>
        </a:lt2>
        <a:accent1>
          <a:srgbClr val="006462"/>
        </a:accent1>
        <a:accent2>
          <a:srgbClr val="008080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007373"/>
        </a:accent6>
        <a:hlink>
          <a:srgbClr val="00ACA8"/>
        </a:hlink>
        <a:folHlink>
          <a:srgbClr val="00444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42F61"/>
        </a:dk1>
        <a:lt1>
          <a:srgbClr val="FFFFFF"/>
        </a:lt1>
        <a:dk2>
          <a:srgbClr val="8794D5"/>
        </a:dk2>
        <a:lt2>
          <a:srgbClr val="FFFFFF"/>
        </a:lt2>
        <a:accent1>
          <a:srgbClr val="504D80"/>
        </a:accent1>
        <a:accent2>
          <a:srgbClr val="9791CA"/>
        </a:accent2>
        <a:accent3>
          <a:srgbClr val="C3C8E7"/>
        </a:accent3>
        <a:accent4>
          <a:srgbClr val="DADADA"/>
        </a:accent4>
        <a:accent5>
          <a:srgbClr val="B3B2C0"/>
        </a:accent5>
        <a:accent6>
          <a:srgbClr val="8883B7"/>
        </a:accent6>
        <a:hlink>
          <a:srgbClr val="322D5A"/>
        </a:hlink>
        <a:folHlink>
          <a:srgbClr val="544C9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DBA6"/>
        </a:lt1>
        <a:dk2>
          <a:srgbClr val="000000"/>
        </a:dk2>
        <a:lt2>
          <a:srgbClr val="FFAC31"/>
        </a:lt2>
        <a:accent1>
          <a:srgbClr val="FF9900"/>
        </a:accent1>
        <a:accent2>
          <a:srgbClr val="FFCC80"/>
        </a:accent2>
        <a:accent3>
          <a:srgbClr val="FFEAD0"/>
        </a:accent3>
        <a:accent4>
          <a:srgbClr val="000000"/>
        </a:accent4>
        <a:accent5>
          <a:srgbClr val="FFCAAA"/>
        </a:accent5>
        <a:accent6>
          <a:srgbClr val="E7B973"/>
        </a:accent6>
        <a:hlink>
          <a:srgbClr val="E68A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66CCCC"/>
        </a:dk1>
        <a:lt1>
          <a:srgbClr val="FFFFFF"/>
        </a:lt1>
        <a:dk2>
          <a:srgbClr val="2E6B6B"/>
        </a:dk2>
        <a:lt2>
          <a:srgbClr val="2E6B6B"/>
        </a:lt2>
        <a:accent1>
          <a:srgbClr val="9ADEDC"/>
        </a:accent1>
        <a:accent2>
          <a:srgbClr val="45A3A1"/>
        </a:accent2>
        <a:accent3>
          <a:srgbClr val="ADBABA"/>
        </a:accent3>
        <a:accent4>
          <a:srgbClr val="DADADA"/>
        </a:accent4>
        <a:accent5>
          <a:srgbClr val="CAECEB"/>
        </a:accent5>
        <a:accent6>
          <a:srgbClr val="3E9391"/>
        </a:accent6>
        <a:hlink>
          <a:srgbClr val="45A3A1"/>
        </a:hlink>
        <a:folHlink>
          <a:srgbClr val="9ADE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B3CCE6"/>
        </a:dk1>
        <a:lt1>
          <a:srgbClr val="FFFFFF"/>
        </a:lt1>
        <a:dk2>
          <a:srgbClr val="6698CC"/>
        </a:dk2>
        <a:lt2>
          <a:srgbClr val="FFFFFF"/>
        </a:lt2>
        <a:accent1>
          <a:srgbClr val="336599"/>
        </a:accent1>
        <a:accent2>
          <a:srgbClr val="2E4C6B"/>
        </a:accent2>
        <a:accent3>
          <a:srgbClr val="B8CAE2"/>
        </a:accent3>
        <a:accent4>
          <a:srgbClr val="DADADA"/>
        </a:accent4>
        <a:accent5>
          <a:srgbClr val="ADB8CA"/>
        </a:accent5>
        <a:accent6>
          <a:srgbClr val="294460"/>
        </a:accent6>
        <a:hlink>
          <a:srgbClr val="0B54A3"/>
        </a:hlink>
        <a:folHlink>
          <a:srgbClr val="0B73E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496B2E"/>
        </a:dk1>
        <a:lt1>
          <a:srgbClr val="CCE3B5"/>
        </a:lt1>
        <a:dk2>
          <a:srgbClr val="619933"/>
        </a:dk2>
        <a:lt2>
          <a:srgbClr val="F2F8ED"/>
        </a:lt2>
        <a:accent1>
          <a:srgbClr val="94CC66"/>
        </a:accent1>
        <a:accent2>
          <a:srgbClr val="FFFFFF"/>
        </a:accent2>
        <a:accent3>
          <a:srgbClr val="E2EFD7"/>
        </a:accent3>
        <a:accent4>
          <a:srgbClr val="3D5A26"/>
        </a:accent4>
        <a:accent5>
          <a:srgbClr val="C8E2B8"/>
        </a:accent5>
        <a:accent6>
          <a:srgbClr val="E7E7E7"/>
        </a:accent6>
        <a:hlink>
          <a:srgbClr val="4891EA"/>
        </a:hlink>
        <a:folHlink>
          <a:srgbClr val="7AAFF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3366"/>
        </a:dk1>
        <a:lt1>
          <a:srgbClr val="6698CC"/>
        </a:lt1>
        <a:dk2>
          <a:srgbClr val="FFFFFF"/>
        </a:dk2>
        <a:lt2>
          <a:srgbClr val="B3CCE6"/>
        </a:lt2>
        <a:accent1>
          <a:srgbClr val="336599"/>
        </a:accent1>
        <a:accent2>
          <a:srgbClr val="2E4C6B"/>
        </a:accent2>
        <a:accent3>
          <a:srgbClr val="B8CAE2"/>
        </a:accent3>
        <a:accent4>
          <a:srgbClr val="002A56"/>
        </a:accent4>
        <a:accent5>
          <a:srgbClr val="ADB8CA"/>
        </a:accent5>
        <a:accent6>
          <a:srgbClr val="294460"/>
        </a:accent6>
        <a:hlink>
          <a:srgbClr val="0B54A3"/>
        </a:hlink>
        <a:folHlink>
          <a:srgbClr val="0B73E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10471</TotalTime>
  <Words>800</Words>
  <Application>Microsoft Office PowerPoint</Application>
  <PresentationFormat>화면 슬라이드 쇼(4:3)</PresentationFormat>
  <Paragraphs>133</Paragraphs>
  <Slides>10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Default Design</vt:lpstr>
      <vt:lpstr>원목 도마만들기 </vt:lpstr>
      <vt:lpstr>  들어가며……</vt:lpstr>
      <vt:lpstr>목차</vt:lpstr>
      <vt:lpstr>1. 나무의 분류</vt:lpstr>
      <vt:lpstr>2 가구재로 쓰이는 나무의 종류</vt:lpstr>
      <vt:lpstr>3. 도마재로 적합, 부적합한 나무</vt:lpstr>
      <vt:lpstr>PowerPoint 프레젠테이션</vt:lpstr>
      <vt:lpstr>PowerPoint 프레젠테이션</vt:lpstr>
      <vt:lpstr>4.도마재로 적합한 국내산 나무</vt:lpstr>
      <vt:lpstr>5. 도마관리</vt:lpstr>
    </vt:vector>
  </TitlesOfParts>
  <Company>Clearly Presented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Powerpoint presentation</dc:title>
  <dc:creator>Presentation Magazine</dc:creator>
  <cp:lastModifiedBy>Registered User</cp:lastModifiedBy>
  <cp:revision>96</cp:revision>
  <cp:lastPrinted>2022-07-26T05:43:17Z</cp:lastPrinted>
  <dcterms:created xsi:type="dcterms:W3CDTF">2005-03-15T10:04:38Z</dcterms:created>
  <dcterms:modified xsi:type="dcterms:W3CDTF">2022-08-23T07:14:30Z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www.presentationmagazine.com</vt:lpwstr>
  </property>
</Properties>
</file>