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5EF2D2-B133-4975-96D4-C744204B5CB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5FDDFC-09E6-4B38-8660-6B28C220D18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탄소저장 도마 만들기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ko-KR" altLang="en-US" sz="2800" dirty="0" smtClean="0"/>
              <a:t>탄소중립과 </a:t>
            </a:r>
            <a:r>
              <a:rPr lang="en-US" altLang="ko-KR" sz="2800" dirty="0" smtClean="0"/>
              <a:t>ESG </a:t>
            </a:r>
            <a:r>
              <a:rPr lang="ko-KR" altLang="en-US" sz="2800" dirty="0" err="1" smtClean="0"/>
              <a:t>실천형</a:t>
            </a:r>
            <a:r>
              <a:rPr lang="ko-KR" altLang="en-US" sz="2800" dirty="0" smtClean="0"/>
              <a:t> 프로그램 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err="1" smtClean="0"/>
              <a:t>우스레</a:t>
            </a:r>
            <a:r>
              <a:rPr lang="ko-KR" altLang="en-US" sz="2800" dirty="0" smtClean="0"/>
              <a:t> 공방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648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사업개요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프로그램명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탄소저장 </a:t>
            </a:r>
            <a:r>
              <a:rPr lang="ko-KR" altLang="en-US" dirty="0" err="1" smtClean="0">
                <a:latin typeface="+mj-ea"/>
                <a:ea typeface="+mj-ea"/>
              </a:rPr>
              <a:t>도마만들기</a:t>
            </a:r>
            <a:r>
              <a:rPr lang="ko-KR" altLang="en-US" dirty="0" smtClean="0">
                <a:latin typeface="+mj-ea"/>
                <a:ea typeface="+mj-ea"/>
              </a:rPr>
              <a:t> 체험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운영기관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우스레공방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대상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지자체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기관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학교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기업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방식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출장 또는 공방체험</a:t>
            </a:r>
            <a:r>
              <a:rPr lang="en-US" altLang="ko-KR" dirty="0" smtClean="0">
                <a:latin typeface="+mj-ea"/>
                <a:ea typeface="+mj-ea"/>
              </a:rPr>
              <a:t>(1.5~2</a:t>
            </a:r>
            <a:r>
              <a:rPr lang="ko-KR" altLang="en-US" dirty="0" smtClean="0">
                <a:latin typeface="+mj-ea"/>
                <a:ea typeface="+mj-ea"/>
              </a:rPr>
              <a:t>시간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인원</a:t>
            </a:r>
            <a:r>
              <a:rPr lang="en-US" altLang="ko-KR" dirty="0" smtClean="0">
                <a:latin typeface="+mj-ea"/>
                <a:ea typeface="+mj-ea"/>
              </a:rPr>
              <a:t>: 10</a:t>
            </a:r>
            <a:r>
              <a:rPr lang="ko-KR" altLang="en-US" dirty="0" smtClean="0">
                <a:latin typeface="+mj-ea"/>
                <a:ea typeface="+mj-ea"/>
              </a:rPr>
              <a:t>명</a:t>
            </a:r>
            <a:r>
              <a:rPr lang="en-US" altLang="ko-KR" dirty="0" smtClean="0">
                <a:latin typeface="+mj-ea"/>
                <a:ea typeface="+mj-ea"/>
              </a:rPr>
              <a:t>`~30</a:t>
            </a:r>
            <a:r>
              <a:rPr lang="ko-KR" altLang="en-US" dirty="0" smtClean="0">
                <a:latin typeface="+mj-ea"/>
                <a:ea typeface="+mj-ea"/>
              </a:rPr>
              <a:t>명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조정가능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02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프로그램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생활 속 탄소중립 실천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국산 목재 가치 및 탄소 저장 기능 체험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ESG </a:t>
            </a:r>
            <a:r>
              <a:rPr lang="ko-KR" altLang="en-US" dirty="0" smtClean="0">
                <a:latin typeface="+mj-ea"/>
                <a:ea typeface="+mj-ea"/>
              </a:rPr>
              <a:t>가치 실현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자원 순환 인식 확산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직접 체험</a:t>
            </a:r>
            <a:r>
              <a:rPr lang="ko-KR" altLang="en-US" dirty="0">
                <a:latin typeface="+mj-ea"/>
                <a:ea typeface="+mj-ea"/>
              </a:rPr>
              <a:t>을 통해 </a:t>
            </a:r>
            <a:r>
              <a:rPr lang="ko-KR" altLang="en-US" b="1" dirty="0">
                <a:latin typeface="+mj-ea"/>
                <a:ea typeface="+mj-ea"/>
              </a:rPr>
              <a:t>환경 감수성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책임 있는 소비 습관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탄소 배출 저감에 대한 실천의식</a:t>
            </a:r>
            <a:r>
              <a:rPr lang="ko-KR" altLang="en-US" dirty="0">
                <a:latin typeface="+mj-ea"/>
                <a:ea typeface="+mj-ea"/>
              </a:rPr>
              <a:t>을 높이는 것을 </a:t>
            </a:r>
            <a:r>
              <a:rPr lang="ko-KR" altLang="en-US" dirty="0" smtClean="0">
                <a:latin typeface="+mj-ea"/>
                <a:ea typeface="+mj-ea"/>
              </a:rPr>
              <a:t>목표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탄소중립 및 </a:t>
            </a:r>
            <a:r>
              <a:rPr lang="en-US" altLang="ko-KR" dirty="0" smtClean="0"/>
              <a:t>ESG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환경</a:t>
            </a:r>
            <a:r>
              <a:rPr lang="en-US" altLang="ko-KR" b="1" dirty="0">
                <a:latin typeface="+mj-ea"/>
                <a:ea typeface="+mj-ea"/>
              </a:rPr>
              <a:t>(Environment)</a:t>
            </a:r>
            <a:r>
              <a:rPr lang="ko-KR" altLang="en-US" dirty="0">
                <a:latin typeface="+mj-ea"/>
                <a:ea typeface="+mj-ea"/>
              </a:rPr>
              <a:t/>
            </a:r>
            <a:br>
              <a:rPr lang="ko-KR" altLang="en-US" dirty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국내산 </a:t>
            </a:r>
            <a:r>
              <a:rPr lang="ko-KR" altLang="en-US" sz="2400" dirty="0">
                <a:latin typeface="+mj-ea"/>
                <a:ea typeface="+mj-ea"/>
              </a:rPr>
              <a:t>목재를 활용함으로써 수입에 따른 탄소배출을 줄이고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목재의 탄소 저장 효과를 교육적으로 활용합니다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latin typeface="+mj-ea"/>
                <a:ea typeface="+mj-ea"/>
              </a:rPr>
              <a:t>사회</a:t>
            </a:r>
            <a:r>
              <a:rPr lang="en-US" altLang="ko-KR" b="1" dirty="0">
                <a:latin typeface="+mj-ea"/>
                <a:ea typeface="+mj-ea"/>
              </a:rPr>
              <a:t>(Social)</a:t>
            </a:r>
            <a:r>
              <a:rPr lang="ko-KR" altLang="en-US" dirty="0">
                <a:latin typeface="+mj-ea"/>
                <a:ea typeface="+mj-ea"/>
              </a:rPr>
              <a:t/>
            </a:r>
            <a:br>
              <a:rPr lang="ko-KR" altLang="en-US" dirty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지역 </a:t>
            </a:r>
            <a:r>
              <a:rPr lang="ko-KR" altLang="en-US" sz="2400" dirty="0">
                <a:latin typeface="+mj-ea"/>
                <a:ea typeface="+mj-ea"/>
              </a:rPr>
              <a:t>자원을 활용한 제품을 직접 만들어보며 책임 있는 소비자 의식을 함양합니다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latin typeface="+mj-ea"/>
                <a:ea typeface="+mj-ea"/>
              </a:rPr>
              <a:t>지배구조</a:t>
            </a:r>
            <a:r>
              <a:rPr lang="en-US" altLang="ko-KR" b="1" dirty="0">
                <a:latin typeface="+mj-ea"/>
                <a:ea typeface="+mj-ea"/>
              </a:rPr>
              <a:t>(Governance)</a:t>
            </a:r>
            <a:r>
              <a:rPr lang="ko-KR" altLang="en-US" dirty="0">
                <a:latin typeface="+mj-ea"/>
                <a:ea typeface="+mj-ea"/>
              </a:rPr>
              <a:t/>
            </a:r>
            <a:br>
              <a:rPr lang="ko-KR" altLang="en-US" dirty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사용되는 </a:t>
            </a:r>
            <a:r>
              <a:rPr lang="ko-KR" altLang="en-US" sz="2400" dirty="0">
                <a:latin typeface="+mj-ea"/>
                <a:ea typeface="+mj-ea"/>
              </a:rPr>
              <a:t>모든 자재의 정보와 탄소저장량을 투명하게 공개하며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지속 가능한 운영 체계를 바탕으로 프로그램을 진행합니다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sz="2400" dirty="0" smtClean="0">
                <a:latin typeface="+mj-ea"/>
                <a:ea typeface="+mj-ea"/>
              </a:rPr>
              <a:t>수치화된 인증제공</a:t>
            </a:r>
            <a:r>
              <a:rPr lang="en-US" altLang="ko-KR" sz="2400" dirty="0" smtClean="0">
                <a:latin typeface="+mj-ea"/>
                <a:ea typeface="+mj-ea"/>
              </a:rPr>
              <a:t>, ESG </a:t>
            </a:r>
            <a:r>
              <a:rPr lang="ko-KR" altLang="en-US" sz="2400" dirty="0" smtClean="0">
                <a:latin typeface="+mj-ea"/>
                <a:ea typeface="+mj-ea"/>
              </a:rPr>
              <a:t>보고활용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b="1" dirty="0"/>
          </a:p>
          <a:p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29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체험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탄소중립</a:t>
            </a:r>
            <a:r>
              <a:rPr lang="en-US" altLang="ko-KR" sz="2400" dirty="0" smtClean="0">
                <a:latin typeface="+mj-ea"/>
                <a:ea typeface="+mj-ea"/>
              </a:rPr>
              <a:t>,ESG </a:t>
            </a:r>
            <a:r>
              <a:rPr lang="ko-KR" altLang="en-US" sz="2400" dirty="0" smtClean="0">
                <a:latin typeface="+mj-ea"/>
                <a:ea typeface="+mj-ea"/>
              </a:rPr>
              <a:t>강의</a:t>
            </a:r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 smtClean="0">
                <a:latin typeface="+mj-ea"/>
                <a:ea typeface="+mj-ea"/>
              </a:rPr>
              <a:t>도마제작 체험</a:t>
            </a:r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 err="1" smtClean="0">
                <a:latin typeface="+mj-ea"/>
                <a:ea typeface="+mj-ea"/>
              </a:rPr>
              <a:t>마무리및</a:t>
            </a:r>
            <a:r>
              <a:rPr lang="ko-KR" altLang="en-US" sz="2400" dirty="0" smtClean="0">
                <a:latin typeface="+mj-ea"/>
                <a:ea typeface="+mj-ea"/>
              </a:rPr>
              <a:t> 공유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0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탄소중립 체험 및 인식강화</a:t>
            </a:r>
            <a:endParaRPr lang="en-US" altLang="ko-KR" sz="2400" dirty="0" smtClean="0">
              <a:latin typeface="+mj-ea"/>
              <a:ea typeface="+mj-ea"/>
            </a:endParaRPr>
          </a:p>
          <a:p>
            <a:r>
              <a:rPr lang="ko-KR" altLang="en-US" sz="2400" dirty="0" smtClean="0">
                <a:latin typeface="+mj-ea"/>
                <a:ea typeface="+mj-ea"/>
              </a:rPr>
              <a:t>기관</a:t>
            </a:r>
            <a:r>
              <a:rPr lang="en-US" altLang="ko-KR" sz="2400" dirty="0" smtClean="0">
                <a:latin typeface="+mj-ea"/>
                <a:ea typeface="+mj-ea"/>
              </a:rPr>
              <a:t>,</a:t>
            </a:r>
            <a:r>
              <a:rPr lang="ko-KR" altLang="en-US" sz="2400" dirty="0" smtClean="0">
                <a:latin typeface="+mj-ea"/>
                <a:ea typeface="+mj-ea"/>
              </a:rPr>
              <a:t>기업</a:t>
            </a:r>
            <a:r>
              <a:rPr lang="en-US" altLang="ko-KR" sz="2400" dirty="0" smtClean="0">
                <a:latin typeface="+mj-ea"/>
                <a:ea typeface="+mj-ea"/>
              </a:rPr>
              <a:t>,</a:t>
            </a:r>
            <a:r>
              <a:rPr lang="ko-KR" altLang="en-US" sz="2400" dirty="0" smtClean="0">
                <a:latin typeface="+mj-ea"/>
                <a:ea typeface="+mj-ea"/>
              </a:rPr>
              <a:t>학교 </a:t>
            </a:r>
            <a:r>
              <a:rPr lang="en-US" altLang="ko-KR" sz="2400" dirty="0" smtClean="0">
                <a:latin typeface="+mj-ea"/>
                <a:ea typeface="+mj-ea"/>
              </a:rPr>
              <a:t>ESG</a:t>
            </a:r>
            <a:r>
              <a:rPr lang="ko-KR" altLang="en-US" sz="2400" dirty="0" smtClean="0">
                <a:latin typeface="+mj-ea"/>
                <a:ea typeface="+mj-ea"/>
              </a:rPr>
              <a:t>실적 확보</a:t>
            </a:r>
            <a:endParaRPr lang="en-US" altLang="ko-KR" sz="2400" dirty="0" smtClean="0">
              <a:latin typeface="+mj-ea"/>
              <a:ea typeface="+mj-ea"/>
            </a:endParaRPr>
          </a:p>
          <a:p>
            <a:r>
              <a:rPr lang="ko-KR" altLang="en-US" sz="2400" dirty="0" smtClean="0">
                <a:latin typeface="+mj-ea"/>
                <a:ea typeface="+mj-ea"/>
              </a:rPr>
              <a:t>국산목재 소비 촉진</a:t>
            </a:r>
            <a:endParaRPr lang="en-US" altLang="ko-KR" sz="2400" dirty="0" smtClean="0">
              <a:latin typeface="+mj-ea"/>
              <a:ea typeface="+mj-ea"/>
            </a:endParaRPr>
          </a:p>
          <a:p>
            <a:r>
              <a:rPr lang="ko-KR" altLang="en-US" sz="2400" dirty="0" smtClean="0">
                <a:latin typeface="+mj-ea"/>
                <a:ea typeface="+mj-ea"/>
              </a:rPr>
              <a:t>탄소중립 캠페인 확산</a:t>
            </a:r>
            <a:endParaRPr lang="en-US" altLang="ko-KR" sz="2400" dirty="0" smtClean="0">
              <a:latin typeface="+mj-ea"/>
              <a:ea typeface="+mj-ea"/>
            </a:endParaRPr>
          </a:p>
          <a:p>
            <a:r>
              <a:rPr lang="ko-KR" altLang="en-US" sz="2400" dirty="0" err="1" smtClean="0">
                <a:latin typeface="+mj-ea"/>
                <a:ea typeface="+mj-ea"/>
              </a:rPr>
              <a:t>지속가능한</a:t>
            </a:r>
            <a:r>
              <a:rPr lang="ko-KR" altLang="en-US" sz="2400" dirty="0" smtClean="0">
                <a:latin typeface="+mj-ea"/>
                <a:ea typeface="+mj-ea"/>
              </a:rPr>
              <a:t> 친환경 목재 사용 증가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16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문의 및 협의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운영자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 err="1" smtClean="0">
                <a:latin typeface="+mj-ea"/>
                <a:ea typeface="+mj-ea"/>
              </a:rPr>
              <a:t>우스레공방</a:t>
            </a:r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 smtClean="0">
                <a:latin typeface="+mj-ea"/>
                <a:ea typeface="+mj-ea"/>
              </a:rPr>
              <a:t>담당자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 smtClean="0">
                <a:latin typeface="+mj-ea"/>
                <a:ea typeface="+mj-ea"/>
              </a:rPr>
              <a:t>박철민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(ESG </a:t>
            </a:r>
            <a:r>
              <a:rPr lang="ko-KR" altLang="en-US" sz="2400" dirty="0" smtClean="0">
                <a:latin typeface="+mj-ea"/>
                <a:ea typeface="+mj-ea"/>
              </a:rPr>
              <a:t>전문가</a:t>
            </a:r>
            <a:r>
              <a:rPr lang="en-US" altLang="ko-KR" sz="2400" dirty="0" smtClean="0">
                <a:latin typeface="+mj-ea"/>
                <a:ea typeface="+mj-ea"/>
              </a:rPr>
              <a:t>1</a:t>
            </a:r>
            <a:r>
              <a:rPr lang="ko-KR" altLang="en-US" sz="2400" dirty="0" smtClean="0">
                <a:latin typeface="+mj-ea"/>
                <a:ea typeface="+mj-ea"/>
              </a:rPr>
              <a:t>급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r>
              <a:rPr lang="ko-KR" altLang="en-US" sz="2400" dirty="0" err="1" smtClean="0">
                <a:latin typeface="+mj-ea"/>
                <a:ea typeface="+mj-ea"/>
              </a:rPr>
              <a:t>레진목공예지도사</a:t>
            </a:r>
            <a:r>
              <a:rPr lang="en-US" altLang="ko-KR" sz="2400" dirty="0" smtClean="0">
                <a:latin typeface="+mj-ea"/>
                <a:ea typeface="+mj-ea"/>
              </a:rPr>
              <a:t>1</a:t>
            </a:r>
            <a:r>
              <a:rPr lang="ko-KR" altLang="en-US" sz="2400" dirty="0" smtClean="0">
                <a:latin typeface="+mj-ea"/>
                <a:ea typeface="+mj-ea"/>
              </a:rPr>
              <a:t>급</a:t>
            </a:r>
            <a:r>
              <a:rPr lang="en-US" altLang="ko-KR" sz="2400" dirty="0" smtClean="0">
                <a:latin typeface="+mj-ea"/>
                <a:ea typeface="+mj-ea"/>
              </a:rPr>
              <a:t>)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 smtClean="0">
                <a:latin typeface="+mj-ea"/>
                <a:ea typeface="+mj-ea"/>
              </a:rPr>
              <a:t>연락처</a:t>
            </a:r>
            <a:r>
              <a:rPr lang="en-US" altLang="ko-KR" sz="2400" smtClean="0">
                <a:latin typeface="+mj-ea"/>
                <a:ea typeface="+mj-ea"/>
              </a:rPr>
              <a:t>: 010-5539-7868</a:t>
            </a:r>
          </a:p>
          <a:p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98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162</Words>
  <Application>Microsoft Office PowerPoint</Application>
  <PresentationFormat>화면 슬라이드 쇼(4:3)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흐름</vt:lpstr>
      <vt:lpstr>탄소저장 도마 만들기</vt:lpstr>
      <vt:lpstr>1. 사업개요</vt:lpstr>
      <vt:lpstr>2.프로그램 목적</vt:lpstr>
      <vt:lpstr>3.탄소중립 및 ESG 연계</vt:lpstr>
      <vt:lpstr>4.체험 구성</vt:lpstr>
      <vt:lpstr>5. 기대효과</vt:lpstr>
      <vt:lpstr>6. 문의 및 협의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탄소저장 도마 만들기</dc:title>
  <dc:creator>Registered User</dc:creator>
  <cp:lastModifiedBy>Registered User</cp:lastModifiedBy>
  <cp:revision>6</cp:revision>
  <dcterms:created xsi:type="dcterms:W3CDTF">2025-05-30T06:35:31Z</dcterms:created>
  <dcterms:modified xsi:type="dcterms:W3CDTF">2025-05-30T07:28:23Z</dcterms:modified>
</cp:coreProperties>
</file>