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30" r:id="rId2"/>
    <p:sldId id="367" r:id="rId3"/>
    <p:sldId id="356" r:id="rId4"/>
    <p:sldId id="362" r:id="rId5"/>
    <p:sldId id="368" r:id="rId6"/>
    <p:sldId id="369" r:id="rId7"/>
    <p:sldId id="371" r:id="rId8"/>
    <p:sldId id="372" r:id="rId9"/>
    <p:sldId id="374" r:id="rId10"/>
    <p:sldId id="375" r:id="rId11"/>
    <p:sldId id="376" r:id="rId12"/>
    <p:sldId id="377" r:id="rId13"/>
    <p:sldId id="379" r:id="rId14"/>
    <p:sldId id="380" r:id="rId15"/>
    <p:sldId id="382" r:id="rId16"/>
    <p:sldId id="381" r:id="rId17"/>
    <p:sldId id="38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2EC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957568"/>
        <c:axId val="180959104"/>
      </c:barChart>
      <c:catAx>
        <c:axId val="180957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80959104"/>
        <c:crosses val="autoZero"/>
        <c:auto val="1"/>
        <c:lblAlgn val="ctr"/>
        <c:lblOffset val="100"/>
        <c:noMultiLvlLbl val="0"/>
      </c:catAx>
      <c:valAx>
        <c:axId val="180959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1809575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5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405376"/>
        <c:axId val="182407168"/>
      </c:barChart>
      <c:catAx>
        <c:axId val="182405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82407168"/>
        <c:crosses val="autoZero"/>
        <c:auto val="1"/>
        <c:lblAlgn val="ctr"/>
        <c:lblOffset val="100"/>
        <c:noMultiLvlLbl val="0"/>
      </c:catAx>
      <c:valAx>
        <c:axId val="1824071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82405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438912"/>
        <c:axId val="182452992"/>
      </c:barChart>
      <c:catAx>
        <c:axId val="182438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2452992"/>
        <c:crosses val="autoZero"/>
        <c:auto val="1"/>
        <c:lblAlgn val="ctr"/>
        <c:lblOffset val="100"/>
        <c:noMultiLvlLbl val="0"/>
      </c:catAx>
      <c:valAx>
        <c:axId val="182452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2438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5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403B41C-1AA2-4FBB-9231-BCE7A45838BC}" type="datetimeFigureOut">
              <a:rPr lang="en-US"/>
              <a:pPr>
                <a:defRPr/>
              </a:pPr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471708B-0836-4F3F-8709-6F31B30470C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4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4" y="4343085"/>
            <a:ext cx="5028994" cy="41157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In first bullet - put a (.) after Regular and Add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1708B-0836-4F3F-8709-6F31B30470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7450" y="67627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4" y="4343085"/>
            <a:ext cx="5028994" cy="41157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96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2625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4" y="4343085"/>
            <a:ext cx="5028994" cy="41157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504" y="4343085"/>
            <a:ext cx="5028994" cy="41157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050" y="814035"/>
            <a:ext cx="3276600" cy="1470025"/>
          </a:xfr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050" y="2204047"/>
            <a:ext cx="3429000" cy="6407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54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9343" y="5553046"/>
            <a:ext cx="1349374" cy="98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12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611762" y="0"/>
            <a:ext cx="35322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366179" y="365125"/>
            <a:ext cx="5041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US" altLang="en-US" dirty="0" smtClean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366179" y="1176868"/>
            <a:ext cx="5041900" cy="5287966"/>
          </a:xfrm>
        </p:spPr>
        <p:txBody>
          <a:bodyPr/>
          <a:lstStyle>
            <a:lvl1pPr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178" indent="-228589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685766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914354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62040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375844" y="365125"/>
            <a:ext cx="8101406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US" alt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83113" y="1862667"/>
            <a:ext cx="4131737" cy="431429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28600" indent="-228600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457200" indent="-228600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627063" indent="-169863"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4pPr>
            <a:lvl5pPr marL="804863" indent="-177800"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383113" y="1051985"/>
            <a:ext cx="411506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14462" y="1065743"/>
            <a:ext cx="414007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6"/>
          </p:nvPr>
        </p:nvSpPr>
        <p:spPr>
          <a:xfrm>
            <a:off x="4614462" y="1862667"/>
            <a:ext cx="4131737" cy="431429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28600" indent="-228600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457200" indent="-228600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627063" indent="-169863"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4pPr>
            <a:lvl5pPr marL="804863" indent="-177800"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3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391582" y="365125"/>
            <a:ext cx="808566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US" alt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3113" y="1166814"/>
            <a:ext cx="4131737" cy="5010149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28600" indent="-228600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457200" indent="-228600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627063" indent="-169863"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4pPr>
            <a:lvl5pPr marL="804863" indent="-177800"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/>
          </p:nvPr>
        </p:nvSpPr>
        <p:spPr>
          <a:xfrm>
            <a:off x="4614462" y="1166814"/>
            <a:ext cx="4131737" cy="5010149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28600" indent="-228600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457200" indent="-228600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627063" indent="-169863"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4pPr>
            <a:lvl5pPr marL="804863" indent="-177800">
              <a:buFont typeface="Arial" panose="020B0604020202020204" pitchFamily="34" charset="0"/>
              <a:buChar char="•"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49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12" y="4086058"/>
            <a:ext cx="8064076" cy="6731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383" y="4779267"/>
            <a:ext cx="5162550" cy="6407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  <a:lvl2pPr marL="54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9383" y="4089403"/>
            <a:ext cx="7490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47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12" y="826391"/>
            <a:ext cx="8064076" cy="673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383" y="1519600"/>
            <a:ext cx="5162550" cy="6407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  <a:lvl2pPr marL="54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9383" y="829736"/>
            <a:ext cx="74908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91582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 Thin"/>
                <a:cs typeface="Roboto Thin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© 2016 CTG, Inc.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‹N°›</a:t>
            </a:fld>
            <a:endParaRPr lang="en-CA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54" y="347663"/>
            <a:ext cx="412751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6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810"/>
            <a:ext cx="9144000" cy="6865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78" y="352258"/>
            <a:ext cx="5272621" cy="673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849" y="1045467"/>
            <a:ext cx="5162550" cy="6407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  <a:lvl2pPr marL="54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1849" y="355603"/>
            <a:ext cx="51625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91582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 Thin"/>
                <a:cs typeface="Roboto Thin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© 2016 CTG, Inc.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‹N°›</a:t>
            </a:fld>
            <a:endParaRPr lang="en-CA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54" y="347663"/>
            <a:ext cx="412751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95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48640" y="0"/>
            <a:ext cx="2903220" cy="2286000"/>
          </a:xfrm>
          <a:prstGeom prst="rect">
            <a:avLst/>
          </a:prstGeom>
          <a:solidFill>
            <a:srgbClr val="FFFFFF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23" y="237067"/>
            <a:ext cx="1382548" cy="64701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11058" y="946907"/>
            <a:ext cx="27646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Published by Computer Task Group, Inc.</a:t>
            </a:r>
            <a:endParaRPr lang="en-US" sz="1200" dirty="0"/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information in this presentation is proprietary. </a:t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 no event shall all or any portion of this presentation be disclosed or disseminated without the express written permission of CTG. The CTG logo is a </a:t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9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registered trademark of CTG.</a:t>
            </a:r>
            <a:br>
              <a:rPr lang="en-US" sz="9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endParaRPr lang="en-US" sz="9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© 2016 Computer Task Group, Inc. All Rights Reserved</a:t>
            </a:r>
            <a:endParaRPr lang="en-US" sz="9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72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050" y="4353102"/>
            <a:ext cx="5086350" cy="1470025"/>
          </a:xfr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050" y="5743114"/>
            <a:ext cx="5086350" cy="64075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54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9343" y="5553046"/>
            <a:ext cx="1349374" cy="98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073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178" indent="-228589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685766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914354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366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179" y="1602660"/>
            <a:ext cx="8149171" cy="4574305"/>
          </a:xfrm>
        </p:spPr>
        <p:txBody>
          <a:bodyPr/>
          <a:lstStyle>
            <a:lvl1pPr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178" indent="-228589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685766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914354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7413" y="1051990"/>
            <a:ext cx="8147940" cy="55067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067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367413" y="1051990"/>
            <a:ext cx="8147940" cy="55067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45069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906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le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57653" y="-1"/>
            <a:ext cx="508634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366179" y="365125"/>
            <a:ext cx="5041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US" alt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383113" y="1890527"/>
            <a:ext cx="5024966" cy="4574305"/>
          </a:xfrm>
        </p:spPr>
        <p:txBody>
          <a:bodyPr/>
          <a:lstStyle>
            <a:lvl1pPr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178" indent="-228589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685766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914354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383114" y="1312333"/>
            <a:ext cx="5024966" cy="56356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664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611762" y="0"/>
            <a:ext cx="35322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366179" y="365125"/>
            <a:ext cx="50419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  <a:endParaRPr lang="en-US" alt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383113" y="1890527"/>
            <a:ext cx="5024966" cy="4574305"/>
          </a:xfrm>
        </p:spPr>
        <p:txBody>
          <a:bodyPr/>
          <a:lstStyle>
            <a:lvl1pPr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178" indent="-228589">
              <a:defRPr sz="2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685766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914354" indent="-228589"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3"/>
          </p:nvPr>
        </p:nvSpPr>
        <p:spPr>
          <a:xfrm>
            <a:off x="383114" y="1312333"/>
            <a:ext cx="5024966" cy="56356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9507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6179" y="365125"/>
            <a:ext cx="8064076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6178" y="1163643"/>
            <a:ext cx="8064077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 smtClean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54" y="347663"/>
            <a:ext cx="412751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391582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 Thin"/>
                <a:cs typeface="Roboto Thin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2016 CTG, Inc.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‹N°›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5" r:id="rId2"/>
    <p:sldLayoutId id="2147483884" r:id="rId3"/>
    <p:sldLayoutId id="2147483896" r:id="rId4"/>
    <p:sldLayoutId id="2147483889" r:id="rId5"/>
    <p:sldLayoutId id="2147483897" r:id="rId6"/>
    <p:sldLayoutId id="2147483836" r:id="rId7"/>
    <p:sldLayoutId id="2147483857" r:id="rId8"/>
    <p:sldLayoutId id="2147483887" r:id="rId9"/>
    <p:sldLayoutId id="2147483888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8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latin typeface="+mn-lt"/>
          <a:ea typeface="Roboto Thin" charset="0"/>
          <a:cs typeface="Roboto Thin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anose="020F0502020204030204" pitchFamily="34" charset="0"/>
          <a:ea typeface="Roboto Thin"/>
          <a:cs typeface="Roboto Thin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anose="020F0502020204030204" pitchFamily="34" charset="0"/>
          <a:ea typeface="Roboto Thin"/>
          <a:cs typeface="Roboto Thin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anose="020F0502020204030204" pitchFamily="34" charset="0"/>
          <a:ea typeface="Roboto Thin"/>
          <a:cs typeface="Roboto Thin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anose="020F0502020204030204" pitchFamily="34" charset="0"/>
          <a:ea typeface="Roboto Thin"/>
          <a:cs typeface="Roboto Thin"/>
        </a:defRPr>
      </a:lvl5pPr>
      <a:lvl6pPr marL="4571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/>
          <a:ea typeface="Roboto Thin"/>
          <a:cs typeface="Roboto Thin"/>
        </a:defRPr>
      </a:lvl6pPr>
      <a:lvl7pPr marL="9143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/>
          <a:ea typeface="Roboto Thin"/>
          <a:cs typeface="Roboto Thin"/>
        </a:defRPr>
      </a:lvl7pPr>
      <a:lvl8pPr marL="137153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/>
          <a:ea typeface="Roboto Thin"/>
          <a:cs typeface="Roboto Thin"/>
        </a:defRPr>
      </a:lvl8pPr>
      <a:lvl9pPr marL="18287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/>
          <a:ea typeface="Roboto Thin"/>
          <a:cs typeface="Roboto Thin"/>
        </a:defRPr>
      </a:lvl9pPr>
    </p:titleStyle>
    <p:bodyStyle>
      <a:lvl1pPr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Roboto Thin" charset="0"/>
          <a:cs typeface="Roboto Thin" charset="0"/>
        </a:defRPr>
      </a:lvl1pPr>
      <a:lvl2pPr marL="685766" indent="-228589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2pPr>
      <a:lvl3pPr marL="1142942" indent="-228589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3pPr>
      <a:lvl4pPr marL="1600120" indent="-228589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4pPr>
      <a:lvl5pPr marL="2057298" indent="-228589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654049" y="148372"/>
            <a:ext cx="6136049" cy="1123708"/>
          </a:xfrm>
        </p:spPr>
        <p:txBody>
          <a:bodyPr anchor="b"/>
          <a:lstStyle/>
          <a:p>
            <a:r>
              <a:rPr lang="en-US" dirty="0"/>
              <a:t>My Superbetter Town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54050" y="1340999"/>
            <a:ext cx="6136048" cy="1012903"/>
          </a:xfrm>
        </p:spPr>
        <p:txBody>
          <a:bodyPr/>
          <a:lstStyle/>
          <a:p>
            <a:r>
              <a:rPr lang="en-US" dirty="0"/>
              <a:t>Game of code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Subhead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27516" y="3383417"/>
            <a:ext cx="914400" cy="533400"/>
          </a:xfrm>
          <a:prstGeom prst="flowChartProcess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10 pt. Bold Box Label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913391" y="3383417"/>
            <a:ext cx="914400" cy="533400"/>
          </a:xfrm>
          <a:prstGeom prst="flowChartProcess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10 pt. Bold Box Label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4810578" y="2054679"/>
            <a:ext cx="914400" cy="669925"/>
          </a:xfrm>
          <a:prstGeom prst="flowChartDecision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67903" y="2122942"/>
            <a:ext cx="9144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10 pt. Bold Box Label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64653" y="2148342"/>
            <a:ext cx="5746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000" b="0"/>
              <a:t>Yes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07466" y="2837317"/>
            <a:ext cx="501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 b="0"/>
              <a:t>No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4810578" y="3345317"/>
            <a:ext cx="914400" cy="609600"/>
          </a:xfrm>
          <a:prstGeom prst="flowChartMagneticDisk">
            <a:avLst/>
          </a:prstGeom>
          <a:solidFill>
            <a:schemeClr val="accent1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10 pt. Bold Box Label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337378" y="2122942"/>
            <a:ext cx="9144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10 pt. Bold Box Label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337378" y="4667704"/>
            <a:ext cx="9144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10 pt. Bold Box Label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gray">
          <a:xfrm>
            <a:off x="4808991" y="4599442"/>
            <a:ext cx="914400" cy="669925"/>
          </a:xfrm>
          <a:prstGeom prst="flowChartDecision">
            <a:avLst/>
          </a:prstGeom>
          <a:solidFill>
            <a:schemeClr val="accent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Text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267903" y="4667704"/>
            <a:ext cx="9144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10 pt. Bold Box Label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720466" y="3369129"/>
            <a:ext cx="914400" cy="533400"/>
          </a:xfrm>
          <a:prstGeom prst="flowChartProcess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10 pt. Bold Box Label</a:t>
            </a:r>
          </a:p>
        </p:txBody>
      </p:sp>
      <p:cxnSp>
        <p:nvCxnSpPr>
          <p:cNvPr id="16" name="AutoShape 15"/>
          <p:cNvCxnSpPr>
            <a:cxnSpLocks noChangeShapeType="1"/>
            <a:stCxn id="5" idx="3"/>
            <a:endCxn id="11" idx="1"/>
          </p:cNvCxnSpPr>
          <p:nvPr/>
        </p:nvCxnSpPr>
        <p:spPr bwMode="auto">
          <a:xfrm flipV="1">
            <a:off x="2827791" y="2389642"/>
            <a:ext cx="509587" cy="1260475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7" name="AutoShape 16"/>
          <p:cNvCxnSpPr>
            <a:cxnSpLocks noChangeShapeType="1"/>
            <a:stCxn id="7" idx="3"/>
            <a:endCxn id="15" idx="1"/>
          </p:cNvCxnSpPr>
          <p:nvPr/>
        </p:nvCxnSpPr>
        <p:spPr bwMode="auto">
          <a:xfrm>
            <a:off x="7182303" y="2389642"/>
            <a:ext cx="538163" cy="1246187"/>
          </a:xfrm>
          <a:prstGeom prst="bentConnector3">
            <a:avLst>
              <a:gd name="adj1" fmla="val 49852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8" name="AutoShape 17"/>
          <p:cNvCxnSpPr>
            <a:cxnSpLocks noChangeShapeType="1"/>
            <a:stCxn id="14" idx="3"/>
            <a:endCxn id="15" idx="1"/>
          </p:cNvCxnSpPr>
          <p:nvPr/>
        </p:nvCxnSpPr>
        <p:spPr bwMode="auto">
          <a:xfrm flipV="1">
            <a:off x="7182303" y="3635829"/>
            <a:ext cx="538163" cy="1298575"/>
          </a:xfrm>
          <a:prstGeom prst="bentConnector3">
            <a:avLst>
              <a:gd name="adj1" fmla="val 49852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19" name="AutoShape 18"/>
          <p:cNvCxnSpPr>
            <a:cxnSpLocks noChangeShapeType="1"/>
            <a:stCxn id="5" idx="3"/>
            <a:endCxn id="12" idx="1"/>
          </p:cNvCxnSpPr>
          <p:nvPr/>
        </p:nvCxnSpPr>
        <p:spPr bwMode="auto">
          <a:xfrm>
            <a:off x="2827791" y="3650117"/>
            <a:ext cx="509587" cy="1284287"/>
          </a:xfrm>
          <a:prstGeom prst="bentConnector3">
            <a:avLst>
              <a:gd name="adj1" fmla="val 49843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20" name="AutoShape 19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1541916" y="3650117"/>
            <a:ext cx="371475" cy="0"/>
          </a:xfrm>
          <a:prstGeom prst="straightConnector1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1" name="AutoShape 20"/>
          <p:cNvCxnSpPr>
            <a:cxnSpLocks noChangeShapeType="1"/>
            <a:stCxn id="11" idx="3"/>
            <a:endCxn id="6" idx="1"/>
          </p:cNvCxnSpPr>
          <p:nvPr/>
        </p:nvCxnSpPr>
        <p:spPr bwMode="auto">
          <a:xfrm>
            <a:off x="4251778" y="2389642"/>
            <a:ext cx="558800" cy="0"/>
          </a:xfrm>
          <a:prstGeom prst="straightConnector1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2" name="AutoShape 21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5724978" y="2389642"/>
            <a:ext cx="542925" cy="0"/>
          </a:xfrm>
          <a:prstGeom prst="straightConnector1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3" name="AutoShape 22"/>
          <p:cNvCxnSpPr>
            <a:cxnSpLocks noChangeShapeType="1"/>
            <a:stCxn id="13" idx="0"/>
            <a:endCxn id="10" idx="3"/>
          </p:cNvCxnSpPr>
          <p:nvPr/>
        </p:nvCxnSpPr>
        <p:spPr bwMode="auto">
          <a:xfrm flipV="1">
            <a:off x="5266191" y="3954917"/>
            <a:ext cx="1587" cy="644525"/>
          </a:xfrm>
          <a:prstGeom prst="straightConnector1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4" name="AutoShape 23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4251778" y="4934404"/>
            <a:ext cx="557213" cy="0"/>
          </a:xfrm>
          <a:prstGeom prst="straightConnector1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5" name="AutoShape 24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5723391" y="4934404"/>
            <a:ext cx="544512" cy="0"/>
          </a:xfrm>
          <a:prstGeom prst="straightConnector1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26" name="AutoShape 25"/>
          <p:cNvCxnSpPr>
            <a:cxnSpLocks noChangeShapeType="1"/>
            <a:stCxn id="6" idx="2"/>
            <a:endCxn id="10" idx="1"/>
          </p:cNvCxnSpPr>
          <p:nvPr/>
        </p:nvCxnSpPr>
        <p:spPr bwMode="auto">
          <a:xfrm>
            <a:off x="5267778" y="2724604"/>
            <a:ext cx="0" cy="620713"/>
          </a:xfrm>
          <a:prstGeom prst="straightConnector1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307466" y="4142242"/>
            <a:ext cx="50165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000" b="0" dirty="0"/>
              <a:t>No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664653" y="4653417"/>
            <a:ext cx="5746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000" b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836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32225" y="1350873"/>
            <a:ext cx="1423988" cy="395287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bg1"/>
                </a:solidFill>
              </a:rPr>
              <a:t>Title 10 pt. Regular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88" y="2062073"/>
            <a:ext cx="1423987" cy="3952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bg1"/>
                </a:solidFill>
              </a:rPr>
              <a:t>Title 10 pt. Regular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95500" y="2062073"/>
            <a:ext cx="1422400" cy="3952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bg1"/>
                </a:solidFill>
              </a:rPr>
              <a:t>Title 10 pt. Regular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32225" y="2062073"/>
            <a:ext cx="1423988" cy="3952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bg1"/>
                </a:solidFill>
              </a:rPr>
              <a:t>Title 10 pt. Regular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570538" y="2062073"/>
            <a:ext cx="1423987" cy="3952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bg1"/>
                </a:solidFill>
              </a:rPr>
              <a:t>Title 10 pt. Regular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07263" y="2062073"/>
            <a:ext cx="1423987" cy="395287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bg1"/>
                </a:solidFill>
              </a:rPr>
              <a:t>Title 10 pt. Regular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1325" y="26954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78050" y="26954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16363" y="2695485"/>
            <a:ext cx="1423987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69863" indent="-169863"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marL="169863" indent="-169863"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654675" y="2695485"/>
            <a:ext cx="1422400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391400" y="26954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1325" y="32288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178050" y="32288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916363" y="3228885"/>
            <a:ext cx="1423987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54675" y="3228885"/>
            <a:ext cx="1422400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391400" y="32288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41325" y="37622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178050" y="37622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16363" y="3762285"/>
            <a:ext cx="1423987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654675" y="3762285"/>
            <a:ext cx="1422400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391400" y="37622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1325" y="42956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178050" y="42956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16363" y="4295685"/>
            <a:ext cx="1423987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654675" y="4295685"/>
            <a:ext cx="1422400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391400" y="4295685"/>
            <a:ext cx="1423988" cy="395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 10 pt. Bold</a:t>
            </a:r>
          </a:p>
          <a:p>
            <a:pPr algn="ctr"/>
            <a:r>
              <a:rPr lang="en-US" sz="1000" b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 10 pt. Regular</a:t>
            </a:r>
          </a:p>
        </p:txBody>
      </p:sp>
      <p:cxnSp>
        <p:nvCxnSpPr>
          <p:cNvPr id="30" name="AutoShape 29"/>
          <p:cNvCxnSpPr>
            <a:cxnSpLocks noChangeShapeType="1"/>
            <a:stCxn id="5" idx="0"/>
            <a:endCxn id="9" idx="0"/>
          </p:cNvCxnSpPr>
          <p:nvPr/>
        </p:nvCxnSpPr>
        <p:spPr bwMode="auto">
          <a:xfrm rot="5400000" flipV="1">
            <a:off x="4544219" y="-1412171"/>
            <a:ext cx="1587" cy="6950075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1" name="AutoShape 30"/>
          <p:cNvCxnSpPr>
            <a:cxnSpLocks noChangeShapeType="1"/>
            <a:stCxn id="6" idx="0"/>
            <a:endCxn id="8" idx="0"/>
          </p:cNvCxnSpPr>
          <p:nvPr/>
        </p:nvCxnSpPr>
        <p:spPr bwMode="auto">
          <a:xfrm rot="5400000" flipV="1">
            <a:off x="4544219" y="324554"/>
            <a:ext cx="1587" cy="3476625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2" name="AutoShape 31"/>
          <p:cNvCxnSpPr>
            <a:cxnSpLocks noChangeShapeType="1"/>
            <a:stCxn id="25" idx="1"/>
            <a:endCxn id="15" idx="1"/>
          </p:cNvCxnSpPr>
          <p:nvPr/>
        </p:nvCxnSpPr>
        <p:spPr bwMode="auto">
          <a:xfrm rot="10800000" flipH="1">
            <a:off x="441325" y="3427323"/>
            <a:ext cx="1588" cy="10668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3" name="AutoShape 32"/>
          <p:cNvCxnSpPr>
            <a:cxnSpLocks noChangeShapeType="1"/>
            <a:stCxn id="16" idx="1"/>
            <a:endCxn id="26" idx="1"/>
          </p:cNvCxnSpPr>
          <p:nvPr/>
        </p:nvCxnSpPr>
        <p:spPr bwMode="auto">
          <a:xfrm rot="10800000" flipH="1" flipV="1">
            <a:off x="2178050" y="3427323"/>
            <a:ext cx="1588" cy="10668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4" name="AutoShape 33"/>
          <p:cNvCxnSpPr>
            <a:cxnSpLocks noChangeShapeType="1"/>
            <a:stCxn id="27" idx="1"/>
            <a:endCxn id="17" idx="1"/>
          </p:cNvCxnSpPr>
          <p:nvPr/>
        </p:nvCxnSpPr>
        <p:spPr bwMode="auto">
          <a:xfrm rot="10800000" flipH="1">
            <a:off x="3916363" y="3427323"/>
            <a:ext cx="1587" cy="10668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5" name="AutoShape 34"/>
          <p:cNvCxnSpPr>
            <a:cxnSpLocks noChangeShapeType="1"/>
            <a:stCxn id="18" idx="1"/>
            <a:endCxn id="28" idx="1"/>
          </p:cNvCxnSpPr>
          <p:nvPr/>
        </p:nvCxnSpPr>
        <p:spPr bwMode="auto">
          <a:xfrm rot="10800000" flipH="1" flipV="1">
            <a:off x="5654675" y="3427323"/>
            <a:ext cx="1588" cy="10668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6" name="AutoShape 35"/>
          <p:cNvCxnSpPr>
            <a:cxnSpLocks noChangeShapeType="1"/>
            <a:stCxn id="29" idx="1"/>
            <a:endCxn id="19" idx="1"/>
          </p:cNvCxnSpPr>
          <p:nvPr/>
        </p:nvCxnSpPr>
        <p:spPr bwMode="auto">
          <a:xfrm rot="10800000" flipH="1">
            <a:off x="7391400" y="3427323"/>
            <a:ext cx="1588" cy="10668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7" name="AutoShape 36"/>
          <p:cNvCxnSpPr>
            <a:cxnSpLocks noChangeShapeType="1"/>
            <a:stCxn id="10" idx="1"/>
            <a:endCxn id="20" idx="1"/>
          </p:cNvCxnSpPr>
          <p:nvPr/>
        </p:nvCxnSpPr>
        <p:spPr bwMode="auto">
          <a:xfrm rot="10800000" flipH="1" flipV="1">
            <a:off x="441325" y="2893923"/>
            <a:ext cx="1588" cy="10668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8" name="AutoShape 37"/>
          <p:cNvCxnSpPr>
            <a:cxnSpLocks noChangeShapeType="1"/>
            <a:stCxn id="16" idx="1"/>
            <a:endCxn id="21" idx="1"/>
          </p:cNvCxnSpPr>
          <p:nvPr/>
        </p:nvCxnSpPr>
        <p:spPr bwMode="auto">
          <a:xfrm rot="10800000" flipH="1" flipV="1">
            <a:off x="2178050" y="3427323"/>
            <a:ext cx="1588" cy="5334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39" name="AutoShape 38"/>
          <p:cNvCxnSpPr>
            <a:cxnSpLocks noChangeShapeType="1"/>
            <a:stCxn id="17" idx="1"/>
            <a:endCxn id="22" idx="1"/>
          </p:cNvCxnSpPr>
          <p:nvPr/>
        </p:nvCxnSpPr>
        <p:spPr bwMode="auto">
          <a:xfrm rot="10800000" flipH="1" flipV="1">
            <a:off x="3916363" y="3427323"/>
            <a:ext cx="1587" cy="5334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0" name="AutoShape 39"/>
          <p:cNvCxnSpPr>
            <a:cxnSpLocks noChangeShapeType="1"/>
            <a:stCxn id="18" idx="1"/>
            <a:endCxn id="23" idx="1"/>
          </p:cNvCxnSpPr>
          <p:nvPr/>
        </p:nvCxnSpPr>
        <p:spPr bwMode="auto">
          <a:xfrm rot="10800000" flipH="1" flipV="1">
            <a:off x="5654675" y="3427323"/>
            <a:ext cx="1588" cy="5334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1" name="AutoShape 40"/>
          <p:cNvCxnSpPr>
            <a:cxnSpLocks noChangeShapeType="1"/>
            <a:stCxn id="19" idx="1"/>
            <a:endCxn id="24" idx="1"/>
          </p:cNvCxnSpPr>
          <p:nvPr/>
        </p:nvCxnSpPr>
        <p:spPr bwMode="auto">
          <a:xfrm rot="10800000" flipH="1" flipV="1">
            <a:off x="7391400" y="3427323"/>
            <a:ext cx="1588" cy="5334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2" name="AutoShape 41"/>
          <p:cNvCxnSpPr>
            <a:cxnSpLocks noChangeShapeType="1"/>
            <a:stCxn id="6" idx="0"/>
            <a:endCxn id="7" idx="0"/>
          </p:cNvCxnSpPr>
          <p:nvPr/>
        </p:nvCxnSpPr>
        <p:spPr bwMode="auto">
          <a:xfrm rot="5400000" flipV="1">
            <a:off x="3675063" y="1193710"/>
            <a:ext cx="1587" cy="1738313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3" name="AutoShape 42"/>
          <p:cNvCxnSpPr>
            <a:cxnSpLocks noChangeShapeType="1"/>
            <a:stCxn id="5" idx="2"/>
            <a:endCxn id="10" idx="1"/>
          </p:cNvCxnSpPr>
          <p:nvPr/>
        </p:nvCxnSpPr>
        <p:spPr bwMode="auto">
          <a:xfrm rot="5400000">
            <a:off x="537368" y="2361317"/>
            <a:ext cx="436563" cy="628650"/>
          </a:xfrm>
          <a:prstGeom prst="bentConnector4">
            <a:avLst>
              <a:gd name="adj1" fmla="val 27273"/>
              <a:gd name="adj2" fmla="val 136366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4" name="AutoShape 43"/>
          <p:cNvCxnSpPr>
            <a:cxnSpLocks noChangeShapeType="1"/>
            <a:stCxn id="6" idx="2"/>
            <a:endCxn id="11" idx="1"/>
          </p:cNvCxnSpPr>
          <p:nvPr/>
        </p:nvCxnSpPr>
        <p:spPr bwMode="auto">
          <a:xfrm rot="5400000">
            <a:off x="2274093" y="2361317"/>
            <a:ext cx="436563" cy="628650"/>
          </a:xfrm>
          <a:prstGeom prst="bentConnector4">
            <a:avLst>
              <a:gd name="adj1" fmla="val 27273"/>
              <a:gd name="adj2" fmla="val 136366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5" name="AutoShape 44"/>
          <p:cNvCxnSpPr>
            <a:cxnSpLocks noChangeShapeType="1"/>
            <a:stCxn id="7" idx="2"/>
            <a:endCxn id="12" idx="1"/>
          </p:cNvCxnSpPr>
          <p:nvPr/>
        </p:nvCxnSpPr>
        <p:spPr bwMode="auto">
          <a:xfrm rot="5400000">
            <a:off x="4012406" y="2361317"/>
            <a:ext cx="436563" cy="628650"/>
          </a:xfrm>
          <a:prstGeom prst="bentConnector4">
            <a:avLst>
              <a:gd name="adj1" fmla="val 27273"/>
              <a:gd name="adj2" fmla="val 136366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6" name="AutoShape 45"/>
          <p:cNvCxnSpPr>
            <a:cxnSpLocks noChangeShapeType="1"/>
            <a:stCxn id="8" idx="2"/>
            <a:endCxn id="13" idx="1"/>
          </p:cNvCxnSpPr>
          <p:nvPr/>
        </p:nvCxnSpPr>
        <p:spPr bwMode="auto">
          <a:xfrm rot="5400000">
            <a:off x="5750718" y="2361317"/>
            <a:ext cx="436563" cy="628650"/>
          </a:xfrm>
          <a:prstGeom prst="bentConnector4">
            <a:avLst>
              <a:gd name="adj1" fmla="val 27273"/>
              <a:gd name="adj2" fmla="val 136366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7" name="AutoShape 46"/>
          <p:cNvCxnSpPr>
            <a:cxnSpLocks noChangeShapeType="1"/>
            <a:stCxn id="9" idx="2"/>
            <a:endCxn id="14" idx="1"/>
          </p:cNvCxnSpPr>
          <p:nvPr/>
        </p:nvCxnSpPr>
        <p:spPr bwMode="auto">
          <a:xfrm rot="5400000">
            <a:off x="7487443" y="2361317"/>
            <a:ext cx="436563" cy="628650"/>
          </a:xfrm>
          <a:prstGeom prst="bentConnector4">
            <a:avLst>
              <a:gd name="adj1" fmla="val 27273"/>
              <a:gd name="adj2" fmla="val 136366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48" name="AutoShape 47"/>
          <p:cNvCxnSpPr>
            <a:cxnSpLocks noChangeShapeType="1"/>
            <a:stCxn id="4" idx="2"/>
            <a:endCxn id="7" idx="0"/>
          </p:cNvCxnSpPr>
          <p:nvPr/>
        </p:nvCxnSpPr>
        <p:spPr bwMode="auto">
          <a:xfrm rot="5400000">
            <a:off x="4387056" y="1904117"/>
            <a:ext cx="315913" cy="0"/>
          </a:xfrm>
          <a:prstGeom prst="straightConnector1">
            <a:avLst/>
          </a:prstGeom>
          <a:noFill/>
          <a:ln w="12700">
            <a:solidFill>
              <a:schemeClr val="accent3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AutoShape 48"/>
          <p:cNvCxnSpPr>
            <a:cxnSpLocks noChangeShapeType="1"/>
            <a:stCxn id="14" idx="1"/>
            <a:endCxn id="19" idx="1"/>
          </p:cNvCxnSpPr>
          <p:nvPr/>
        </p:nvCxnSpPr>
        <p:spPr bwMode="auto">
          <a:xfrm rot="10800000" flipH="1" flipV="1">
            <a:off x="7391400" y="2893923"/>
            <a:ext cx="1588" cy="5334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50" name="AutoShape 49"/>
          <p:cNvCxnSpPr>
            <a:cxnSpLocks noChangeShapeType="1"/>
            <a:stCxn id="13" idx="1"/>
            <a:endCxn id="18" idx="1"/>
          </p:cNvCxnSpPr>
          <p:nvPr/>
        </p:nvCxnSpPr>
        <p:spPr bwMode="auto">
          <a:xfrm rot="10800000" flipH="1" flipV="1">
            <a:off x="5654675" y="2893923"/>
            <a:ext cx="1588" cy="5334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51" name="AutoShape 50"/>
          <p:cNvCxnSpPr>
            <a:cxnSpLocks noChangeShapeType="1"/>
            <a:stCxn id="12" idx="1"/>
            <a:endCxn id="17" idx="1"/>
          </p:cNvCxnSpPr>
          <p:nvPr/>
        </p:nvCxnSpPr>
        <p:spPr bwMode="auto">
          <a:xfrm rot="10800000" flipH="1" flipV="1">
            <a:off x="3916363" y="2893923"/>
            <a:ext cx="1587" cy="5334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  <p:cxnSp>
        <p:nvCxnSpPr>
          <p:cNvPr id="52" name="AutoShape 51"/>
          <p:cNvCxnSpPr>
            <a:cxnSpLocks noChangeShapeType="1"/>
            <a:stCxn id="11" idx="1"/>
            <a:endCxn id="16" idx="1"/>
          </p:cNvCxnSpPr>
          <p:nvPr/>
        </p:nvCxnSpPr>
        <p:spPr bwMode="auto">
          <a:xfrm rot="10800000" flipH="1" flipV="1">
            <a:off x="2178050" y="2893923"/>
            <a:ext cx="1588" cy="533400"/>
          </a:xfrm>
          <a:prstGeom prst="bentConnector3">
            <a:avLst>
              <a:gd name="adj1" fmla="val -14400000"/>
            </a:avLst>
          </a:prstGeom>
          <a:noFill/>
          <a:ln w="12700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4177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Chevrons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4" name="AutoShape 1027"/>
          <p:cNvSpPr>
            <a:spLocks noChangeArrowheads="1"/>
          </p:cNvSpPr>
          <p:nvPr/>
        </p:nvSpPr>
        <p:spPr bwMode="auto">
          <a:xfrm>
            <a:off x="6135688" y="2010819"/>
            <a:ext cx="2038350" cy="1081087"/>
          </a:xfrm>
          <a:prstGeom prst="chevron">
            <a:avLst>
              <a:gd name="adj" fmla="val 22468"/>
            </a:avLst>
          </a:prstGeom>
          <a:solidFill>
            <a:schemeClr val="accent1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anchor="ctr"/>
          <a:lstStyle/>
          <a:p>
            <a:pPr marL="457200" algn="l"/>
            <a:r>
              <a:rPr lang="en-US" sz="1800" b="1" dirty="0" smtClean="0">
                <a:solidFill>
                  <a:schemeClr val="bg1"/>
                </a:solidFill>
              </a:rPr>
              <a:t>Text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" name="AutoShape 1028"/>
          <p:cNvSpPr>
            <a:spLocks noChangeArrowheads="1"/>
          </p:cNvSpPr>
          <p:nvPr/>
        </p:nvSpPr>
        <p:spPr bwMode="auto">
          <a:xfrm>
            <a:off x="4403725" y="2010819"/>
            <a:ext cx="2038350" cy="1081087"/>
          </a:xfrm>
          <a:prstGeom prst="chevron">
            <a:avLst>
              <a:gd name="adj" fmla="val 25995"/>
            </a:avLst>
          </a:prstGeom>
          <a:solidFill>
            <a:schemeClr val="accent3">
              <a:lumMod val="75000"/>
            </a:schemeClr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anchor="ctr"/>
          <a:lstStyle/>
          <a:p>
            <a:pPr marL="457200" algn="l"/>
            <a:r>
              <a:rPr lang="en-US" sz="1800" b="1" dirty="0" smtClean="0">
                <a:solidFill>
                  <a:schemeClr val="bg1"/>
                </a:solidFill>
              </a:rPr>
              <a:t>Text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" name="AutoShape 1029"/>
          <p:cNvSpPr>
            <a:spLocks noChangeArrowheads="1"/>
          </p:cNvSpPr>
          <p:nvPr/>
        </p:nvSpPr>
        <p:spPr bwMode="gray">
          <a:xfrm>
            <a:off x="2646363" y="2010819"/>
            <a:ext cx="2038350" cy="1081087"/>
          </a:xfrm>
          <a:prstGeom prst="chevron">
            <a:avLst>
              <a:gd name="adj" fmla="val 24817"/>
            </a:avLst>
          </a:prstGeom>
          <a:solidFill>
            <a:schemeClr val="accent3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anchor="ctr"/>
          <a:lstStyle/>
          <a:p>
            <a:pPr marL="457200" algn="l"/>
            <a:r>
              <a:rPr lang="en-US" sz="1800" b="1" dirty="0" smtClean="0">
                <a:solidFill>
                  <a:schemeClr val="bg1"/>
                </a:solidFill>
              </a:rPr>
              <a:t>Text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AutoShape 1030"/>
          <p:cNvSpPr>
            <a:spLocks noChangeArrowheads="1"/>
          </p:cNvSpPr>
          <p:nvPr/>
        </p:nvSpPr>
        <p:spPr bwMode="auto">
          <a:xfrm>
            <a:off x="898525" y="2010819"/>
            <a:ext cx="2014538" cy="1081087"/>
          </a:xfrm>
          <a:prstGeom prst="chevron">
            <a:avLst>
              <a:gd name="adj" fmla="val 19885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anchor="ctr"/>
          <a:lstStyle/>
          <a:p>
            <a:pPr marL="457200" algn="l"/>
            <a:r>
              <a:rPr lang="en-US" sz="1800" b="1" dirty="0" smtClean="0">
                <a:solidFill>
                  <a:schemeClr val="bg1"/>
                </a:solidFill>
              </a:rPr>
              <a:t>Text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Text Box 1031"/>
          <p:cNvSpPr txBox="1">
            <a:spLocks noChangeArrowheads="1"/>
          </p:cNvSpPr>
          <p:nvPr/>
        </p:nvSpPr>
        <p:spPr bwMode="auto">
          <a:xfrm>
            <a:off x="898525" y="1736181"/>
            <a:ext cx="56105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 smtClean="0"/>
              <a:t>Text</a:t>
            </a:r>
            <a:endParaRPr lang="en-US" sz="1600" dirty="0"/>
          </a:p>
        </p:txBody>
      </p:sp>
      <p:sp>
        <p:nvSpPr>
          <p:cNvPr id="9" name="Text Box 1032"/>
          <p:cNvSpPr txBox="1">
            <a:spLocks noChangeArrowheads="1"/>
          </p:cNvSpPr>
          <p:nvPr/>
        </p:nvSpPr>
        <p:spPr bwMode="auto">
          <a:xfrm>
            <a:off x="2713038" y="1736181"/>
            <a:ext cx="56105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 smtClean="0"/>
              <a:t>Text</a:t>
            </a:r>
            <a:endParaRPr lang="en-US" sz="1600" dirty="0"/>
          </a:p>
        </p:txBody>
      </p:sp>
      <p:sp>
        <p:nvSpPr>
          <p:cNvPr id="10" name="Text Box 1033"/>
          <p:cNvSpPr txBox="1">
            <a:spLocks noChangeArrowheads="1"/>
          </p:cNvSpPr>
          <p:nvPr/>
        </p:nvSpPr>
        <p:spPr bwMode="auto">
          <a:xfrm>
            <a:off x="4483100" y="1740944"/>
            <a:ext cx="56105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 smtClean="0"/>
              <a:t>Text</a:t>
            </a:r>
            <a:endParaRPr lang="en-US" sz="1600" dirty="0"/>
          </a:p>
        </p:txBody>
      </p:sp>
      <p:sp>
        <p:nvSpPr>
          <p:cNvPr id="11" name="Text Box 1034"/>
          <p:cNvSpPr txBox="1">
            <a:spLocks noChangeArrowheads="1"/>
          </p:cNvSpPr>
          <p:nvPr/>
        </p:nvSpPr>
        <p:spPr bwMode="auto">
          <a:xfrm>
            <a:off x="6196013" y="1740944"/>
            <a:ext cx="561051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dirty="0" smtClean="0"/>
              <a:t>Text</a:t>
            </a:r>
            <a:endParaRPr lang="en-US" sz="1600" dirty="0"/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2757488" y="3091906"/>
            <a:ext cx="166687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37160" rIns="0">
            <a:spAutoFit/>
          </a:bodyPr>
          <a:lstStyle/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  <a:endParaRPr lang="en-US" sz="1400" b="0" dirty="0"/>
          </a:p>
        </p:txBody>
      </p:sp>
      <p:sp>
        <p:nvSpPr>
          <p:cNvPr id="13" name="Rectangle 1036"/>
          <p:cNvSpPr>
            <a:spLocks noChangeArrowheads="1"/>
          </p:cNvSpPr>
          <p:nvPr/>
        </p:nvSpPr>
        <p:spPr bwMode="auto">
          <a:xfrm>
            <a:off x="4465638" y="3091906"/>
            <a:ext cx="16891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37160" rIns="0">
            <a:spAutoFit/>
          </a:bodyPr>
          <a:lstStyle/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  <a:endParaRPr lang="en-US" sz="1400" b="0" dirty="0"/>
          </a:p>
        </p:txBody>
      </p:sp>
      <p:sp>
        <p:nvSpPr>
          <p:cNvPr id="14" name="Rectangle 1037"/>
          <p:cNvSpPr>
            <a:spLocks noChangeArrowheads="1"/>
          </p:cNvSpPr>
          <p:nvPr/>
        </p:nvSpPr>
        <p:spPr bwMode="auto">
          <a:xfrm>
            <a:off x="6207125" y="3091906"/>
            <a:ext cx="1724025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37160" rIns="0">
            <a:spAutoFit/>
          </a:bodyPr>
          <a:lstStyle/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  <a:endParaRPr lang="en-US" sz="1400" b="0" dirty="0"/>
          </a:p>
        </p:txBody>
      </p:sp>
      <p:sp>
        <p:nvSpPr>
          <p:cNvPr id="15" name="Rectangle 1038"/>
          <p:cNvSpPr>
            <a:spLocks noChangeArrowheads="1"/>
          </p:cNvSpPr>
          <p:nvPr/>
        </p:nvSpPr>
        <p:spPr bwMode="auto">
          <a:xfrm>
            <a:off x="898525" y="3091906"/>
            <a:ext cx="181451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37160" rIns="0">
            <a:spAutoFit/>
          </a:bodyPr>
          <a:lstStyle/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</a:p>
          <a:p>
            <a:pPr marL="112713" indent="-112713" algn="l"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1400" b="0" dirty="0" smtClean="0"/>
              <a:t>Bullet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223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Subhead</a:t>
            </a:r>
          </a:p>
        </p:txBody>
      </p:sp>
      <p:graphicFrame>
        <p:nvGraphicFramePr>
          <p:cNvPr id="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764971"/>
              </p:ext>
            </p:extLst>
          </p:nvPr>
        </p:nvGraphicFramePr>
        <p:xfrm>
          <a:off x="602055" y="1828800"/>
          <a:ext cx="7837715" cy="24384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67543"/>
                <a:gridCol w="1567543"/>
                <a:gridCol w="1567543"/>
                <a:gridCol w="1567543"/>
                <a:gridCol w="1567543"/>
              </a:tblGrid>
              <a:tr h="1404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Header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Text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2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Text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Bullet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Break Slide Title Here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Break Slide Title Here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840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Break Slide Title Here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255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1755" y="1702594"/>
            <a:ext cx="3965420" cy="673100"/>
          </a:xfrm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superbetter</a:t>
            </a:r>
            <a:r>
              <a:rPr lang="en-US" dirty="0" smtClean="0"/>
              <a:t> town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232983" y="2579999"/>
            <a:ext cx="7085650" cy="1922803"/>
          </a:xfrm>
        </p:spPr>
        <p:txBody>
          <a:bodyPr/>
          <a:lstStyle/>
          <a:p>
            <a:pPr algn="ctr"/>
            <a:r>
              <a:rPr lang="en-US" dirty="0"/>
              <a:t>How to improve the quality of life in my </a:t>
            </a:r>
            <a:r>
              <a:rPr lang="en-US" dirty="0" smtClean="0"/>
              <a:t>city ?</a:t>
            </a:r>
          </a:p>
          <a:p>
            <a:pPr algn="ctr"/>
            <a:r>
              <a:rPr lang="en-US" dirty="0"/>
              <a:t>What are the criteria of good living in </a:t>
            </a:r>
            <a:r>
              <a:rPr lang="en-US" dirty="0" smtClean="0"/>
              <a:t>my city ?</a:t>
            </a:r>
          </a:p>
          <a:p>
            <a:pPr algn="ctr"/>
            <a:r>
              <a:rPr lang="en-US" dirty="0"/>
              <a:t>How to encourage people to share and help each </a:t>
            </a:r>
            <a:r>
              <a:rPr lang="en-US" dirty="0" smtClean="0"/>
              <a:t>other ?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61132" name="Rectangle 12"/>
          <p:cNvSpPr>
            <a:spLocks noChangeArrowheads="1"/>
          </p:cNvSpPr>
          <p:nvPr/>
        </p:nvSpPr>
        <p:spPr bwMode="auto">
          <a:xfrm>
            <a:off x="1041400" y="2192338"/>
            <a:ext cx="263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30000"/>
              </a:spcBef>
              <a:buClr>
                <a:schemeClr val="accent1"/>
              </a:buClr>
              <a:buFontTx/>
              <a:buChar char="•"/>
            </a:pPr>
            <a:endParaRPr lang="en-US" sz="1800" b="0"/>
          </a:p>
        </p:txBody>
      </p:sp>
    </p:spTree>
    <p:extLst>
      <p:ext uri="{BB962C8B-B14F-4D97-AF65-F5344CB8AC3E}">
        <p14:creationId xmlns:p14="http://schemas.microsoft.com/office/powerpoint/2010/main" val="38991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924667" y="708704"/>
            <a:ext cx="1593766" cy="1298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dirty="0"/>
              <a:t>Well-being </a:t>
            </a:r>
          </a:p>
          <a:p>
            <a:pPr algn="ctr">
              <a:defRPr/>
            </a:pPr>
            <a:r>
              <a:rPr lang="en-US" dirty="0"/>
              <a:t>and </a:t>
            </a:r>
          </a:p>
          <a:p>
            <a:pPr algn="ctr">
              <a:defRPr/>
            </a:pPr>
            <a:r>
              <a:rPr lang="en-US" dirty="0"/>
              <a:t>happiness </a:t>
            </a:r>
          </a:p>
          <a:p>
            <a:pPr algn="ctr">
              <a:defRPr/>
            </a:pPr>
            <a:r>
              <a:rPr lang="en-US" dirty="0"/>
              <a:t>key </a:t>
            </a:r>
            <a:r>
              <a:rPr lang="en-US" dirty="0" smtClean="0"/>
              <a:t>indicators</a:t>
            </a: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" name="Nuage 5"/>
          <p:cNvSpPr/>
          <p:nvPr/>
        </p:nvSpPr>
        <p:spPr>
          <a:xfrm>
            <a:off x="445015" y="2846527"/>
            <a:ext cx="1656184" cy="1008112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ylindre 6"/>
          <p:cNvSpPr/>
          <p:nvPr/>
        </p:nvSpPr>
        <p:spPr>
          <a:xfrm>
            <a:off x="746110" y="3062551"/>
            <a:ext cx="288032" cy="432048"/>
          </a:xfrm>
          <a:prstGeom prst="can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re 7"/>
          <p:cNvSpPr/>
          <p:nvPr/>
        </p:nvSpPr>
        <p:spPr>
          <a:xfrm>
            <a:off x="1129091" y="3272166"/>
            <a:ext cx="288032" cy="432048"/>
          </a:xfrm>
          <a:prstGeom prst="can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ylindre 8"/>
          <p:cNvSpPr/>
          <p:nvPr/>
        </p:nvSpPr>
        <p:spPr>
          <a:xfrm>
            <a:off x="1502606" y="3134559"/>
            <a:ext cx="288032" cy="432048"/>
          </a:xfrm>
          <a:prstGeom prst="can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Émoticône 9"/>
          <p:cNvSpPr/>
          <p:nvPr/>
        </p:nvSpPr>
        <p:spPr>
          <a:xfrm>
            <a:off x="5089731" y="1036568"/>
            <a:ext cx="316195" cy="316194"/>
          </a:xfrm>
          <a:prstGeom prst="smileyFac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Virage 12"/>
          <p:cNvSpPr/>
          <p:nvPr/>
        </p:nvSpPr>
        <p:spPr>
          <a:xfrm>
            <a:off x="1336873" y="957128"/>
            <a:ext cx="1870483" cy="1440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Virage 13"/>
          <p:cNvSpPr/>
          <p:nvPr/>
        </p:nvSpPr>
        <p:spPr>
          <a:xfrm flipH="1" flipV="1">
            <a:off x="5929327" y="4105314"/>
            <a:ext cx="1870483" cy="1440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Virage 14"/>
          <p:cNvSpPr/>
          <p:nvPr/>
        </p:nvSpPr>
        <p:spPr>
          <a:xfrm rot="5400000" flipH="1" flipV="1">
            <a:off x="1381199" y="3923713"/>
            <a:ext cx="1440000" cy="18032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Virage 15"/>
          <p:cNvSpPr/>
          <p:nvPr/>
        </p:nvSpPr>
        <p:spPr>
          <a:xfrm rot="5400000">
            <a:off x="6319245" y="970335"/>
            <a:ext cx="1440000" cy="18032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6631536" y="2846527"/>
            <a:ext cx="658027" cy="1121665"/>
            <a:chOff x="6631536" y="2846527"/>
            <a:chExt cx="658027" cy="1121665"/>
          </a:xfrm>
        </p:grpSpPr>
        <p:sp>
          <p:nvSpPr>
            <p:cNvPr id="17" name="Rectangle 16"/>
            <p:cNvSpPr/>
            <p:nvPr/>
          </p:nvSpPr>
          <p:spPr>
            <a:xfrm>
              <a:off x="6631536" y="3351069"/>
              <a:ext cx="658027" cy="617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6631536" y="2846527"/>
              <a:ext cx="658027" cy="50405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7940846" y="2229404"/>
            <a:ext cx="658027" cy="1121665"/>
            <a:chOff x="6631536" y="2846527"/>
            <a:chExt cx="658027" cy="1121665"/>
          </a:xfrm>
        </p:grpSpPr>
        <p:sp>
          <p:nvSpPr>
            <p:cNvPr id="21" name="Rectangle 20"/>
            <p:cNvSpPr/>
            <p:nvPr/>
          </p:nvSpPr>
          <p:spPr>
            <a:xfrm>
              <a:off x="6631536" y="3351069"/>
              <a:ext cx="658027" cy="617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6631536" y="2846527"/>
              <a:ext cx="658027" cy="50405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8040168" y="3559759"/>
            <a:ext cx="658027" cy="1121665"/>
            <a:chOff x="6631536" y="2846527"/>
            <a:chExt cx="658027" cy="1121665"/>
          </a:xfrm>
        </p:grpSpPr>
        <p:sp>
          <p:nvSpPr>
            <p:cNvPr id="24" name="Rectangle 23"/>
            <p:cNvSpPr/>
            <p:nvPr/>
          </p:nvSpPr>
          <p:spPr>
            <a:xfrm>
              <a:off x="6631536" y="3351069"/>
              <a:ext cx="658027" cy="617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riangle isocèle 24"/>
            <p:cNvSpPr/>
            <p:nvPr/>
          </p:nvSpPr>
          <p:spPr>
            <a:xfrm>
              <a:off x="6631536" y="2846527"/>
              <a:ext cx="658027" cy="504056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6789633" y="3362533"/>
            <a:ext cx="341831" cy="605659"/>
            <a:chOff x="3631963" y="3098555"/>
            <a:chExt cx="341831" cy="605659"/>
          </a:xfrm>
        </p:grpSpPr>
        <p:sp>
          <p:nvSpPr>
            <p:cNvPr id="26" name="Émoticône 25"/>
            <p:cNvSpPr/>
            <p:nvPr/>
          </p:nvSpPr>
          <p:spPr>
            <a:xfrm>
              <a:off x="3631963" y="3098555"/>
              <a:ext cx="341831" cy="328309"/>
            </a:xfrm>
            <a:prstGeom prst="smileyFac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" name="Connecteur droit 27"/>
            <p:cNvCxnSpPr>
              <a:stCxn id="26" idx="4"/>
            </p:cNvCxnSpPr>
            <p:nvPr/>
          </p:nvCxnSpPr>
          <p:spPr>
            <a:xfrm>
              <a:off x="3802879" y="3426864"/>
              <a:ext cx="0" cy="27735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3631963" y="3579264"/>
              <a:ext cx="32331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3" name="Groupe 32"/>
          <p:cNvGrpSpPr/>
          <p:nvPr/>
        </p:nvGrpSpPr>
        <p:grpSpPr>
          <a:xfrm>
            <a:off x="8098943" y="2733460"/>
            <a:ext cx="341831" cy="605659"/>
            <a:chOff x="3631963" y="3098555"/>
            <a:chExt cx="341831" cy="605659"/>
          </a:xfrm>
        </p:grpSpPr>
        <p:sp>
          <p:nvSpPr>
            <p:cNvPr id="34" name="Émoticône 33"/>
            <p:cNvSpPr/>
            <p:nvPr/>
          </p:nvSpPr>
          <p:spPr>
            <a:xfrm>
              <a:off x="3631963" y="3098555"/>
              <a:ext cx="341831" cy="328309"/>
            </a:xfrm>
            <a:prstGeom prst="smileyFac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Connecteur droit 34"/>
            <p:cNvCxnSpPr>
              <a:stCxn id="34" idx="4"/>
            </p:cNvCxnSpPr>
            <p:nvPr/>
          </p:nvCxnSpPr>
          <p:spPr>
            <a:xfrm>
              <a:off x="3802879" y="3426864"/>
              <a:ext cx="0" cy="27735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3631963" y="3579264"/>
              <a:ext cx="32331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8198265" y="4055632"/>
            <a:ext cx="341831" cy="605659"/>
            <a:chOff x="3631963" y="3098555"/>
            <a:chExt cx="341831" cy="605659"/>
          </a:xfrm>
        </p:grpSpPr>
        <p:sp>
          <p:nvSpPr>
            <p:cNvPr id="38" name="Émoticône 37"/>
            <p:cNvSpPr/>
            <p:nvPr/>
          </p:nvSpPr>
          <p:spPr>
            <a:xfrm>
              <a:off x="3631963" y="3098555"/>
              <a:ext cx="341831" cy="328309"/>
            </a:xfrm>
            <a:prstGeom prst="smileyFac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9" name="Connecteur droit 38"/>
            <p:cNvCxnSpPr>
              <a:stCxn id="38" idx="4"/>
            </p:cNvCxnSpPr>
            <p:nvPr/>
          </p:nvCxnSpPr>
          <p:spPr>
            <a:xfrm>
              <a:off x="3802879" y="3426864"/>
              <a:ext cx="0" cy="27735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31963" y="3579264"/>
              <a:ext cx="32331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41" name="ZoneTexte 40"/>
          <p:cNvSpPr txBox="1"/>
          <p:nvPr/>
        </p:nvSpPr>
        <p:spPr>
          <a:xfrm>
            <a:off x="7256103" y="3381941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Residents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24013" y="782603"/>
            <a:ext cx="118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2400" b="1" dirty="0" smtClean="0"/>
              <a:t>Analyze</a:t>
            </a:r>
            <a:endParaRPr lang="en-US" sz="2400" b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7198429" y="782603"/>
            <a:ext cx="104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2400" b="1" dirty="0" smtClean="0"/>
              <a:t>Inform</a:t>
            </a:r>
            <a:endParaRPr lang="en-US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7228672" y="5114427"/>
            <a:ext cx="90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2400" b="1" dirty="0" smtClean="0"/>
              <a:t>Share</a:t>
            </a:r>
            <a:endParaRPr lang="en-US" sz="2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1153111" y="5175982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2400" b="1" dirty="0" smtClean="0"/>
              <a:t>Fill</a:t>
            </a:r>
            <a:endParaRPr lang="en-US" sz="2400" b="1" dirty="0"/>
          </a:p>
        </p:txBody>
      </p:sp>
      <p:sp>
        <p:nvSpPr>
          <p:cNvPr id="47" name="ZoneTexte 46"/>
          <p:cNvSpPr txBox="1"/>
          <p:nvPr/>
        </p:nvSpPr>
        <p:spPr>
          <a:xfrm>
            <a:off x="659222" y="3783526"/>
            <a:ext cx="116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Open data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63453" y="5439128"/>
            <a:ext cx="1060392" cy="981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dirty="0" smtClean="0"/>
              <a:t>Donation</a:t>
            </a:r>
          </a:p>
          <a:p>
            <a:pPr algn="ctr">
              <a:defRPr/>
            </a:pPr>
            <a:r>
              <a:rPr lang="en-US" dirty="0" smtClean="0"/>
              <a:t>Gift</a:t>
            </a:r>
          </a:p>
          <a:p>
            <a:pPr algn="ctr">
              <a:defRPr/>
            </a:pP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15546" y="4659759"/>
            <a:ext cx="1393680" cy="68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dirty="0" smtClean="0"/>
              <a:t>Well-being</a:t>
            </a:r>
          </a:p>
          <a:p>
            <a:pPr algn="ctr">
              <a:defRPr/>
            </a:pPr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073557" y="5439128"/>
            <a:ext cx="1393680" cy="37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52" name="Virage 51"/>
          <p:cNvSpPr/>
          <p:nvPr/>
        </p:nvSpPr>
        <p:spPr>
          <a:xfrm rot="16200000" flipV="1">
            <a:off x="6755628" y="4260631"/>
            <a:ext cx="1084588" cy="261463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3779633" y="2676598"/>
            <a:ext cx="1715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2400" b="1" dirty="0" smtClean="0"/>
              <a:t>My</a:t>
            </a:r>
          </a:p>
          <a:p>
            <a:r>
              <a:rPr lang="en-US" sz="2400" b="1" dirty="0" smtClean="0"/>
              <a:t>Superbetter</a:t>
            </a:r>
          </a:p>
          <a:p>
            <a:r>
              <a:rPr lang="en-US" sz="2400" b="1" dirty="0" smtClean="0"/>
              <a:t>Town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19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Color Palette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Approved colors from the CTG Color Palette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080944" y="2369575"/>
            <a:ext cx="1373187" cy="1373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dirty="0" smtClean="0"/>
              <a:t>CTG Green</a:t>
            </a:r>
          </a:p>
          <a:p>
            <a:pPr>
              <a:defRPr/>
            </a:pPr>
            <a:r>
              <a:rPr lang="en-US" dirty="0" smtClean="0"/>
              <a:t>R </a:t>
            </a:r>
            <a:r>
              <a:rPr lang="en-US" dirty="0"/>
              <a:t>0</a:t>
            </a:r>
          </a:p>
          <a:p>
            <a:pPr>
              <a:defRPr/>
            </a:pPr>
            <a:r>
              <a:rPr lang="en-US" dirty="0"/>
              <a:t>G </a:t>
            </a:r>
            <a:r>
              <a:rPr lang="en-US" dirty="0" smtClean="0"/>
              <a:t>155</a:t>
            </a:r>
            <a:endParaRPr lang="en-US" dirty="0"/>
          </a:p>
          <a:p>
            <a:pPr>
              <a:defRPr/>
            </a:pPr>
            <a:r>
              <a:rPr lang="en-US" dirty="0"/>
              <a:t>B </a:t>
            </a:r>
            <a:r>
              <a:rPr lang="en-US" dirty="0" smtClean="0"/>
              <a:t>122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19256" y="3988825"/>
            <a:ext cx="1373188" cy="13731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anchor="t" anchorCtr="0"/>
          <a:lstStyle/>
          <a:p>
            <a:pPr>
              <a:defRPr/>
            </a:pPr>
            <a:r>
              <a:rPr lang="en-US" dirty="0" smtClean="0"/>
              <a:t>CTG Magenta</a:t>
            </a:r>
          </a:p>
          <a:p>
            <a:pPr>
              <a:defRPr/>
            </a:pPr>
            <a:r>
              <a:rPr lang="en-US" dirty="0" smtClean="0"/>
              <a:t>R 198</a:t>
            </a:r>
          </a:p>
          <a:p>
            <a:pPr>
              <a:defRPr/>
            </a:pPr>
            <a:r>
              <a:rPr lang="en-US" dirty="0" smtClean="0"/>
              <a:t>G </a:t>
            </a:r>
            <a:r>
              <a:rPr lang="en-US" dirty="0"/>
              <a:t>0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B 126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19256" y="2369575"/>
            <a:ext cx="1373187" cy="13731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dirty="0" smtClean="0"/>
              <a:t>CTG Blue</a:t>
            </a:r>
          </a:p>
          <a:p>
            <a:pPr>
              <a:defRPr/>
            </a:pPr>
            <a:r>
              <a:rPr lang="en-US" dirty="0" smtClean="0"/>
              <a:t>R 0</a:t>
            </a:r>
          </a:p>
          <a:p>
            <a:pPr>
              <a:defRPr/>
            </a:pPr>
            <a:r>
              <a:rPr lang="en-US" dirty="0" smtClean="0"/>
              <a:t>G 93</a:t>
            </a:r>
          </a:p>
          <a:p>
            <a:pPr>
              <a:defRPr/>
            </a:pPr>
            <a:r>
              <a:rPr lang="en-US" dirty="0" smtClean="0"/>
              <a:t>B 170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80944" y="3988825"/>
            <a:ext cx="1373187" cy="13731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dirty="0" smtClean="0"/>
              <a:t>CTG Orange</a:t>
            </a:r>
          </a:p>
          <a:p>
            <a:pPr>
              <a:defRPr/>
            </a:pPr>
            <a:r>
              <a:rPr lang="en-US" dirty="0" smtClean="0"/>
              <a:t>R 255</a:t>
            </a:r>
          </a:p>
          <a:p>
            <a:pPr>
              <a:defRPr/>
            </a:pPr>
            <a:r>
              <a:rPr lang="en-US" dirty="0" smtClean="0"/>
              <a:t>G 103</a:t>
            </a:r>
          </a:p>
          <a:p>
            <a:pPr>
              <a:defRPr/>
            </a:pPr>
            <a:r>
              <a:rPr lang="en-US" dirty="0" smtClean="0"/>
              <a:t>B 31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560744" y="3988825"/>
            <a:ext cx="1373187" cy="13731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dirty="0" smtClean="0"/>
              <a:t>CTG Cyan</a:t>
            </a:r>
          </a:p>
          <a:p>
            <a:pPr>
              <a:defRPr/>
            </a:pPr>
            <a:r>
              <a:rPr lang="en-US" dirty="0" smtClean="0"/>
              <a:t>R 0 </a:t>
            </a:r>
          </a:p>
          <a:p>
            <a:pPr>
              <a:defRPr/>
            </a:pPr>
            <a:r>
              <a:rPr lang="en-US" dirty="0" smtClean="0"/>
              <a:t>G 142</a:t>
            </a:r>
          </a:p>
          <a:p>
            <a:pPr>
              <a:defRPr/>
            </a:pPr>
            <a:r>
              <a:rPr lang="en-US" dirty="0" smtClean="0"/>
              <a:t>B 170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60743" y="2369575"/>
            <a:ext cx="1373188" cy="13731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>
              <a:defRPr/>
            </a:pPr>
            <a:r>
              <a:rPr lang="en-US" dirty="0" smtClean="0"/>
              <a:t>CTG Grey</a:t>
            </a:r>
          </a:p>
          <a:p>
            <a:pPr>
              <a:defRPr/>
            </a:pPr>
            <a:r>
              <a:rPr lang="en-US" dirty="0" smtClean="0"/>
              <a:t>R 128</a:t>
            </a:r>
          </a:p>
          <a:p>
            <a:pPr>
              <a:defRPr/>
            </a:pPr>
            <a:r>
              <a:rPr lang="en-US" dirty="0" smtClean="0"/>
              <a:t>G 127</a:t>
            </a:r>
          </a:p>
          <a:p>
            <a:pPr>
              <a:defRPr/>
            </a:pPr>
            <a:r>
              <a:rPr lang="en-US" dirty="0"/>
              <a:t>B 128</a:t>
            </a:r>
          </a:p>
        </p:txBody>
      </p:sp>
    </p:spTree>
    <p:extLst>
      <p:ext uri="{BB962C8B-B14F-4D97-AF65-F5344CB8AC3E}">
        <p14:creationId xmlns:p14="http://schemas.microsoft.com/office/powerpoint/2010/main" val="80922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One-Column Text with Graphic on Right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Bullet point text should be Calibri Regular</a:t>
            </a:r>
          </a:p>
          <a:p>
            <a:pPr marL="514350" lvl="1" indent="-225425"/>
            <a:r>
              <a:rPr lang="en-US" dirty="0" smtClean="0"/>
              <a:t>Avoid text-heavy presentations</a:t>
            </a:r>
          </a:p>
          <a:p>
            <a:pPr marL="239739" lvl="1" indent="-284163"/>
            <a:r>
              <a:rPr lang="en-US" dirty="0" smtClean="0"/>
              <a:t>Avoid text-heavy presentations </a:t>
            </a:r>
          </a:p>
          <a:p>
            <a:pPr marL="515938" lvl="2" indent="-227013"/>
            <a:r>
              <a:rPr lang="en-US" dirty="0" smtClean="0"/>
              <a:t>Communicate your ideas with charts, pictures and minimal words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1" name="Content Placeholder 15"/>
          <p:cNvGraphicFramePr>
            <a:graphicFrameLocks noGrp="1"/>
          </p:cNvGraphicFramePr>
          <p:nvPr>
            <p:ph sz="half" idx="16"/>
            <p:extLst>
              <p:ext uri="{D42A27DB-BD31-4B8C-83A1-F6EECF244321}">
                <p14:modId xmlns:p14="http://schemas.microsoft.com/office/powerpoint/2010/main" val="2049199645"/>
              </p:ext>
            </p:extLst>
          </p:nvPr>
        </p:nvGraphicFramePr>
        <p:xfrm>
          <a:off x="4614863" y="1166813"/>
          <a:ext cx="4130675" cy="217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46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One-Column Text with Graphic on Left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62204"/>
              </p:ext>
            </p:extLst>
          </p:nvPr>
        </p:nvGraphicFramePr>
        <p:xfrm>
          <a:off x="482200" y="1038225"/>
          <a:ext cx="4132262" cy="2148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pPr lvl="1"/>
            <a:r>
              <a:rPr lang="en-US" dirty="0" smtClean="0"/>
              <a:t>Bullet point text should be Calibri Regular</a:t>
            </a:r>
          </a:p>
          <a:p>
            <a:pPr lvl="1"/>
            <a:r>
              <a:rPr lang="en-US" dirty="0" smtClean="0"/>
              <a:t>Avoid text-heavy presentations </a:t>
            </a:r>
          </a:p>
          <a:p>
            <a:pPr lvl="1"/>
            <a:r>
              <a:rPr lang="en-US" dirty="0" smtClean="0"/>
              <a:t>Communicate your ideas with charts, pictures and minimal words </a:t>
            </a:r>
          </a:p>
        </p:txBody>
      </p:sp>
    </p:spTree>
    <p:extLst>
      <p:ext uri="{BB962C8B-B14F-4D97-AF65-F5344CB8AC3E}">
        <p14:creationId xmlns:p14="http://schemas.microsoft.com/office/powerpoint/2010/main" val="25543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Bar Chart</a:t>
            </a:r>
            <a:endParaRPr lang="en-US"/>
          </a:p>
        </p:txBody>
      </p:sp>
      <p:graphicFrame>
        <p:nvGraphicFramePr>
          <p:cNvPr id="29" name="Content Placeholder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624572"/>
              </p:ext>
            </p:extLst>
          </p:nvPr>
        </p:nvGraphicFramePr>
        <p:xfrm>
          <a:off x="366713" y="1603375"/>
          <a:ext cx="8148637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4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Subhead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87423741"/>
              </p:ext>
            </p:extLst>
          </p:nvPr>
        </p:nvGraphicFramePr>
        <p:xfrm>
          <a:off x="1524000" y="1860137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61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Subhead</a:t>
            </a:r>
          </a:p>
        </p:txBody>
      </p:sp>
      <p:graphicFrame>
        <p:nvGraphicFramePr>
          <p:cNvPr id="4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527432"/>
              </p:ext>
            </p:extLst>
          </p:nvPr>
        </p:nvGraphicFramePr>
        <p:xfrm>
          <a:off x="1501540" y="1828801"/>
          <a:ext cx="6371925" cy="3166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17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G City Template">
  <a:themeElements>
    <a:clrScheme name="ONE CTG 2016">
      <a:dk1>
        <a:srgbClr val="3F3F3F"/>
      </a:dk1>
      <a:lt1>
        <a:sysClr val="window" lastClr="FFFFFF"/>
      </a:lt1>
      <a:dk2>
        <a:srgbClr val="000000"/>
      </a:dk2>
      <a:lt2>
        <a:srgbClr val="BBE0FF"/>
      </a:lt2>
      <a:accent1>
        <a:srgbClr val="009B7A"/>
      </a:accent1>
      <a:accent2>
        <a:srgbClr val="005DAA"/>
      </a:accent2>
      <a:accent3>
        <a:srgbClr val="807F80"/>
      </a:accent3>
      <a:accent4>
        <a:srgbClr val="008EAA"/>
      </a:accent4>
      <a:accent5>
        <a:srgbClr val="FF671F"/>
      </a:accent5>
      <a:accent6>
        <a:srgbClr val="C6007E"/>
      </a:accent6>
      <a:hlink>
        <a:srgbClr val="807F8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TG City Template.potx" id="{BC352CF6-1972-4EC8-98B4-76C8A87B1B65}" vid="{23FD8CAE-C429-452F-9C26-37B6481985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CTG City Template</Template>
  <TotalTime>0</TotalTime>
  <Words>611</Words>
  <Application>Microsoft Office PowerPoint</Application>
  <PresentationFormat>Affichage à l'écran (4:3)</PresentationFormat>
  <Paragraphs>216</Paragraphs>
  <Slides>17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CTG City Template</vt:lpstr>
      <vt:lpstr>My Superbetter Town</vt:lpstr>
      <vt:lpstr>My superbetter town</vt:lpstr>
      <vt:lpstr>Présentation PowerPoint</vt:lpstr>
      <vt:lpstr>Template Color Palette</vt:lpstr>
      <vt:lpstr>One-Column Text with Graphic on Right</vt:lpstr>
      <vt:lpstr>One-Column Text with Graphic on Left</vt:lpstr>
      <vt:lpstr>Bar Chart</vt:lpstr>
      <vt:lpstr>Column Chart</vt:lpstr>
      <vt:lpstr>Pie Chart</vt:lpstr>
      <vt:lpstr>Flow Chart</vt:lpstr>
      <vt:lpstr>Organization Chart</vt:lpstr>
      <vt:lpstr>Chevrons</vt:lpstr>
      <vt:lpstr>Table</vt:lpstr>
      <vt:lpstr>Sample Break Slide Title Here</vt:lpstr>
      <vt:lpstr>Sample Break Slide Title Here</vt:lpstr>
      <vt:lpstr>Sample Break Slide Title Here</vt:lpstr>
      <vt:lpstr>Présentation PowerPoint</vt:lpstr>
    </vt:vector>
  </TitlesOfParts>
  <Company>CTIE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Can Go Here</dc:title>
  <dc:creator>YCL</dc:creator>
  <cp:lastModifiedBy>YCL</cp:lastModifiedBy>
  <cp:revision>11</cp:revision>
  <dcterms:created xsi:type="dcterms:W3CDTF">2017-03-09T07:54:57Z</dcterms:created>
  <dcterms:modified xsi:type="dcterms:W3CDTF">2017-03-10T11:00:41Z</dcterms:modified>
</cp:coreProperties>
</file>