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Battle of the Neighborhoods</a:t>
            </a:r>
            <a:endParaRPr lang="en-US"/>
          </a:p>
        </p:txBody>
      </p:sp>
      <p:sp>
        <p:nvSpPr>
          <p:cNvPr id="3" name="Subtitle 2"/>
          <p:cNvSpPr>
            <a:spLocks noGrp="1"/>
          </p:cNvSpPr>
          <p:nvPr>
            <p:ph type="subTitle" idx="1"/>
          </p:nvPr>
        </p:nvSpPr>
        <p:spPr/>
        <p:txBody>
          <a:bodyPr/>
          <a:p>
            <a:r>
              <a:rPr lang="en-US"/>
              <a:t>Week 2</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Conclusion</a:t>
            </a:r>
            <a:endParaRPr lang="en-US"/>
          </a:p>
        </p:txBody>
      </p:sp>
      <p:sp>
        <p:nvSpPr>
          <p:cNvPr id="3" name="Content Placeholder 2"/>
          <p:cNvSpPr>
            <a:spLocks noGrp="1"/>
          </p:cNvSpPr>
          <p:nvPr>
            <p:ph idx="1"/>
          </p:nvPr>
        </p:nvSpPr>
        <p:spPr/>
        <p:txBody>
          <a:bodyPr/>
          <a:p>
            <a:endParaRPr lang="en-US"/>
          </a:p>
          <a:p>
            <a:pPr marL="0" indent="0" algn="ctr">
              <a:buNone/>
            </a:pPr>
            <a:r>
              <a:rPr lang="en-US"/>
              <a:t>A lot of useful information about the area was derived from the data.  It was found that by applying Data Science techniques the area was found suitable for opening an up-market restaurant, main competition (in the form of other dining establishments) comes from the Mexican restaurants and Fast Food.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Target Audience</a:t>
            </a:r>
            <a:endParaRPr lang="en-US"/>
          </a:p>
        </p:txBody>
      </p:sp>
      <p:sp>
        <p:nvSpPr>
          <p:cNvPr id="3" name="Content Placeholder 2"/>
          <p:cNvSpPr>
            <a:spLocks noGrp="1"/>
          </p:cNvSpPr>
          <p:nvPr>
            <p:ph idx="1"/>
          </p:nvPr>
        </p:nvSpPr>
        <p:spPr/>
        <p:txBody>
          <a:bodyPr/>
          <a:p>
            <a:pPr marL="0" indent="0" algn="ctr">
              <a:buNone/>
            </a:pPr>
            <a:r>
              <a:rPr lang="en-US"/>
              <a:t>Our target audience and stakeholders are companies and individuals who wish to open new restaurant premises on the city of Houston’s popular Energy Corridor.  However that is not a straightforwards process, for reasons I will next explain.  The pitfalls are mainly competition, cost of operating a business, cultural differences that exist in some areas, and the demographic makeup of some localities.  Thus the clients require an analysis of the local neighborhoods to understand the scope of the issues.  Some types of restaurants are better suited to particular areas.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Demographics of the City</a:t>
            </a:r>
            <a:endParaRPr lang="en-US"/>
          </a:p>
        </p:txBody>
      </p:sp>
      <p:sp>
        <p:nvSpPr>
          <p:cNvPr id="3" name="Content Placeholder 2"/>
          <p:cNvSpPr>
            <a:spLocks noGrp="1"/>
          </p:cNvSpPr>
          <p:nvPr>
            <p:ph idx="1"/>
          </p:nvPr>
        </p:nvSpPr>
        <p:spPr/>
        <p:txBody>
          <a:bodyPr/>
          <a:p>
            <a:pPr marL="0" indent="0" algn="ctr">
              <a:buNone/>
            </a:pPr>
            <a:r>
              <a:rPr lang="en-US"/>
              <a:t>The population of the City of Houston, Texas is an estimated 2,099,451.  Houston is a cosmopolitan city with a broad mixture of Americans and immigrants from other countries.  The demographic makeup of the people in the city are of mainly White, African Americans, Hispanic or Latino, and Native Americans.  Naturally there is much choice of restaurants, serving both Domestic and foreign foods, and even the popular indigenous Tex-Mex varieties which are found only in Texas.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Breakdown of the Customer base</a:t>
            </a:r>
            <a:endParaRPr lang="en-US"/>
          </a:p>
        </p:txBody>
      </p:sp>
      <p:sp>
        <p:nvSpPr>
          <p:cNvPr id="3" name="Content Placeholder 2"/>
          <p:cNvSpPr>
            <a:spLocks noGrp="1"/>
          </p:cNvSpPr>
          <p:nvPr>
            <p:ph idx="1"/>
          </p:nvPr>
        </p:nvSpPr>
        <p:spPr/>
        <p:txBody>
          <a:bodyPr>
            <a:normAutofit lnSpcReduction="20000"/>
          </a:bodyPr>
          <a:p>
            <a:pPr algn="ctr"/>
            <a:r>
              <a:rPr lang="en-US"/>
              <a:t>Houston Demographics</a:t>
            </a:r>
            <a:endParaRPr lang="en-US"/>
          </a:p>
          <a:p>
            <a:pPr algn="ctr"/>
            <a:r>
              <a:rPr lang="en-US"/>
              <a:t>White: 50.5% (25.6% non-Hispanic)</a:t>
            </a:r>
            <a:endParaRPr lang="en-US"/>
          </a:p>
          <a:p>
            <a:pPr algn="ctr"/>
            <a:r>
              <a:rPr lang="en-US"/>
              <a:t>Black or African American: 23.7%</a:t>
            </a:r>
            <a:endParaRPr lang="en-US"/>
          </a:p>
          <a:p>
            <a:pPr algn="ctr"/>
            <a:r>
              <a:rPr lang="en-US"/>
              <a:t>American Indian: 0.7%</a:t>
            </a:r>
            <a:endParaRPr lang="en-US"/>
          </a:p>
          <a:p>
            <a:pPr algn="ctr"/>
            <a:r>
              <a:rPr lang="en-US"/>
              <a:t>Asian: 6%</a:t>
            </a:r>
            <a:endParaRPr lang="en-US"/>
          </a:p>
          <a:p>
            <a:pPr algn="ctr"/>
            <a:r>
              <a:rPr lang="en-US"/>
              <a:t>Pacific Islander: 0.1%</a:t>
            </a:r>
            <a:endParaRPr lang="en-US"/>
          </a:p>
          <a:p>
            <a:pPr algn="ctr"/>
            <a:r>
              <a:rPr lang="en-US"/>
              <a:t>Other race: 15.2% (0.2% non-Hispanic)</a:t>
            </a:r>
            <a:endParaRPr lang="en-US"/>
          </a:p>
          <a:p>
            <a:pPr algn="ctr"/>
            <a:r>
              <a:rPr lang="en-US"/>
              <a:t>Two or more races: 3.3%</a:t>
            </a:r>
            <a:endParaRPr lang="en-US"/>
          </a:p>
          <a:p>
            <a:pPr algn="ctr"/>
            <a:r>
              <a:rPr lang="en-US"/>
              <a:t>Hispanic of any race: 43.8%</a:t>
            </a:r>
            <a:endParaRPr lang="en-US"/>
          </a:p>
          <a:p>
            <a:pPr algn="ctr"/>
            <a:r>
              <a:rPr lang="en-US"/>
              <a:t>Jan 10,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Opportunities</a:t>
            </a:r>
            <a:endParaRPr lang="en-US"/>
          </a:p>
        </p:txBody>
      </p:sp>
      <p:sp>
        <p:nvSpPr>
          <p:cNvPr id="3" name="Content Placeholder 2"/>
          <p:cNvSpPr>
            <a:spLocks noGrp="1"/>
          </p:cNvSpPr>
          <p:nvPr>
            <p:ph idx="1"/>
          </p:nvPr>
        </p:nvSpPr>
        <p:spPr>
          <a:xfrm>
            <a:off x="838200" y="1844040"/>
            <a:ext cx="10515600" cy="4351338"/>
          </a:xfrm>
        </p:spPr>
        <p:txBody>
          <a:bodyPr/>
          <a:p>
            <a:pPr marL="0" indent="0" algn="ctr">
              <a:buNone/>
            </a:pPr>
            <a:r>
              <a:rPr lang="en-US"/>
              <a:t>Since Houston is such a multicultural and eclectic hub, with a large workforce available, the city offers many business opportunities which groups of investors can exploit.  The downside is, that since there are many restaurants there already, hence the competition for customers is considerable.  Property in the Energy Corridor area is also expensive and suffers from being heavily taxed.  The cost of trading in Houston, therefore requires to be thoroughly analyzed and considered before any new company can be opened.  In this analysis we will attempt to find the best location for the new business, by examining what already exists in the chosen area.  In particular we will be looking at the Energy Corridor area of the city.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The data that will be used to solve the problem:</a:t>
            </a:r>
            <a:endParaRPr lang="en-US"/>
          </a:p>
        </p:txBody>
      </p:sp>
      <p:sp>
        <p:nvSpPr>
          <p:cNvPr id="3" name="Content Placeholder 2"/>
          <p:cNvSpPr>
            <a:spLocks noGrp="1"/>
          </p:cNvSpPr>
          <p:nvPr>
            <p:ph idx="1"/>
          </p:nvPr>
        </p:nvSpPr>
        <p:spPr/>
        <p:txBody>
          <a:bodyPr/>
          <a:p>
            <a:pPr marL="0" indent="0">
              <a:buNone/>
            </a:pPr>
            <a:endParaRPr lang="en-US"/>
          </a:p>
          <a:p>
            <a:pPr marL="0" indent="0" algn="ctr">
              <a:buNone/>
            </a:pPr>
            <a:r>
              <a:rPr lang="en-US"/>
              <a:t>We will be using Foursquare and geopy data to map top the top venues within the location of Houston's Energy Corridor to indicate what venues already exist in this popular area. We will create a map of the area covering about 5000m.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Sample Data</a:t>
            </a:r>
            <a:endParaRPr lang="en-US"/>
          </a:p>
        </p:txBody>
      </p:sp>
      <p:pic>
        <p:nvPicPr>
          <p:cNvPr id="4" name="Picture 3" descr="data1"/>
          <p:cNvPicPr>
            <a:picLocks noChangeAspect="1"/>
          </p:cNvPicPr>
          <p:nvPr>
            <p:ph idx="1"/>
          </p:nvPr>
        </p:nvPicPr>
        <p:blipFill>
          <a:blip r:embed="rId1"/>
          <a:stretch>
            <a:fillRect/>
          </a:stretch>
        </p:blipFill>
        <p:spPr>
          <a:xfrm>
            <a:off x="3705225" y="1825625"/>
            <a:ext cx="478028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Methodology</a:t>
            </a:r>
            <a:endParaRPr lang="en-US"/>
          </a:p>
        </p:txBody>
      </p:sp>
      <p:sp>
        <p:nvSpPr>
          <p:cNvPr id="3" name="Content Placeholder 2"/>
          <p:cNvSpPr>
            <a:spLocks noGrp="1"/>
          </p:cNvSpPr>
          <p:nvPr>
            <p:ph idx="1"/>
          </p:nvPr>
        </p:nvSpPr>
        <p:spPr/>
        <p:txBody>
          <a:bodyPr/>
          <a:p>
            <a:pPr marL="0" indent="0">
              <a:buNone/>
            </a:pPr>
            <a:endParaRPr lang="en-US"/>
          </a:p>
          <a:p>
            <a:pPr marL="0" indent="0" algn="ctr">
              <a:buNone/>
            </a:pPr>
            <a:r>
              <a:rPr lang="en-US"/>
              <a:t>The methodology we have used was to utilize Foursquare to analyse the chosen neighborhood and create a breakdown of businesses types and numbers in the chosen area.  The idea behind this, is that if we know the numbers and types of restaurants and franchises already present there, it will allow us to decide on which type of new restaurant would be the most welcome with the least amount of competition in that type of food.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Discussion</a:t>
            </a:r>
            <a:endParaRPr lang="en-US"/>
          </a:p>
        </p:txBody>
      </p:sp>
      <p:sp>
        <p:nvSpPr>
          <p:cNvPr id="3" name="Content Placeholder 2"/>
          <p:cNvSpPr>
            <a:spLocks noGrp="1"/>
          </p:cNvSpPr>
          <p:nvPr>
            <p:ph idx="1"/>
          </p:nvPr>
        </p:nvSpPr>
        <p:spPr/>
        <p:txBody>
          <a:bodyPr>
            <a:normAutofit fontScale="70000"/>
          </a:bodyPr>
          <a:p>
            <a:pPr marL="0" indent="0" algn="ctr">
              <a:buNone/>
            </a:pPr>
            <a:r>
              <a:rPr lang="en-US"/>
              <a:t>It was found that some types of restaurant and franchise where far more common than others.  </a:t>
            </a:r>
            <a:endParaRPr lang="en-US"/>
          </a:p>
          <a:p>
            <a:pPr marL="0" indent="0" algn="ctr">
              <a:buNone/>
            </a:pPr>
            <a:endParaRPr lang="en-US"/>
          </a:p>
          <a:p>
            <a:pPr marL="0" indent="0" algn="ctr">
              <a:buNone/>
            </a:pPr>
            <a:r>
              <a:rPr lang="en-US"/>
              <a:t>In particular: </a:t>
            </a:r>
            <a:endParaRPr lang="en-US"/>
          </a:p>
          <a:p>
            <a:pPr marL="0" indent="0" algn="ctr">
              <a:buNone/>
            </a:pPr>
            <a:r>
              <a:rPr lang="en-US"/>
              <a:t>Starbucks	4</a:t>
            </a:r>
            <a:endParaRPr lang="en-US"/>
          </a:p>
          <a:p>
            <a:pPr marL="0" indent="0" algn="ctr">
              <a:buNone/>
            </a:pPr>
            <a:r>
              <a:rPr lang="en-US"/>
              <a:t>Smashburger	2</a:t>
            </a:r>
            <a:endParaRPr lang="en-US"/>
          </a:p>
          <a:p>
            <a:pPr marL="0" indent="0" algn="ctr">
              <a:buNone/>
            </a:pPr>
            <a:r>
              <a:rPr lang="en-US"/>
              <a:t>Chick-fil-A	2</a:t>
            </a:r>
            <a:endParaRPr lang="en-US"/>
          </a:p>
          <a:p>
            <a:pPr marL="0" indent="0" algn="ctr">
              <a:buNone/>
            </a:pPr>
            <a:r>
              <a:rPr lang="en-US"/>
              <a:t>SUBWAY		2</a:t>
            </a:r>
            <a:endParaRPr lang="en-US"/>
          </a:p>
          <a:p>
            <a:pPr marL="0" indent="0" algn="ctr">
              <a:buNone/>
            </a:pPr>
            <a:endParaRPr lang="en-US"/>
          </a:p>
          <a:p>
            <a:pPr marL="0" indent="0" algn="ctr">
              <a:buNone/>
            </a:pPr>
            <a:r>
              <a:rPr lang="en-US"/>
              <a:t>Others were less clear, since there are several Mexican or Tex-Mex restaurants in the area which the data makes harder to count.  In the main however, business showed a good spread of uniqueness, and where mostly one of a kind in that area.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3586</Words>
  <Application>WPS Presentation</Application>
  <PresentationFormat>Widescreen</PresentationFormat>
  <Paragraphs>56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katie</dc:creator>
  <cp:lastModifiedBy>katie</cp:lastModifiedBy>
  <cp:revision>1</cp:revision>
  <dcterms:created xsi:type="dcterms:W3CDTF">2019-03-15T12:41:46Z</dcterms:created>
  <dcterms:modified xsi:type="dcterms:W3CDTF">2019-03-15T12:41:46Z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